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xml" ContentType="application/vnd.openxmlformats-officedocument.presentationml.tags+xml"/>
  <Override PartName="/ppt/notesSlides/notesSlide31.xml" ContentType="application/vnd.openxmlformats-officedocument.presentationml.notesSlide+xml"/>
  <Override PartName="/ppt/tags/tag2.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3.xml" ContentType="application/vnd.openxmlformats-officedocument.presentationml.tags+xml"/>
  <Override PartName="/ppt/notesSlides/notesSlide36.xml" ContentType="application/vnd.openxmlformats-officedocument.presentationml.notesSlide+xml"/>
  <Override PartName="/ppt/tags/tag4.xml" ContentType="application/vnd.openxmlformats-officedocument.presentationml.tags+xml"/>
  <Override PartName="/ppt/notesSlides/notesSlide37.xml" ContentType="application/vnd.openxmlformats-officedocument.presentationml.notesSlide+xml"/>
  <Override PartName="/ppt/tags/tag5.xml" ContentType="application/vnd.openxmlformats-officedocument.presentationml.tags+xml"/>
  <Override PartName="/ppt/notesSlides/notesSlide38.xml" ContentType="application/vnd.openxmlformats-officedocument.presentationml.notesSlide+xml"/>
  <Override PartName="/ppt/tags/tag6.xml" ContentType="application/vnd.openxmlformats-officedocument.presentationml.tags+xml"/>
  <Override PartName="/ppt/notesSlides/notesSlide39.xml" ContentType="application/vnd.openxmlformats-officedocument.presentationml.notesSlide+xml"/>
  <Override PartName="/ppt/tags/tag7.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8.xml" ContentType="application/vnd.openxmlformats-officedocument.presentationml.tags+xml"/>
  <Override PartName="/ppt/notesSlides/notesSlide42.xml" ContentType="application/vnd.openxmlformats-officedocument.presentationml.notesSlide+xml"/>
  <Override PartName="/ppt/tags/tag9.xml" ContentType="application/vnd.openxmlformats-officedocument.presentationml.tags+xml"/>
  <Override PartName="/ppt/notesSlides/notesSlide43.xml" ContentType="application/vnd.openxmlformats-officedocument.presentationml.notesSlide+xml"/>
  <Override PartName="/ppt/tags/tag10.xml" ContentType="application/vnd.openxmlformats-officedocument.presentationml.tags+xml"/>
  <Override PartName="/ppt/notesSlides/notesSlide44.xml" ContentType="application/vnd.openxmlformats-officedocument.presentationml.notesSlide+xml"/>
  <Override PartName="/ppt/tags/tag11.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12.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ags/tag13.xml" ContentType="application/vnd.openxmlformats-officedocument.presentationml.tags+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tags/tag14.xml" ContentType="application/vnd.openxmlformats-officedocument.presentationml.tags+xml"/>
  <Override PartName="/ppt/notesSlides/notesSlide73.xml" ContentType="application/vnd.openxmlformats-officedocument.presentationml.notesSlide+xml"/>
  <Override PartName="/ppt/tags/tag15.xml" ContentType="application/vnd.openxmlformats-officedocument.presentationml.tags+xml"/>
  <Override PartName="/ppt/notesSlides/notesSlide74.xml" ContentType="application/vnd.openxmlformats-officedocument.presentationml.notesSlide+xml"/>
  <Override PartName="/ppt/tags/tag16.xml" ContentType="application/vnd.openxmlformats-officedocument.presentationml.tags+xml"/>
  <Override PartName="/ppt/notesSlides/notesSlide75.xml" ContentType="application/vnd.openxmlformats-officedocument.presentationml.notesSlide+xml"/>
  <Override PartName="/ppt/tags/tag17.xml" ContentType="application/vnd.openxmlformats-officedocument.presentationml.tags+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0"/>
  </p:notesMasterIdLst>
  <p:sldIdLst>
    <p:sldId id="475" r:id="rId2"/>
    <p:sldId id="523" r:id="rId3"/>
    <p:sldId id="482" r:id="rId4"/>
    <p:sldId id="477" r:id="rId5"/>
    <p:sldId id="479" r:id="rId6"/>
    <p:sldId id="379" r:id="rId7"/>
    <p:sldId id="517" r:id="rId8"/>
    <p:sldId id="380" r:id="rId9"/>
    <p:sldId id="408" r:id="rId10"/>
    <p:sldId id="378" r:id="rId11"/>
    <p:sldId id="355" r:id="rId12"/>
    <p:sldId id="357" r:id="rId13"/>
    <p:sldId id="358" r:id="rId14"/>
    <p:sldId id="354" r:id="rId15"/>
    <p:sldId id="524" r:id="rId16"/>
    <p:sldId id="537" r:id="rId17"/>
    <p:sldId id="480" r:id="rId18"/>
    <p:sldId id="531" r:id="rId19"/>
    <p:sldId id="526" r:id="rId20"/>
    <p:sldId id="527" r:id="rId21"/>
    <p:sldId id="528" r:id="rId22"/>
    <p:sldId id="530" r:id="rId23"/>
    <p:sldId id="539" r:id="rId24"/>
    <p:sldId id="540" r:id="rId25"/>
    <p:sldId id="541" r:id="rId26"/>
    <p:sldId id="522" r:id="rId27"/>
    <p:sldId id="519" r:id="rId28"/>
    <p:sldId id="483" r:id="rId29"/>
    <p:sldId id="484" r:id="rId30"/>
    <p:sldId id="485" r:id="rId31"/>
    <p:sldId id="492" r:id="rId32"/>
    <p:sldId id="493" r:id="rId33"/>
    <p:sldId id="494" r:id="rId34"/>
    <p:sldId id="495" r:id="rId35"/>
    <p:sldId id="486" r:id="rId36"/>
    <p:sldId id="322" r:id="rId37"/>
    <p:sldId id="373" r:id="rId38"/>
    <p:sldId id="487" r:id="rId39"/>
    <p:sldId id="499" r:id="rId40"/>
    <p:sldId id="452" r:id="rId41"/>
    <p:sldId id="341" r:id="rId42"/>
    <p:sldId id="510" r:id="rId43"/>
    <p:sldId id="511" r:id="rId44"/>
    <p:sldId id="512" r:id="rId45"/>
    <p:sldId id="513" r:id="rId46"/>
    <p:sldId id="497" r:id="rId47"/>
    <p:sldId id="442" r:id="rId48"/>
    <p:sldId id="498" r:id="rId49"/>
    <p:sldId id="514" r:id="rId50"/>
    <p:sldId id="538" r:id="rId51"/>
    <p:sldId id="520" r:id="rId52"/>
    <p:sldId id="521" r:id="rId53"/>
    <p:sldId id="399" r:id="rId54"/>
    <p:sldId id="543" r:id="rId55"/>
    <p:sldId id="345" r:id="rId56"/>
    <p:sldId id="359" r:id="rId57"/>
    <p:sldId id="302" r:id="rId58"/>
    <p:sldId id="407" r:id="rId59"/>
    <p:sldId id="303" r:id="rId60"/>
    <p:sldId id="544" r:id="rId61"/>
    <p:sldId id="334" r:id="rId62"/>
    <p:sldId id="305" r:id="rId63"/>
    <p:sldId id="404" r:id="rId64"/>
    <p:sldId id="366" r:id="rId65"/>
    <p:sldId id="335" r:id="rId66"/>
    <p:sldId id="545" r:id="rId67"/>
    <p:sldId id="546" r:id="rId68"/>
    <p:sldId id="547" r:id="rId69"/>
    <p:sldId id="391" r:id="rId70"/>
    <p:sldId id="548" r:id="rId71"/>
    <p:sldId id="433" r:id="rId72"/>
    <p:sldId id="434" r:id="rId73"/>
    <p:sldId id="440" r:id="rId74"/>
    <p:sldId id="394" r:id="rId75"/>
    <p:sldId id="470" r:id="rId76"/>
    <p:sldId id="549" r:id="rId77"/>
    <p:sldId id="297" r:id="rId78"/>
    <p:sldId id="516" r:id="rId79"/>
    <p:sldId id="481" r:id="rId80"/>
    <p:sldId id="478" r:id="rId81"/>
    <p:sldId id="529" r:id="rId82"/>
    <p:sldId id="532" r:id="rId83"/>
    <p:sldId id="533" r:id="rId84"/>
    <p:sldId id="534" r:id="rId85"/>
    <p:sldId id="536" r:id="rId86"/>
    <p:sldId id="371" r:id="rId87"/>
    <p:sldId id="325" r:id="rId88"/>
    <p:sldId id="535"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vliaw" initials="c [5]" lastIdx="1" clrIdx="0"/>
  <p:cmAuthor id="2" name="cvliaw" initials="c [2] [3]" lastIdx="1" clrIdx="1"/>
  <p:cmAuthor id="3" name="cvliaw" initials="c [4] [2]"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30A0"/>
    <a:srgbClr val="1F78B4"/>
    <a:srgbClr val="FF7F0B"/>
    <a:srgbClr val="2CA02C"/>
    <a:srgbClr val="FF4B4B"/>
    <a:srgbClr val="FF6464"/>
    <a:srgbClr val="FFCC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48"/>
    <p:restoredTop sz="86401"/>
  </p:normalViewPr>
  <p:slideViewPr>
    <p:cSldViewPr snapToGrid="0" snapToObjects="1">
      <p:cViewPr varScale="1">
        <p:scale>
          <a:sx n="87" d="100"/>
          <a:sy n="87" d="100"/>
        </p:scale>
        <p:origin x="208" y="6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369B54-570F-9C49-8764-AB8D40DF884B}" type="datetimeFigureOut">
              <a:rPr lang="en-US" smtClean="0"/>
              <a:t>7/31/20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CBAEC5-BD7E-1643-B231-1B880D95206D}" type="slidenum">
              <a:rPr lang="en-US" smtClean="0"/>
              <a:t>‹#›</a:t>
            </a:fld>
            <a:endParaRPr lang="en-US"/>
          </a:p>
        </p:txBody>
      </p:sp>
    </p:spTree>
    <p:extLst>
      <p:ext uri="{BB962C8B-B14F-4D97-AF65-F5344CB8AC3E}">
        <p14:creationId xmlns:p14="http://schemas.microsoft.com/office/powerpoint/2010/main" val="319515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1</a:t>
            </a:fld>
            <a:endParaRPr lang="en-US"/>
          </a:p>
        </p:txBody>
      </p:sp>
    </p:spTree>
    <p:extLst>
      <p:ext uri="{BB962C8B-B14F-4D97-AF65-F5344CB8AC3E}">
        <p14:creationId xmlns:p14="http://schemas.microsoft.com/office/powerpoint/2010/main" val="403734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Blackwell was looking at generalizations of von Neumann’s minimax for vector-valued playoffs.</a:t>
            </a:r>
          </a:p>
          <a:p>
            <a:r>
              <a:rPr lang="en-US" dirty="0"/>
              <a:t>Hannan was looking at the two-player zero-sum games.</a:t>
            </a:r>
          </a:p>
          <a:p>
            <a:r>
              <a:rPr lang="en-US" dirty="0"/>
              <a:t>DeSantis actually had something that looked like MWU in their paper</a:t>
            </a:r>
          </a:p>
          <a:p>
            <a:endParaRPr lang="en-US" dirty="0"/>
          </a:p>
          <a:p>
            <a:r>
              <a:rPr lang="en-US" dirty="0"/>
              <a:t>Universal portfolio: aim to do as well as the single best stock in your portfolio </a:t>
            </a:r>
          </a:p>
        </p:txBody>
      </p:sp>
      <p:sp>
        <p:nvSpPr>
          <p:cNvPr id="4" name="Slide Number Placeholder 3"/>
          <p:cNvSpPr>
            <a:spLocks noGrp="1"/>
          </p:cNvSpPr>
          <p:nvPr>
            <p:ph type="sldNum" sz="quarter" idx="5"/>
          </p:nvPr>
        </p:nvSpPr>
        <p:spPr/>
        <p:txBody>
          <a:bodyPr/>
          <a:lstStyle/>
          <a:p>
            <a:fld id="{0D17FF8A-4BEA-5B42-95C3-50885681DCB6}" type="slidenum">
              <a:rPr lang="en-US" smtClean="0"/>
              <a:t>10</a:t>
            </a:fld>
            <a:endParaRPr lang="en-US"/>
          </a:p>
        </p:txBody>
      </p:sp>
    </p:spTree>
    <p:extLst>
      <p:ext uri="{BB962C8B-B14F-4D97-AF65-F5344CB8AC3E}">
        <p14:creationId xmlns:p14="http://schemas.microsoft.com/office/powerpoint/2010/main" val="4018403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Split it up into upper and lower bound.</a:t>
            </a:r>
          </a:p>
        </p:txBody>
      </p:sp>
      <p:sp>
        <p:nvSpPr>
          <p:cNvPr id="4" name="Slide Number Placeholder 3"/>
          <p:cNvSpPr>
            <a:spLocks noGrp="1"/>
          </p:cNvSpPr>
          <p:nvPr>
            <p:ph type="sldNum" sz="quarter" idx="5"/>
          </p:nvPr>
        </p:nvSpPr>
        <p:spPr/>
        <p:txBody>
          <a:bodyPr/>
          <a:lstStyle/>
          <a:p>
            <a:fld id="{0D17FF8A-4BEA-5B42-95C3-50885681DCB6}" type="slidenum">
              <a:rPr lang="en-US" smtClean="0"/>
              <a:t>11</a:t>
            </a:fld>
            <a:endParaRPr lang="en-US"/>
          </a:p>
        </p:txBody>
      </p:sp>
    </p:spTree>
    <p:extLst>
      <p:ext uri="{BB962C8B-B14F-4D97-AF65-F5344CB8AC3E}">
        <p14:creationId xmlns:p14="http://schemas.microsoft.com/office/powerpoint/2010/main" val="2321270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12</a:t>
            </a:fld>
            <a:endParaRPr lang="en-US"/>
          </a:p>
        </p:txBody>
      </p:sp>
    </p:spTree>
    <p:extLst>
      <p:ext uri="{BB962C8B-B14F-4D97-AF65-F5344CB8AC3E}">
        <p14:creationId xmlns:p14="http://schemas.microsoft.com/office/powerpoint/2010/main" val="3612309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13</a:t>
            </a:fld>
            <a:endParaRPr lang="en-US"/>
          </a:p>
        </p:txBody>
      </p:sp>
    </p:spTree>
    <p:extLst>
      <p:ext uri="{BB962C8B-B14F-4D97-AF65-F5344CB8AC3E}">
        <p14:creationId xmlns:p14="http://schemas.microsoft.com/office/powerpoint/2010/main" val="1540780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Maybe you can hint towards the big picture on slide 14 too: the goal is not really to say that 0.65 is better than 0.83, the goal is to understand the fundamental ideas that underlie the optimal numbers.</a:t>
            </a:r>
            <a:br>
              <a:rPr lang="en-CA" dirty="0"/>
            </a:br>
            <a:r>
              <a:rPr lang="en-CA" sz="1200" b="0" i="0" kern="1200" dirty="0">
                <a:solidFill>
                  <a:schemeClr val="tx1"/>
                </a:solidFill>
                <a:effectLst/>
                <a:latin typeface="+mn-lt"/>
                <a:ea typeface="+mn-ea"/>
                <a:cs typeface="+mn-cs"/>
              </a:rPr>
              <a:t>With Cover, the optimal number comes from properties of random walks of length T.</a:t>
            </a:r>
            <a:br>
              <a:rPr lang="en-CA" dirty="0"/>
            </a:br>
            <a:r>
              <a:rPr lang="en-CA" sz="1200" b="0" i="0" kern="1200" dirty="0">
                <a:solidFill>
                  <a:schemeClr val="tx1"/>
                </a:solidFill>
                <a:effectLst/>
                <a:latin typeface="+mn-lt"/>
                <a:ea typeface="+mn-ea"/>
                <a:cs typeface="+mn-cs"/>
              </a:rPr>
              <a:t>With us, the optimal number also comes from random walks / Brownian motion, but uncovering that number is a bit more complicated because you have to solve a stochastic calculus problem.</a:t>
            </a:r>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14</a:t>
            </a:fld>
            <a:endParaRPr lang="en-US"/>
          </a:p>
        </p:txBody>
      </p:sp>
    </p:spTree>
    <p:extLst>
      <p:ext uri="{BB962C8B-B14F-4D97-AF65-F5344CB8AC3E}">
        <p14:creationId xmlns:p14="http://schemas.microsoft.com/office/powerpoint/2010/main" val="29676305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15</a:t>
            </a:fld>
            <a:endParaRPr lang="en-US"/>
          </a:p>
        </p:txBody>
      </p:sp>
    </p:spTree>
    <p:extLst>
      <p:ext uri="{BB962C8B-B14F-4D97-AF65-F5344CB8AC3E}">
        <p14:creationId xmlns:p14="http://schemas.microsoft.com/office/powerpoint/2010/main" val="1633572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16</a:t>
            </a:fld>
            <a:endParaRPr lang="en-US"/>
          </a:p>
        </p:txBody>
      </p:sp>
    </p:spTree>
    <p:extLst>
      <p:ext uri="{BB962C8B-B14F-4D97-AF65-F5344CB8AC3E}">
        <p14:creationId xmlns:p14="http://schemas.microsoft.com/office/powerpoint/2010/main" val="13534034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17</a:t>
            </a:fld>
            <a:endParaRPr lang="en-US"/>
          </a:p>
        </p:txBody>
      </p:sp>
    </p:spTree>
    <p:extLst>
      <p:ext uri="{BB962C8B-B14F-4D97-AF65-F5344CB8AC3E}">
        <p14:creationId xmlns:p14="http://schemas.microsoft.com/office/powerpoint/2010/main" val="10535831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18</a:t>
            </a:fld>
            <a:endParaRPr lang="en-US"/>
          </a:p>
        </p:txBody>
      </p:sp>
    </p:spTree>
    <p:extLst>
      <p:ext uri="{BB962C8B-B14F-4D97-AF65-F5344CB8AC3E}">
        <p14:creationId xmlns:p14="http://schemas.microsoft.com/office/powerpoint/2010/main" val="1891458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19</a:t>
            </a:fld>
            <a:endParaRPr lang="en-US"/>
          </a:p>
        </p:txBody>
      </p:sp>
    </p:spTree>
    <p:extLst>
      <p:ext uri="{BB962C8B-B14F-4D97-AF65-F5344CB8AC3E}">
        <p14:creationId xmlns:p14="http://schemas.microsoft.com/office/powerpoint/2010/main" val="1163224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I want to mention other stuff that I have worked on? E.g. the neural net stuff or the SGD stuff?</a:t>
            </a:r>
          </a:p>
          <a:p>
            <a:endParaRPr lang="en-US" dirty="0"/>
          </a:p>
          <a:p>
            <a:r>
              <a:rPr lang="en-US" dirty="0"/>
              <a:t>Research goal is to design and analyze machine learning algorithms that have provable guarantees.</a:t>
            </a:r>
          </a:p>
          <a:p>
            <a:r>
              <a:rPr lang="en-US" dirty="0"/>
              <a:t>Today, give a taste of some of the work that I have been most proud of: prediction with expert advice and learning mixtures of Gaussians.</a:t>
            </a:r>
          </a:p>
        </p:txBody>
      </p:sp>
      <p:sp>
        <p:nvSpPr>
          <p:cNvPr id="4" name="Slide Number Placeholder 3"/>
          <p:cNvSpPr>
            <a:spLocks noGrp="1"/>
          </p:cNvSpPr>
          <p:nvPr>
            <p:ph type="sldNum" sz="quarter" idx="5"/>
          </p:nvPr>
        </p:nvSpPr>
        <p:spPr/>
        <p:txBody>
          <a:bodyPr/>
          <a:lstStyle/>
          <a:p>
            <a:fld id="{0D17FF8A-4BEA-5B42-95C3-50885681DCB6}" type="slidenum">
              <a:rPr lang="en-US" smtClean="0"/>
              <a:t>2</a:t>
            </a:fld>
            <a:endParaRPr lang="en-US"/>
          </a:p>
        </p:txBody>
      </p:sp>
    </p:spTree>
    <p:extLst>
      <p:ext uri="{BB962C8B-B14F-4D97-AF65-F5344CB8AC3E}">
        <p14:creationId xmlns:p14="http://schemas.microsoft.com/office/powerpoint/2010/main" val="9047821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20</a:t>
            </a:fld>
            <a:endParaRPr lang="en-US"/>
          </a:p>
        </p:txBody>
      </p:sp>
    </p:spTree>
    <p:extLst>
      <p:ext uri="{BB962C8B-B14F-4D97-AF65-F5344CB8AC3E}">
        <p14:creationId xmlns:p14="http://schemas.microsoft.com/office/powerpoint/2010/main" val="9850160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21</a:t>
            </a:fld>
            <a:endParaRPr lang="en-US"/>
          </a:p>
        </p:txBody>
      </p:sp>
    </p:spTree>
    <p:extLst>
      <p:ext uri="{BB962C8B-B14F-4D97-AF65-F5344CB8AC3E}">
        <p14:creationId xmlns:p14="http://schemas.microsoft.com/office/powerpoint/2010/main" val="21846448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22</a:t>
            </a:fld>
            <a:endParaRPr lang="en-US"/>
          </a:p>
        </p:txBody>
      </p:sp>
    </p:spTree>
    <p:extLst>
      <p:ext uri="{BB962C8B-B14F-4D97-AF65-F5344CB8AC3E}">
        <p14:creationId xmlns:p14="http://schemas.microsoft.com/office/powerpoint/2010/main" val="38319308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23</a:t>
            </a:fld>
            <a:endParaRPr lang="en-US"/>
          </a:p>
        </p:txBody>
      </p:sp>
    </p:spTree>
    <p:extLst>
      <p:ext uri="{BB962C8B-B14F-4D97-AF65-F5344CB8AC3E}">
        <p14:creationId xmlns:p14="http://schemas.microsoft.com/office/powerpoint/2010/main" val="16092072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24</a:t>
            </a:fld>
            <a:endParaRPr lang="en-US"/>
          </a:p>
        </p:txBody>
      </p:sp>
    </p:spTree>
    <p:extLst>
      <p:ext uri="{BB962C8B-B14F-4D97-AF65-F5344CB8AC3E}">
        <p14:creationId xmlns:p14="http://schemas.microsoft.com/office/powerpoint/2010/main" val="20417383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mention here</a:t>
            </a:r>
          </a:p>
        </p:txBody>
      </p:sp>
      <p:sp>
        <p:nvSpPr>
          <p:cNvPr id="4" name="Slide Number Placeholder 3"/>
          <p:cNvSpPr>
            <a:spLocks noGrp="1"/>
          </p:cNvSpPr>
          <p:nvPr>
            <p:ph type="sldNum" sz="quarter" idx="5"/>
          </p:nvPr>
        </p:nvSpPr>
        <p:spPr/>
        <p:txBody>
          <a:bodyPr/>
          <a:lstStyle/>
          <a:p>
            <a:fld id="{0D17FF8A-4BEA-5B42-95C3-50885681DCB6}" type="slidenum">
              <a:rPr lang="en-US" smtClean="0"/>
              <a:t>25</a:t>
            </a:fld>
            <a:endParaRPr lang="en-US"/>
          </a:p>
        </p:txBody>
      </p:sp>
    </p:spTree>
    <p:extLst>
      <p:ext uri="{BB962C8B-B14F-4D97-AF65-F5344CB8AC3E}">
        <p14:creationId xmlns:p14="http://schemas.microsoft.com/office/powerpoint/2010/main" val="4203160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mention here</a:t>
            </a:r>
          </a:p>
        </p:txBody>
      </p:sp>
      <p:sp>
        <p:nvSpPr>
          <p:cNvPr id="4" name="Slide Number Placeholder 3"/>
          <p:cNvSpPr>
            <a:spLocks noGrp="1"/>
          </p:cNvSpPr>
          <p:nvPr>
            <p:ph type="sldNum" sz="quarter" idx="5"/>
          </p:nvPr>
        </p:nvSpPr>
        <p:spPr/>
        <p:txBody>
          <a:bodyPr/>
          <a:lstStyle/>
          <a:p>
            <a:fld id="{0D17FF8A-4BEA-5B42-95C3-50885681DCB6}" type="slidenum">
              <a:rPr lang="en-US" smtClean="0"/>
              <a:t>26</a:t>
            </a:fld>
            <a:endParaRPr lang="en-US"/>
          </a:p>
        </p:txBody>
      </p:sp>
    </p:spTree>
    <p:extLst>
      <p:ext uri="{BB962C8B-B14F-4D97-AF65-F5344CB8AC3E}">
        <p14:creationId xmlns:p14="http://schemas.microsoft.com/office/powerpoint/2010/main" val="18293767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27</a:t>
            </a:fld>
            <a:endParaRPr lang="en-US"/>
          </a:p>
        </p:txBody>
      </p:sp>
    </p:spTree>
    <p:extLst>
      <p:ext uri="{BB962C8B-B14F-4D97-AF65-F5344CB8AC3E}">
        <p14:creationId xmlns:p14="http://schemas.microsoft.com/office/powerpoint/2010/main" val="12956238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28</a:t>
            </a:fld>
            <a:endParaRPr lang="en-US"/>
          </a:p>
        </p:txBody>
      </p:sp>
    </p:spTree>
    <p:extLst>
      <p:ext uri="{BB962C8B-B14F-4D97-AF65-F5344CB8AC3E}">
        <p14:creationId xmlns:p14="http://schemas.microsoft.com/office/powerpoint/2010/main" val="39082994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this work, we consider the</a:t>
            </a:r>
            <a:r>
              <a:rPr lang="en-US" sz="1200" b="0" i="0" u="none" strike="noStrike" kern="1200" baseline="0" dirty="0">
                <a:solidFill>
                  <a:schemeClr val="tx1"/>
                </a:solidFill>
                <a:effectLst/>
                <a:latin typeface="+mn-lt"/>
                <a:ea typeface="+mn-ea"/>
                <a:cs typeface="+mn-cs"/>
              </a:rPr>
              <a:t> problem of density estimation which is as follows. There is an unknown distribution D which we are trying to learn and we are allowed to draw </a:t>
            </a:r>
            <a:r>
              <a:rPr lang="en-US" sz="1200" b="0" i="0" u="none" strike="noStrike" kern="1200" baseline="0" dirty="0" err="1">
                <a:solidFill>
                  <a:schemeClr val="tx1"/>
                </a:solidFill>
                <a:effectLst/>
                <a:latin typeface="+mn-lt"/>
                <a:ea typeface="+mn-ea"/>
                <a:cs typeface="+mn-cs"/>
              </a:rPr>
              <a:t>iid</a:t>
            </a:r>
            <a:r>
              <a:rPr lang="en-US" sz="1200" b="0" i="0" u="none" strike="noStrike" kern="1200" baseline="0" dirty="0">
                <a:solidFill>
                  <a:schemeClr val="tx1"/>
                </a:solidFill>
                <a:effectLst/>
                <a:latin typeface="+mn-lt"/>
                <a:ea typeface="+mn-ea"/>
                <a:cs typeface="+mn-cs"/>
              </a:rPr>
              <a:t> samples from this distribution. Our goal is to design an algorithm that takes these samples as input and outputs a distribution D hat which is close to D, say in the L1 distance.</a:t>
            </a:r>
          </a:p>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29</a:t>
            </a:fld>
            <a:endParaRPr lang="en-US"/>
          </a:p>
        </p:txBody>
      </p:sp>
    </p:spTree>
    <p:extLst>
      <p:ext uri="{BB962C8B-B14F-4D97-AF65-F5344CB8AC3E}">
        <p14:creationId xmlns:p14="http://schemas.microsoft.com/office/powerpoint/2010/main" val="633365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3</a:t>
            </a:fld>
            <a:endParaRPr lang="en-US"/>
          </a:p>
        </p:txBody>
      </p:sp>
    </p:spTree>
    <p:extLst>
      <p:ext uri="{BB962C8B-B14F-4D97-AF65-F5344CB8AC3E}">
        <p14:creationId xmlns:p14="http://schemas.microsoft.com/office/powerpoint/2010/main" val="10378624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effectLst/>
                <a:latin typeface="+mn-lt"/>
                <a:ea typeface="+mn-ea"/>
                <a:cs typeface="+mn-cs"/>
              </a:rPr>
              <a:t>This is a very classical problem and has been studied for well over a century.</a:t>
            </a:r>
          </a:p>
          <a:p>
            <a:pPr rtl="0"/>
            <a:r>
              <a:rPr lang="en-US" sz="1200" b="0" i="0" u="none" strike="noStrike" kern="1200" baseline="0" dirty="0">
                <a:solidFill>
                  <a:schemeClr val="tx1"/>
                </a:solidFill>
                <a:effectLst/>
                <a:latin typeface="+mn-lt"/>
                <a:ea typeface="+mn-ea"/>
                <a:cs typeface="+mn-cs"/>
              </a:rPr>
              <a:t>One of the most fundamental questions, regarding density estimation, is how many samples are needed from the distribution in order to get a good approximation its density. This is especially important when drawing samples from the unknown distribution is expensive, for example it may require sequencing a person’s genome to get a single sample. In fact, </a:t>
            </a:r>
            <a:r>
              <a:rPr lang="en-US" sz="1200" b="0" i="0" u="none" strike="noStrike" kern="1200" baseline="0" dirty="0" err="1">
                <a:solidFill>
                  <a:schemeClr val="tx1"/>
                </a:solidFill>
                <a:effectLst/>
                <a:latin typeface="+mn-lt"/>
                <a:ea typeface="+mn-ea"/>
                <a:cs typeface="+mn-cs"/>
              </a:rPr>
              <a:t>Diakonikolas</a:t>
            </a:r>
            <a:r>
              <a:rPr lang="en-US" sz="1200" b="0" i="0" u="none" strike="noStrike" kern="1200" baseline="0" dirty="0">
                <a:solidFill>
                  <a:schemeClr val="tx1"/>
                </a:solidFill>
                <a:effectLst/>
                <a:latin typeface="+mn-lt"/>
                <a:ea typeface="+mn-ea"/>
                <a:cs typeface="+mn-cs"/>
              </a:rPr>
              <a:t> posed an open problem to better understand the sample complexity of density estimation. More specifically, he asked whether there is some notion of complexity which will completely the characterize the sample complexity for various classes of distributions.</a:t>
            </a:r>
          </a:p>
          <a:p>
            <a:pPr rtl="0"/>
            <a:endParaRPr lang="en-US" sz="1200" b="0" i="0" u="none" strike="noStrike" kern="1200" baseline="0" dirty="0">
              <a:solidFill>
                <a:schemeClr val="tx1"/>
              </a:solidFill>
              <a:effectLst/>
              <a:latin typeface="+mn-lt"/>
              <a:ea typeface="+mn-ea"/>
              <a:cs typeface="+mn-cs"/>
            </a:endParaRPr>
          </a:p>
          <a:p>
            <a:pPr rtl="0"/>
            <a:r>
              <a:rPr lang="en-US" sz="1200" b="0" i="0" u="none" strike="noStrike" kern="1200" baseline="0" dirty="0">
                <a:solidFill>
                  <a:schemeClr val="tx1"/>
                </a:solidFill>
                <a:effectLst/>
                <a:latin typeface="+mn-lt"/>
                <a:ea typeface="+mn-ea"/>
                <a:cs typeface="+mn-cs"/>
              </a:rPr>
              <a:t>Currently, there is a growing body of work which aims to study the exact sample complexity of some specific classes. In this work, we will look at a very fundamental one, which is mixtures of Gaussians.</a:t>
            </a:r>
          </a:p>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30</a:t>
            </a:fld>
            <a:endParaRPr lang="en-US"/>
          </a:p>
        </p:txBody>
      </p:sp>
    </p:spTree>
    <p:extLst>
      <p:ext uri="{BB962C8B-B14F-4D97-AF65-F5344CB8AC3E}">
        <p14:creationId xmlns:p14="http://schemas.microsoft.com/office/powerpoint/2010/main" val="1483367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So let's start off with the simplest setting which is just a single Gaussian in d dimensions.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Here, there is a very simple algorithm to estimate the density.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Given some error parameter eps, we can obtain d^2 / eps^2 samples from the distribution and then compute the sample mean and the sample covariance matrix. This is guaranteed to recover a good approximation to the Gaussian with high probability.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Actually, the bound is very intuitive as a Gaussian has d^2 parameters and one needs something like a 1/eps^2 to account for the sampling error. So the sample complexity for learning a Gaussian is upper bounded by the number of parameters that it has.</a:t>
            </a:r>
          </a:p>
        </p:txBody>
      </p:sp>
      <p:sp>
        <p:nvSpPr>
          <p:cNvPr id="4" name="Slide Number Placeholder 3"/>
          <p:cNvSpPr>
            <a:spLocks noGrp="1"/>
          </p:cNvSpPr>
          <p:nvPr>
            <p:ph type="sldNum" sz="quarter" idx="10"/>
          </p:nvPr>
        </p:nvSpPr>
        <p:spPr/>
        <p:txBody>
          <a:bodyPr/>
          <a:lstStyle/>
          <a:p>
            <a:fld id="{A0E2A2D1-48E4-4440-9120-6B05E557CC07}" type="slidenum">
              <a:rPr lang="en-US" smtClean="0"/>
              <a:t>31</a:t>
            </a:fld>
            <a:endParaRPr lang="en-US"/>
          </a:p>
        </p:txBody>
      </p:sp>
    </p:spTree>
    <p:extLst>
      <p:ext uri="{BB962C8B-B14F-4D97-AF65-F5344CB8AC3E}">
        <p14:creationId xmlns:p14="http://schemas.microsoft.com/office/powerpoint/2010/main" val="23278979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Now what about mixtures of k Gaussians? Here, there are kd^2 parameters so if you were to guess the number of samples that are sufficient then you might guess that kd^2 / epsilon^2 samples should suffice to learn the density. Prior to our work, this question has remained unresolved and is a question that we address in our work. However, previous work of some of my coauthors got close to this bound but with a suboptimal dependence on epsilon.</a:t>
            </a:r>
          </a:p>
        </p:txBody>
      </p:sp>
      <p:sp>
        <p:nvSpPr>
          <p:cNvPr id="4" name="Slide Number Placeholder 3"/>
          <p:cNvSpPr>
            <a:spLocks noGrp="1"/>
          </p:cNvSpPr>
          <p:nvPr>
            <p:ph type="sldNum" sz="quarter" idx="10"/>
          </p:nvPr>
        </p:nvSpPr>
        <p:spPr/>
        <p:txBody>
          <a:bodyPr/>
          <a:lstStyle/>
          <a:p>
            <a:fld id="{A0E2A2D1-48E4-4440-9120-6B05E557CC07}" type="slidenum">
              <a:rPr lang="en-US" smtClean="0"/>
              <a:t>32</a:t>
            </a:fld>
            <a:endParaRPr lang="en-US"/>
          </a:p>
        </p:txBody>
      </p:sp>
    </p:spTree>
    <p:extLst>
      <p:ext uri="{BB962C8B-B14F-4D97-AF65-F5344CB8AC3E}">
        <p14:creationId xmlns:p14="http://schemas.microsoft.com/office/powerpoint/2010/main" val="3109481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Motivated by the gap in our understanding for learning mixtures of Gaussian, our main contribution in this work is to introduce a new tool for density estimation.</a:t>
            </a:r>
            <a:r>
              <a:rPr lang="en-US" baseline="0" dirty="0"/>
              <a:t> One of the  philosophical inspirations for this tool is the idea of Occam's razor. That is, all else being equal, if there are multiple explanations for some phenomenon, one ought to go with the explanation that is simpler or that is shorter.</a:t>
            </a:r>
          </a:p>
          <a:p>
            <a:r>
              <a:rPr lang="en-US" baseline="0" dirty="0"/>
              <a:t>This ideology has had many manifestations in learning theory and one such example is the notion of sample compression introduced by </a:t>
            </a:r>
            <a:r>
              <a:rPr lang="en-US" baseline="0" dirty="0" err="1"/>
              <a:t>Littlestone</a:t>
            </a:r>
            <a:r>
              <a:rPr lang="en-US" baseline="0" dirty="0"/>
              <a:t> and </a:t>
            </a:r>
            <a:r>
              <a:rPr lang="en-US" baseline="0" dirty="0" err="1"/>
              <a:t>Warmuth</a:t>
            </a:r>
            <a:r>
              <a:rPr lang="en-US" baseline="0" dirty="0"/>
              <a:t> for classification theory.</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33</a:t>
            </a:fld>
            <a:endParaRPr lang="en-US"/>
          </a:p>
        </p:txBody>
      </p:sp>
    </p:spTree>
    <p:extLst>
      <p:ext uri="{BB962C8B-B14F-4D97-AF65-F5344CB8AC3E}">
        <p14:creationId xmlns:p14="http://schemas.microsoft.com/office/powerpoint/2010/main" val="21723775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we introduce a new notion of compression that is tailored for density estimation. We</a:t>
            </a:r>
            <a:r>
              <a:rPr lang="en-US" baseline="0" dirty="0"/>
              <a:t> then use compression to obtain framework for density estimation that is simple to use can can be quite sample-efficient as well.</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34</a:t>
            </a:fld>
            <a:endParaRPr lang="en-US"/>
          </a:p>
        </p:txBody>
      </p:sp>
    </p:spTree>
    <p:extLst>
      <p:ext uri="{BB962C8B-B14F-4D97-AF65-F5344CB8AC3E}">
        <p14:creationId xmlns:p14="http://schemas.microsoft.com/office/powerpoint/2010/main" val="42113334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application of this framework</a:t>
            </a:r>
            <a:r>
              <a:rPr lang="en-US" baseline="0" dirty="0"/>
              <a:t> is an improved sample complexity upper bound for learning mixtures of k Gaussians in d dimensions. In fact, using this technique allowed us to show that kd^2 / epsilon^2 samples suffice to learn the density up to some small error.</a:t>
            </a:r>
            <a:r>
              <a:rPr lang="en-US" dirty="0"/>
              <a:t> </a:t>
            </a:r>
            <a:r>
              <a:rPr lang="en-US" baseline="0" dirty="0"/>
              <a:t>We also complement this with a nearly-matching lower bound. Just a reminder, the tilde on top of the </a:t>
            </a:r>
            <a:r>
              <a:rPr lang="en-US" baseline="0" dirty="0" err="1"/>
              <a:t>Os</a:t>
            </a:r>
            <a:r>
              <a:rPr lang="en-US" baseline="0" dirty="0"/>
              <a:t> and Omegas hides </a:t>
            </a:r>
            <a:r>
              <a:rPr lang="en-US" baseline="0" dirty="0" err="1"/>
              <a:t>polylog</a:t>
            </a:r>
            <a:r>
              <a:rPr lang="en-US" baseline="0" dirty="0"/>
              <a:t>(</a:t>
            </a:r>
            <a:r>
              <a:rPr lang="en-US" baseline="0" dirty="0" err="1"/>
              <a:t>kd</a:t>
            </a:r>
            <a:r>
              <a:rPr lang="en-US" baseline="0" dirty="0"/>
              <a:t>/eps) factors.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35</a:t>
            </a:fld>
            <a:endParaRPr lang="en-US"/>
          </a:p>
        </p:txBody>
      </p:sp>
    </p:spTree>
    <p:extLst>
      <p:ext uri="{BB962C8B-B14F-4D97-AF65-F5344CB8AC3E}">
        <p14:creationId xmlns:p14="http://schemas.microsoft.com/office/powerpoint/2010/main" val="42406389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compression</a:t>
            </a:r>
            <a:r>
              <a:rPr lang="en-US" baseline="0" dirty="0"/>
              <a:t> and let’s start with an example.</a:t>
            </a:r>
            <a:r>
              <a:rPr lang="en-US" dirty="0"/>
              <a:t> </a:t>
            </a:r>
            <a:r>
              <a:rPr lang="en-US" baseline="0" dirty="0"/>
              <a:t>Here I have a Gaussian distribution with an unknown mean mu and unknown variance sigma squared. In the compression framework, we first begin by drawing a small number of points.</a:t>
            </a:r>
          </a:p>
        </p:txBody>
      </p:sp>
      <p:sp>
        <p:nvSpPr>
          <p:cNvPr id="4" name="Slide Number Placeholder 3"/>
          <p:cNvSpPr>
            <a:spLocks noGrp="1"/>
          </p:cNvSpPr>
          <p:nvPr>
            <p:ph type="sldNum" sz="quarter" idx="10"/>
          </p:nvPr>
        </p:nvSpPr>
        <p:spPr/>
        <p:txBody>
          <a:bodyPr/>
          <a:lstStyle/>
          <a:p>
            <a:fld id="{A0E2A2D1-48E4-4440-9120-6B05E557CC07}" type="slidenum">
              <a:rPr lang="en-US" smtClean="0"/>
              <a:t>36</a:t>
            </a:fld>
            <a:endParaRPr lang="en-US"/>
          </a:p>
        </p:txBody>
      </p:sp>
    </p:spTree>
    <p:extLst>
      <p:ext uri="{BB962C8B-B14F-4D97-AF65-F5344CB8AC3E}">
        <p14:creationId xmlns:p14="http://schemas.microsoft.com/office/powerpoint/2010/main" val="31523139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draw a small number of points, the goal of compression is to try to encode</a:t>
            </a:r>
            <a:r>
              <a:rPr lang="en-US" baseline="0" dirty="0"/>
              <a:t> the distribution with as few of these samples as possible. </a:t>
            </a:r>
          </a:p>
        </p:txBody>
      </p:sp>
      <p:sp>
        <p:nvSpPr>
          <p:cNvPr id="4" name="Slide Number Placeholder 3"/>
          <p:cNvSpPr>
            <a:spLocks noGrp="1"/>
          </p:cNvSpPr>
          <p:nvPr>
            <p:ph type="sldNum" sz="quarter" idx="10"/>
          </p:nvPr>
        </p:nvSpPr>
        <p:spPr/>
        <p:txBody>
          <a:bodyPr/>
          <a:lstStyle/>
          <a:p>
            <a:fld id="{A0E2A2D1-48E4-4440-9120-6B05E557CC07}" type="slidenum">
              <a:rPr lang="en-US" smtClean="0"/>
              <a:t>37</a:t>
            </a:fld>
            <a:endParaRPr lang="en-US"/>
          </a:p>
        </p:txBody>
      </p:sp>
    </p:spTree>
    <p:extLst>
      <p:ext uri="{BB962C8B-B14F-4D97-AF65-F5344CB8AC3E}">
        <p14:creationId xmlns:p14="http://schemas.microsoft.com/office/powerpoint/2010/main" val="19775747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is one possibility. We can observe that given a moderate number of samples, there will be a point that is really close to mu </a:t>
            </a:r>
            <a:r>
              <a:rPr lang="mr-IN" baseline="0" dirty="0"/>
              <a:t>–</a:t>
            </a:r>
            <a:r>
              <a:rPr lang="en-US" baseline="0" dirty="0"/>
              <a:t> sigma and a point that is close to mu + sigma. So if we single out these two points, the observation is that the mean of these two points is approximately equal to the mean of the Gaussian. Moreover the distance between those points divided by 2 is approximately equal to the standard deviation.</a:t>
            </a:r>
          </a:p>
          <a:p>
            <a:endParaRPr lang="en-US" baseline="0" dirty="0"/>
          </a:p>
          <a:p>
            <a:r>
              <a:rPr lang="en-US" baseline="0" dirty="0"/>
              <a:t>So once you draw a modest number of samples from the true distribution then only two points are required to encode the actual distribution.</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38</a:t>
            </a:fld>
            <a:endParaRPr lang="en-US"/>
          </a:p>
        </p:txBody>
      </p:sp>
    </p:spTree>
    <p:extLst>
      <p:ext uri="{BB962C8B-B14F-4D97-AF65-F5344CB8AC3E}">
        <p14:creationId xmlns:p14="http://schemas.microsoft.com/office/powerpoint/2010/main" val="22870181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39</a:t>
            </a:fld>
            <a:endParaRPr lang="en-US"/>
          </a:p>
        </p:txBody>
      </p:sp>
    </p:spTree>
    <p:extLst>
      <p:ext uri="{BB962C8B-B14F-4D97-AF65-F5344CB8AC3E}">
        <p14:creationId xmlns:p14="http://schemas.microsoft.com/office/powerpoint/2010/main" val="2292769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4</a:t>
            </a:fld>
            <a:endParaRPr lang="en-US"/>
          </a:p>
        </p:txBody>
      </p:sp>
    </p:spTree>
    <p:extLst>
      <p:ext uri="{BB962C8B-B14F-4D97-AF65-F5344CB8AC3E}">
        <p14:creationId xmlns:p14="http://schemas.microsoft.com/office/powerpoint/2010/main" val="31199906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40</a:t>
            </a:fld>
            <a:endParaRPr lang="en-US"/>
          </a:p>
        </p:txBody>
      </p:sp>
    </p:spTree>
    <p:extLst>
      <p:ext uri="{BB962C8B-B14F-4D97-AF65-F5344CB8AC3E}">
        <p14:creationId xmlns:p14="http://schemas.microsoft.com/office/powerpoint/2010/main" val="20793020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key results</a:t>
            </a:r>
            <a:r>
              <a:rPr lang="en-US" baseline="0" dirty="0"/>
              <a:t> in our paper is the connection between compression and learnability in the density estimation setting.</a:t>
            </a:r>
          </a:p>
          <a:p>
            <a:r>
              <a:rPr lang="en-US" baseline="0" dirty="0"/>
              <a:t>What we show is that if you can design a compression scheme for the class F of size t then there is a black box that will take that compression scheme and output a density estimation algorithm that learns any distribution in F  with sample complexity only t / epsilon^2 hiding some </a:t>
            </a:r>
            <a:r>
              <a:rPr lang="en-US" baseline="0" dirty="0" err="1"/>
              <a:t>polylogarithmic</a:t>
            </a:r>
            <a:r>
              <a:rPr lang="en-US" baseline="0" dirty="0"/>
              <a:t> factors.</a:t>
            </a:r>
          </a:p>
          <a:p>
            <a:endParaRPr lang="en-US" baseline="0" dirty="0"/>
          </a:p>
          <a:p>
            <a:r>
              <a:rPr lang="en-US" baseline="0" dirty="0"/>
              <a:t>To summarize, short explanations are good because they automatically give sample efficient algorithms.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41</a:t>
            </a:fld>
            <a:endParaRPr lang="en-US"/>
          </a:p>
        </p:txBody>
      </p:sp>
    </p:spTree>
    <p:extLst>
      <p:ext uri="{BB962C8B-B14F-4D97-AF65-F5344CB8AC3E}">
        <p14:creationId xmlns:p14="http://schemas.microsoft.com/office/powerpoint/2010/main" val="3096506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42</a:t>
            </a:fld>
            <a:endParaRPr lang="en-US"/>
          </a:p>
        </p:txBody>
      </p:sp>
    </p:spTree>
    <p:extLst>
      <p:ext uri="{BB962C8B-B14F-4D97-AF65-F5344CB8AC3E}">
        <p14:creationId xmlns:p14="http://schemas.microsoft.com/office/powerpoint/2010/main" val="21470521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43</a:t>
            </a:fld>
            <a:endParaRPr lang="en-US"/>
          </a:p>
        </p:txBody>
      </p:sp>
    </p:spTree>
    <p:extLst>
      <p:ext uri="{BB962C8B-B14F-4D97-AF65-F5344CB8AC3E}">
        <p14:creationId xmlns:p14="http://schemas.microsoft.com/office/powerpoint/2010/main" val="11539476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44</a:t>
            </a:fld>
            <a:endParaRPr lang="en-US"/>
          </a:p>
        </p:txBody>
      </p:sp>
    </p:spTree>
    <p:extLst>
      <p:ext uri="{BB962C8B-B14F-4D97-AF65-F5344CB8AC3E}">
        <p14:creationId xmlns:p14="http://schemas.microsoft.com/office/powerpoint/2010/main" val="2086558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45</a:t>
            </a:fld>
            <a:endParaRPr lang="en-US"/>
          </a:p>
        </p:txBody>
      </p:sp>
    </p:spTree>
    <p:extLst>
      <p:ext uri="{BB962C8B-B14F-4D97-AF65-F5344CB8AC3E}">
        <p14:creationId xmlns:p14="http://schemas.microsoft.com/office/powerpoint/2010/main" val="11840475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two key facts about compression. First, if</a:t>
            </a:r>
            <a:r>
              <a:rPr lang="en-US" baseline="0" dirty="0"/>
              <a:t> we can compress a class then we can compress mixtures of a class.</a:t>
            </a:r>
          </a:p>
          <a:p>
            <a:r>
              <a:rPr lang="en-US" baseline="0" dirty="0"/>
              <a:t>Moreover, if we can compress a class of distributions then we can learn that class of distributions.</a:t>
            </a:r>
          </a:p>
          <a:p>
            <a:r>
              <a:rPr lang="en-US" baseline="0" dirty="0"/>
              <a:t>So putting these two ideas together, we can say that if a class has a compression scheme of size t then we can learn distributions which are mixtures of k components from that class using only </a:t>
            </a:r>
            <a:r>
              <a:rPr lang="en-US" baseline="0" dirty="0" err="1"/>
              <a:t>kt</a:t>
            </a:r>
            <a:r>
              <a:rPr lang="en-US" baseline="0" dirty="0"/>
              <a:t> / epsilon^2 samples.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46</a:t>
            </a:fld>
            <a:endParaRPr lang="en-US"/>
          </a:p>
        </p:txBody>
      </p:sp>
    </p:spTree>
    <p:extLst>
      <p:ext uri="{BB962C8B-B14F-4D97-AF65-F5344CB8AC3E}">
        <p14:creationId xmlns:p14="http://schemas.microsoft.com/office/powerpoint/2010/main" val="40705708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47</a:t>
            </a:fld>
            <a:endParaRPr lang="en-US"/>
          </a:p>
        </p:txBody>
      </p:sp>
    </p:spTree>
    <p:extLst>
      <p:ext uri="{BB962C8B-B14F-4D97-AF65-F5344CB8AC3E}">
        <p14:creationId xmlns:p14="http://schemas.microsoft.com/office/powerpoint/2010/main" val="1556373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two key facts about compression. First, if</a:t>
            </a:r>
            <a:r>
              <a:rPr lang="en-US" baseline="0" dirty="0"/>
              <a:t> we can compress a class then we can compress mixtures of a class.</a:t>
            </a:r>
          </a:p>
          <a:p>
            <a:r>
              <a:rPr lang="en-US" baseline="0" dirty="0"/>
              <a:t>Moreover, if we can compress a class of distributions then we can learn that class of distributions.</a:t>
            </a:r>
          </a:p>
          <a:p>
            <a:r>
              <a:rPr lang="en-US" baseline="0" dirty="0"/>
              <a:t>So putting these two ideas together, we can say that if a class has a compression scheme of size t then we can learn distributions which are mixtures of k components from that class using only </a:t>
            </a:r>
            <a:r>
              <a:rPr lang="en-US" baseline="0" dirty="0" err="1"/>
              <a:t>kt</a:t>
            </a:r>
            <a:r>
              <a:rPr lang="en-US" baseline="0" dirty="0"/>
              <a:t> / epsilon^2 samples.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48</a:t>
            </a:fld>
            <a:endParaRPr lang="en-US"/>
          </a:p>
        </p:txBody>
      </p:sp>
    </p:spTree>
    <p:extLst>
      <p:ext uri="{BB962C8B-B14F-4D97-AF65-F5344CB8AC3E}">
        <p14:creationId xmlns:p14="http://schemas.microsoft.com/office/powerpoint/2010/main" val="14630151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two key facts about compression. First, if</a:t>
            </a:r>
            <a:r>
              <a:rPr lang="en-US" baseline="0" dirty="0"/>
              <a:t> we can compress a class then we can compress mixtures of a class.</a:t>
            </a:r>
          </a:p>
          <a:p>
            <a:r>
              <a:rPr lang="en-US" baseline="0" dirty="0"/>
              <a:t>Moreover, if we can compress a class of distributions then we can learn that class of distributions.</a:t>
            </a:r>
          </a:p>
          <a:p>
            <a:r>
              <a:rPr lang="en-US" baseline="0" dirty="0"/>
              <a:t>So putting these two ideas together, we can say that if a class has a compression scheme of size t then we can learn distributions which are mixtures of k components from that class using only </a:t>
            </a:r>
            <a:r>
              <a:rPr lang="en-US" baseline="0" dirty="0" err="1"/>
              <a:t>kt</a:t>
            </a:r>
            <a:r>
              <a:rPr lang="en-US" baseline="0" dirty="0"/>
              <a:t> / epsilon^2 samples.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49</a:t>
            </a:fld>
            <a:endParaRPr lang="en-US"/>
          </a:p>
        </p:txBody>
      </p:sp>
    </p:spTree>
    <p:extLst>
      <p:ext uri="{BB962C8B-B14F-4D97-AF65-F5344CB8AC3E}">
        <p14:creationId xmlns:p14="http://schemas.microsoft.com/office/powerpoint/2010/main" val="3673836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5</a:t>
            </a:fld>
            <a:endParaRPr lang="en-US"/>
          </a:p>
        </p:txBody>
      </p:sp>
    </p:spTree>
    <p:extLst>
      <p:ext uri="{BB962C8B-B14F-4D97-AF65-F5344CB8AC3E}">
        <p14:creationId xmlns:p14="http://schemas.microsoft.com/office/powerpoint/2010/main" val="5350693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two key facts about compression. First, if</a:t>
            </a:r>
            <a:r>
              <a:rPr lang="en-US" baseline="0" dirty="0"/>
              <a:t> we can compress a class then we can compress mixtures of a class.</a:t>
            </a:r>
          </a:p>
          <a:p>
            <a:r>
              <a:rPr lang="en-US" baseline="0" dirty="0"/>
              <a:t>Moreover, if we can compress a class of distributions then we can learn that class of distributions.</a:t>
            </a:r>
          </a:p>
          <a:p>
            <a:r>
              <a:rPr lang="en-US" baseline="0" dirty="0"/>
              <a:t>So putting these two ideas together, we can say that if a class has a compression scheme of size t then we can learn distributions which are mixtures of k components from that class using only </a:t>
            </a:r>
            <a:r>
              <a:rPr lang="en-US" baseline="0" dirty="0" err="1"/>
              <a:t>kt</a:t>
            </a:r>
            <a:r>
              <a:rPr lang="en-US" baseline="0" dirty="0"/>
              <a:t> / epsilon^2 samples.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50</a:t>
            </a:fld>
            <a:endParaRPr lang="en-US"/>
          </a:p>
        </p:txBody>
      </p:sp>
    </p:spTree>
    <p:extLst>
      <p:ext uri="{BB962C8B-B14F-4D97-AF65-F5344CB8AC3E}">
        <p14:creationId xmlns:p14="http://schemas.microsoft.com/office/powerpoint/2010/main" val="8144355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Missing Taylor</a:t>
            </a:r>
          </a:p>
        </p:txBody>
      </p:sp>
      <p:sp>
        <p:nvSpPr>
          <p:cNvPr id="4" name="Slide Number Placeholder 3"/>
          <p:cNvSpPr>
            <a:spLocks noGrp="1"/>
          </p:cNvSpPr>
          <p:nvPr>
            <p:ph type="sldNum" sz="quarter" idx="10"/>
          </p:nvPr>
        </p:nvSpPr>
        <p:spPr/>
        <p:txBody>
          <a:bodyPr/>
          <a:lstStyle/>
          <a:p>
            <a:fld id="{A0E2A2D1-48E4-4440-9120-6B05E557CC07}" type="slidenum">
              <a:rPr lang="en-US" smtClean="0"/>
              <a:t>51</a:t>
            </a:fld>
            <a:endParaRPr lang="en-US"/>
          </a:p>
        </p:txBody>
      </p:sp>
    </p:spTree>
    <p:extLst>
      <p:ext uri="{BB962C8B-B14F-4D97-AF65-F5344CB8AC3E}">
        <p14:creationId xmlns:p14="http://schemas.microsoft.com/office/powerpoint/2010/main" val="22644535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two key facts about compression. First, if</a:t>
            </a:r>
            <a:r>
              <a:rPr lang="en-US" baseline="0" dirty="0"/>
              <a:t> we can compress a class then we can compress mixtures of a class.</a:t>
            </a:r>
          </a:p>
          <a:p>
            <a:r>
              <a:rPr lang="en-US" baseline="0" dirty="0"/>
              <a:t>Moreover, if we can compress a class of distributions then we can learn that class of distributions.</a:t>
            </a:r>
          </a:p>
          <a:p>
            <a:r>
              <a:rPr lang="en-US" baseline="0" dirty="0"/>
              <a:t>So putting these two ideas together, we can say that if a class has a compression scheme of size t then we can learn distributions which are mixtures of k components from that class using only </a:t>
            </a:r>
            <a:r>
              <a:rPr lang="en-US" baseline="0" dirty="0" err="1"/>
              <a:t>kt</a:t>
            </a:r>
            <a:r>
              <a:rPr lang="en-US" baseline="0" dirty="0"/>
              <a:t> / epsilon^2 samples.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52</a:t>
            </a:fld>
            <a:endParaRPr lang="en-US"/>
          </a:p>
        </p:txBody>
      </p:sp>
    </p:spTree>
    <p:extLst>
      <p:ext uri="{BB962C8B-B14F-4D97-AF65-F5344CB8AC3E}">
        <p14:creationId xmlns:p14="http://schemas.microsoft.com/office/powerpoint/2010/main" val="21005123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E2A2D1-48E4-4440-9120-6B05E557CC07}" type="slidenum">
              <a:rPr lang="en-US" smtClean="0"/>
              <a:t>53</a:t>
            </a:fld>
            <a:endParaRPr lang="en-US"/>
          </a:p>
        </p:txBody>
      </p:sp>
    </p:spTree>
    <p:extLst>
      <p:ext uri="{BB962C8B-B14F-4D97-AF65-F5344CB8AC3E}">
        <p14:creationId xmlns:p14="http://schemas.microsoft.com/office/powerpoint/2010/main" val="35794120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54</a:t>
            </a:fld>
            <a:endParaRPr lang="en-US"/>
          </a:p>
        </p:txBody>
      </p:sp>
    </p:spTree>
    <p:extLst>
      <p:ext uri="{BB962C8B-B14F-4D97-AF65-F5344CB8AC3E}">
        <p14:creationId xmlns:p14="http://schemas.microsoft.com/office/powerpoint/2010/main" val="7615906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55</a:t>
            </a:fld>
            <a:endParaRPr lang="en-US"/>
          </a:p>
        </p:txBody>
      </p:sp>
    </p:spTree>
    <p:extLst>
      <p:ext uri="{BB962C8B-B14F-4D97-AF65-F5344CB8AC3E}">
        <p14:creationId xmlns:p14="http://schemas.microsoft.com/office/powerpoint/2010/main" val="6700522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 Reg(T) = M_T + A_T </a:t>
            </a:r>
          </a:p>
        </p:txBody>
      </p:sp>
      <p:sp>
        <p:nvSpPr>
          <p:cNvPr id="4" name="Slide Number Placeholder 3"/>
          <p:cNvSpPr>
            <a:spLocks noGrp="1"/>
          </p:cNvSpPr>
          <p:nvPr>
            <p:ph type="sldNum" sz="quarter" idx="5"/>
          </p:nvPr>
        </p:nvSpPr>
        <p:spPr/>
        <p:txBody>
          <a:bodyPr/>
          <a:lstStyle/>
          <a:p>
            <a:fld id="{0D17FF8A-4BEA-5B42-95C3-50885681DCB6}" type="slidenum">
              <a:rPr lang="en-US" smtClean="0"/>
              <a:t>56</a:t>
            </a:fld>
            <a:endParaRPr lang="en-US"/>
          </a:p>
        </p:txBody>
      </p:sp>
    </p:spTree>
    <p:extLst>
      <p:ext uri="{BB962C8B-B14F-4D97-AF65-F5344CB8AC3E}">
        <p14:creationId xmlns:p14="http://schemas.microsoft.com/office/powerpoint/2010/main" val="15309886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 Reg(T) = M_T + A_T </a:t>
            </a:r>
          </a:p>
        </p:txBody>
      </p:sp>
      <p:sp>
        <p:nvSpPr>
          <p:cNvPr id="4" name="Slide Number Placeholder 3"/>
          <p:cNvSpPr>
            <a:spLocks noGrp="1"/>
          </p:cNvSpPr>
          <p:nvPr>
            <p:ph type="sldNum" sz="quarter" idx="5"/>
          </p:nvPr>
        </p:nvSpPr>
        <p:spPr/>
        <p:txBody>
          <a:bodyPr/>
          <a:lstStyle/>
          <a:p>
            <a:fld id="{0D17FF8A-4BEA-5B42-95C3-50885681DCB6}" type="slidenum">
              <a:rPr lang="en-US" smtClean="0"/>
              <a:t>57</a:t>
            </a:fld>
            <a:endParaRPr lang="en-US"/>
          </a:p>
        </p:txBody>
      </p:sp>
    </p:spTree>
    <p:extLst>
      <p:ext uri="{BB962C8B-B14F-4D97-AF65-F5344CB8AC3E}">
        <p14:creationId xmlns:p14="http://schemas.microsoft.com/office/powerpoint/2010/main" val="15238105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Perhaps talk about Cover’s result here since it is immediate here?</a:t>
            </a:r>
          </a:p>
        </p:txBody>
      </p:sp>
      <p:sp>
        <p:nvSpPr>
          <p:cNvPr id="4" name="Slide Number Placeholder 3"/>
          <p:cNvSpPr>
            <a:spLocks noGrp="1"/>
          </p:cNvSpPr>
          <p:nvPr>
            <p:ph type="sldNum" sz="quarter" idx="5"/>
          </p:nvPr>
        </p:nvSpPr>
        <p:spPr/>
        <p:txBody>
          <a:bodyPr/>
          <a:lstStyle/>
          <a:p>
            <a:fld id="{0D17FF8A-4BEA-5B42-95C3-50885681DCB6}" type="slidenum">
              <a:rPr lang="en-US" smtClean="0"/>
              <a:t>58</a:t>
            </a:fld>
            <a:endParaRPr lang="en-US"/>
          </a:p>
        </p:txBody>
      </p:sp>
    </p:spTree>
    <p:extLst>
      <p:ext uri="{BB962C8B-B14F-4D97-AF65-F5344CB8AC3E}">
        <p14:creationId xmlns:p14="http://schemas.microsoft.com/office/powerpoint/2010/main" val="15210901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Perhaps talk about Cover’s result here since it is immediate here?</a:t>
            </a:r>
          </a:p>
        </p:txBody>
      </p:sp>
      <p:sp>
        <p:nvSpPr>
          <p:cNvPr id="4" name="Slide Number Placeholder 3"/>
          <p:cNvSpPr>
            <a:spLocks noGrp="1"/>
          </p:cNvSpPr>
          <p:nvPr>
            <p:ph type="sldNum" sz="quarter" idx="5"/>
          </p:nvPr>
        </p:nvSpPr>
        <p:spPr/>
        <p:txBody>
          <a:bodyPr/>
          <a:lstStyle/>
          <a:p>
            <a:fld id="{0D17FF8A-4BEA-5B42-95C3-50885681DCB6}" type="slidenum">
              <a:rPr lang="en-US" smtClean="0"/>
              <a:t>59</a:t>
            </a:fld>
            <a:endParaRPr lang="en-US"/>
          </a:p>
        </p:txBody>
      </p:sp>
    </p:spTree>
    <p:extLst>
      <p:ext uri="{BB962C8B-B14F-4D97-AF65-F5344CB8AC3E}">
        <p14:creationId xmlns:p14="http://schemas.microsoft.com/office/powerpoint/2010/main" val="1606023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Wasting time</a:t>
            </a:r>
          </a:p>
        </p:txBody>
      </p:sp>
      <p:sp>
        <p:nvSpPr>
          <p:cNvPr id="4" name="Slide Number Placeholder 3"/>
          <p:cNvSpPr>
            <a:spLocks noGrp="1"/>
          </p:cNvSpPr>
          <p:nvPr>
            <p:ph type="sldNum" sz="quarter" idx="5"/>
          </p:nvPr>
        </p:nvSpPr>
        <p:spPr/>
        <p:txBody>
          <a:bodyPr/>
          <a:lstStyle/>
          <a:p>
            <a:fld id="{0D17FF8A-4BEA-5B42-95C3-50885681DCB6}" type="slidenum">
              <a:rPr lang="en-US" smtClean="0"/>
              <a:t>6</a:t>
            </a:fld>
            <a:endParaRPr lang="en-US"/>
          </a:p>
        </p:txBody>
      </p:sp>
    </p:spTree>
    <p:extLst>
      <p:ext uri="{BB962C8B-B14F-4D97-AF65-F5344CB8AC3E}">
        <p14:creationId xmlns:p14="http://schemas.microsoft.com/office/powerpoint/2010/main" val="35342282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60</a:t>
            </a:fld>
            <a:endParaRPr lang="en-US"/>
          </a:p>
        </p:txBody>
      </p:sp>
    </p:spTree>
    <p:extLst>
      <p:ext uri="{BB962C8B-B14F-4D97-AF65-F5344CB8AC3E}">
        <p14:creationId xmlns:p14="http://schemas.microsoft.com/office/powerpoint/2010/main" val="297718399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61</a:t>
            </a:fld>
            <a:endParaRPr lang="en-US"/>
          </a:p>
        </p:txBody>
      </p:sp>
    </p:spTree>
    <p:extLst>
      <p:ext uri="{BB962C8B-B14F-4D97-AF65-F5344CB8AC3E}">
        <p14:creationId xmlns:p14="http://schemas.microsoft.com/office/powerpoint/2010/main" val="1169152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 black square.</a:t>
            </a:r>
          </a:p>
          <a:p>
            <a:endParaRPr lang="en-US" dirty="0"/>
          </a:p>
          <a:p>
            <a:r>
              <a:rPr lang="en-US" dirty="0"/>
              <a:t>Maybe mention probabilistic method so that there exists an adversary.</a:t>
            </a:r>
          </a:p>
        </p:txBody>
      </p:sp>
      <p:sp>
        <p:nvSpPr>
          <p:cNvPr id="4" name="Slide Number Placeholder 3"/>
          <p:cNvSpPr>
            <a:spLocks noGrp="1"/>
          </p:cNvSpPr>
          <p:nvPr>
            <p:ph type="sldNum" sz="quarter" idx="5"/>
          </p:nvPr>
        </p:nvSpPr>
        <p:spPr/>
        <p:txBody>
          <a:bodyPr/>
          <a:lstStyle/>
          <a:p>
            <a:fld id="{0D17FF8A-4BEA-5B42-95C3-50885681DCB6}" type="slidenum">
              <a:rPr lang="en-US" smtClean="0"/>
              <a:t>62</a:t>
            </a:fld>
            <a:endParaRPr lang="en-US"/>
          </a:p>
        </p:txBody>
      </p:sp>
    </p:spTree>
    <p:extLst>
      <p:ext uri="{BB962C8B-B14F-4D97-AF65-F5344CB8AC3E}">
        <p14:creationId xmlns:p14="http://schemas.microsoft.com/office/powerpoint/2010/main" val="5496203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63</a:t>
            </a:fld>
            <a:endParaRPr lang="en-US"/>
          </a:p>
        </p:txBody>
      </p:sp>
    </p:spTree>
    <p:extLst>
      <p:ext uri="{BB962C8B-B14F-4D97-AF65-F5344CB8AC3E}">
        <p14:creationId xmlns:p14="http://schemas.microsoft.com/office/powerpoint/2010/main" val="15585367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64</a:t>
            </a:fld>
            <a:endParaRPr lang="en-US"/>
          </a:p>
        </p:txBody>
      </p:sp>
    </p:spTree>
    <p:extLst>
      <p:ext uri="{BB962C8B-B14F-4D97-AF65-F5344CB8AC3E}">
        <p14:creationId xmlns:p14="http://schemas.microsoft.com/office/powerpoint/2010/main" val="40933120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65</a:t>
            </a:fld>
            <a:endParaRPr lang="en-US"/>
          </a:p>
        </p:txBody>
      </p:sp>
    </p:spTree>
    <p:extLst>
      <p:ext uri="{BB962C8B-B14F-4D97-AF65-F5344CB8AC3E}">
        <p14:creationId xmlns:p14="http://schemas.microsoft.com/office/powerpoint/2010/main" val="14885054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66</a:t>
            </a:fld>
            <a:endParaRPr lang="en-US"/>
          </a:p>
        </p:txBody>
      </p:sp>
    </p:spTree>
    <p:extLst>
      <p:ext uri="{BB962C8B-B14F-4D97-AF65-F5344CB8AC3E}">
        <p14:creationId xmlns:p14="http://schemas.microsoft.com/office/powerpoint/2010/main" val="29950702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67</a:t>
            </a:fld>
            <a:endParaRPr lang="en-US"/>
          </a:p>
        </p:txBody>
      </p:sp>
    </p:spTree>
    <p:extLst>
      <p:ext uri="{BB962C8B-B14F-4D97-AF65-F5344CB8AC3E}">
        <p14:creationId xmlns:p14="http://schemas.microsoft.com/office/powerpoint/2010/main" val="422302151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68</a:t>
            </a:fld>
            <a:endParaRPr lang="en-US"/>
          </a:p>
        </p:txBody>
      </p:sp>
    </p:spTree>
    <p:extLst>
      <p:ext uri="{BB962C8B-B14F-4D97-AF65-F5344CB8AC3E}">
        <p14:creationId xmlns:p14="http://schemas.microsoft.com/office/powerpoint/2010/main" val="14048990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69</a:t>
            </a:fld>
            <a:endParaRPr lang="en-US"/>
          </a:p>
        </p:txBody>
      </p:sp>
    </p:spTree>
    <p:extLst>
      <p:ext uri="{BB962C8B-B14F-4D97-AF65-F5344CB8AC3E}">
        <p14:creationId xmlns:p14="http://schemas.microsoft.com/office/powerpoint/2010/main" val="4148371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Wasting time</a:t>
            </a:r>
          </a:p>
        </p:txBody>
      </p:sp>
      <p:sp>
        <p:nvSpPr>
          <p:cNvPr id="4" name="Slide Number Placeholder 3"/>
          <p:cNvSpPr>
            <a:spLocks noGrp="1"/>
          </p:cNvSpPr>
          <p:nvPr>
            <p:ph type="sldNum" sz="quarter" idx="5"/>
          </p:nvPr>
        </p:nvSpPr>
        <p:spPr/>
        <p:txBody>
          <a:bodyPr/>
          <a:lstStyle/>
          <a:p>
            <a:fld id="{0D17FF8A-4BEA-5B42-95C3-50885681DCB6}" type="slidenum">
              <a:rPr lang="en-US" smtClean="0"/>
              <a:t>7</a:t>
            </a:fld>
            <a:endParaRPr lang="en-US"/>
          </a:p>
        </p:txBody>
      </p:sp>
    </p:spTree>
    <p:extLst>
      <p:ext uri="{BB962C8B-B14F-4D97-AF65-F5344CB8AC3E}">
        <p14:creationId xmlns:p14="http://schemas.microsoft.com/office/powerpoint/2010/main" val="41032736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70</a:t>
            </a:fld>
            <a:endParaRPr lang="en-US"/>
          </a:p>
        </p:txBody>
      </p:sp>
    </p:spTree>
    <p:extLst>
      <p:ext uri="{BB962C8B-B14F-4D97-AF65-F5344CB8AC3E}">
        <p14:creationId xmlns:p14="http://schemas.microsoft.com/office/powerpoint/2010/main" val="160709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71</a:t>
            </a:fld>
            <a:endParaRPr lang="en-US"/>
          </a:p>
        </p:txBody>
      </p:sp>
    </p:spTree>
    <p:extLst>
      <p:ext uri="{BB962C8B-B14F-4D97-AF65-F5344CB8AC3E}">
        <p14:creationId xmlns:p14="http://schemas.microsoft.com/office/powerpoint/2010/main" val="42263329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72</a:t>
            </a:fld>
            <a:endParaRPr lang="en-US"/>
          </a:p>
        </p:txBody>
      </p:sp>
    </p:spTree>
    <p:extLst>
      <p:ext uri="{BB962C8B-B14F-4D97-AF65-F5344CB8AC3E}">
        <p14:creationId xmlns:p14="http://schemas.microsoft.com/office/powerpoint/2010/main" val="341505344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73</a:t>
            </a:fld>
            <a:endParaRPr lang="en-US"/>
          </a:p>
        </p:txBody>
      </p:sp>
    </p:spTree>
    <p:extLst>
      <p:ext uri="{BB962C8B-B14F-4D97-AF65-F5344CB8AC3E}">
        <p14:creationId xmlns:p14="http://schemas.microsoft.com/office/powerpoint/2010/main" val="412527947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74</a:t>
            </a:fld>
            <a:endParaRPr lang="en-US"/>
          </a:p>
        </p:txBody>
      </p:sp>
    </p:spTree>
    <p:extLst>
      <p:ext uri="{BB962C8B-B14F-4D97-AF65-F5344CB8AC3E}">
        <p14:creationId xmlns:p14="http://schemas.microsoft.com/office/powerpoint/2010/main" val="2960517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75</a:t>
            </a:fld>
            <a:endParaRPr lang="en-US"/>
          </a:p>
        </p:txBody>
      </p:sp>
    </p:spTree>
    <p:extLst>
      <p:ext uri="{BB962C8B-B14F-4D97-AF65-F5344CB8AC3E}">
        <p14:creationId xmlns:p14="http://schemas.microsoft.com/office/powerpoint/2010/main" val="217373131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76</a:t>
            </a:fld>
            <a:endParaRPr lang="en-US"/>
          </a:p>
        </p:txBody>
      </p:sp>
    </p:spTree>
    <p:extLst>
      <p:ext uri="{BB962C8B-B14F-4D97-AF65-F5344CB8AC3E}">
        <p14:creationId xmlns:p14="http://schemas.microsoft.com/office/powerpoint/2010/main" val="399090913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77</a:t>
            </a:fld>
            <a:endParaRPr lang="en-US"/>
          </a:p>
        </p:txBody>
      </p:sp>
    </p:spTree>
    <p:extLst>
      <p:ext uri="{BB962C8B-B14F-4D97-AF65-F5344CB8AC3E}">
        <p14:creationId xmlns:p14="http://schemas.microsoft.com/office/powerpoint/2010/main" val="299180811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78</a:t>
            </a:fld>
            <a:endParaRPr lang="en-US"/>
          </a:p>
        </p:txBody>
      </p:sp>
    </p:spTree>
    <p:extLst>
      <p:ext uri="{BB962C8B-B14F-4D97-AF65-F5344CB8AC3E}">
        <p14:creationId xmlns:p14="http://schemas.microsoft.com/office/powerpoint/2010/main" val="158081786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mention here</a:t>
            </a:r>
          </a:p>
        </p:txBody>
      </p:sp>
      <p:sp>
        <p:nvSpPr>
          <p:cNvPr id="4" name="Slide Number Placeholder 3"/>
          <p:cNvSpPr>
            <a:spLocks noGrp="1"/>
          </p:cNvSpPr>
          <p:nvPr>
            <p:ph type="sldNum" sz="quarter" idx="5"/>
          </p:nvPr>
        </p:nvSpPr>
        <p:spPr/>
        <p:txBody>
          <a:bodyPr/>
          <a:lstStyle/>
          <a:p>
            <a:fld id="{0D17FF8A-4BEA-5B42-95C3-50885681DCB6}" type="slidenum">
              <a:rPr lang="en-US" smtClean="0"/>
              <a:t>79</a:t>
            </a:fld>
            <a:endParaRPr lang="en-US"/>
          </a:p>
        </p:txBody>
      </p:sp>
    </p:spTree>
    <p:extLst>
      <p:ext uri="{BB962C8B-B14F-4D97-AF65-F5344CB8AC3E}">
        <p14:creationId xmlns:p14="http://schemas.microsoft.com/office/powerpoint/2010/main" val="3621623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Wasting time</a:t>
            </a:r>
          </a:p>
        </p:txBody>
      </p:sp>
      <p:sp>
        <p:nvSpPr>
          <p:cNvPr id="4" name="Slide Number Placeholder 3"/>
          <p:cNvSpPr>
            <a:spLocks noGrp="1"/>
          </p:cNvSpPr>
          <p:nvPr>
            <p:ph type="sldNum" sz="quarter" idx="5"/>
          </p:nvPr>
        </p:nvSpPr>
        <p:spPr/>
        <p:txBody>
          <a:bodyPr/>
          <a:lstStyle/>
          <a:p>
            <a:fld id="{0D17FF8A-4BEA-5B42-95C3-50885681DCB6}" type="slidenum">
              <a:rPr lang="en-US" smtClean="0"/>
              <a:t>8</a:t>
            </a:fld>
            <a:endParaRPr lang="en-US"/>
          </a:p>
        </p:txBody>
      </p:sp>
    </p:spTree>
    <p:extLst>
      <p:ext uri="{BB962C8B-B14F-4D97-AF65-F5344CB8AC3E}">
        <p14:creationId xmlns:p14="http://schemas.microsoft.com/office/powerpoint/2010/main" val="46577401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81</a:t>
            </a:fld>
            <a:endParaRPr lang="en-US"/>
          </a:p>
        </p:txBody>
      </p:sp>
    </p:spTree>
    <p:extLst>
      <p:ext uri="{BB962C8B-B14F-4D97-AF65-F5344CB8AC3E}">
        <p14:creationId xmlns:p14="http://schemas.microsoft.com/office/powerpoint/2010/main" val="243149448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82</a:t>
            </a:fld>
            <a:endParaRPr lang="en-US"/>
          </a:p>
        </p:txBody>
      </p:sp>
    </p:spTree>
    <p:extLst>
      <p:ext uri="{BB962C8B-B14F-4D97-AF65-F5344CB8AC3E}">
        <p14:creationId xmlns:p14="http://schemas.microsoft.com/office/powerpoint/2010/main" val="268623196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mention here</a:t>
            </a:r>
          </a:p>
        </p:txBody>
      </p:sp>
      <p:sp>
        <p:nvSpPr>
          <p:cNvPr id="4" name="Slide Number Placeholder 3"/>
          <p:cNvSpPr>
            <a:spLocks noGrp="1"/>
          </p:cNvSpPr>
          <p:nvPr>
            <p:ph type="sldNum" sz="quarter" idx="5"/>
          </p:nvPr>
        </p:nvSpPr>
        <p:spPr/>
        <p:txBody>
          <a:bodyPr/>
          <a:lstStyle/>
          <a:p>
            <a:fld id="{0D17FF8A-4BEA-5B42-95C3-50885681DCB6}" type="slidenum">
              <a:rPr lang="en-US" smtClean="0"/>
              <a:t>83</a:t>
            </a:fld>
            <a:endParaRPr lang="en-US"/>
          </a:p>
        </p:txBody>
      </p:sp>
    </p:spTree>
    <p:extLst>
      <p:ext uri="{BB962C8B-B14F-4D97-AF65-F5344CB8AC3E}">
        <p14:creationId xmlns:p14="http://schemas.microsoft.com/office/powerpoint/2010/main" val="342950664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mention here</a:t>
            </a:r>
          </a:p>
        </p:txBody>
      </p:sp>
      <p:sp>
        <p:nvSpPr>
          <p:cNvPr id="4" name="Slide Number Placeholder 3"/>
          <p:cNvSpPr>
            <a:spLocks noGrp="1"/>
          </p:cNvSpPr>
          <p:nvPr>
            <p:ph type="sldNum" sz="quarter" idx="5"/>
          </p:nvPr>
        </p:nvSpPr>
        <p:spPr/>
        <p:txBody>
          <a:bodyPr/>
          <a:lstStyle/>
          <a:p>
            <a:fld id="{0D17FF8A-4BEA-5B42-95C3-50885681DCB6}" type="slidenum">
              <a:rPr lang="en-US" smtClean="0"/>
              <a:t>84</a:t>
            </a:fld>
            <a:endParaRPr lang="en-US"/>
          </a:p>
        </p:txBody>
      </p:sp>
    </p:spTree>
    <p:extLst>
      <p:ext uri="{BB962C8B-B14F-4D97-AF65-F5344CB8AC3E}">
        <p14:creationId xmlns:p14="http://schemas.microsoft.com/office/powerpoint/2010/main" val="23900676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85</a:t>
            </a:fld>
            <a:endParaRPr lang="en-US"/>
          </a:p>
        </p:txBody>
      </p:sp>
    </p:spTree>
    <p:extLst>
      <p:ext uri="{BB962C8B-B14F-4D97-AF65-F5344CB8AC3E}">
        <p14:creationId xmlns:p14="http://schemas.microsoft.com/office/powerpoint/2010/main" val="89508604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86</a:t>
            </a:fld>
            <a:endParaRPr lang="en-US"/>
          </a:p>
        </p:txBody>
      </p:sp>
    </p:spTree>
    <p:extLst>
      <p:ext uri="{BB962C8B-B14F-4D97-AF65-F5344CB8AC3E}">
        <p14:creationId xmlns:p14="http://schemas.microsoft.com/office/powerpoint/2010/main" val="14115946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mention here</a:t>
            </a:r>
          </a:p>
        </p:txBody>
      </p:sp>
      <p:sp>
        <p:nvSpPr>
          <p:cNvPr id="4" name="Slide Number Placeholder 3"/>
          <p:cNvSpPr>
            <a:spLocks noGrp="1"/>
          </p:cNvSpPr>
          <p:nvPr>
            <p:ph type="sldNum" sz="quarter" idx="5"/>
          </p:nvPr>
        </p:nvSpPr>
        <p:spPr/>
        <p:txBody>
          <a:bodyPr/>
          <a:lstStyle/>
          <a:p>
            <a:fld id="{0D17FF8A-4BEA-5B42-95C3-50885681DCB6}" type="slidenum">
              <a:rPr lang="en-US" smtClean="0"/>
              <a:t>87</a:t>
            </a:fld>
            <a:endParaRPr lang="en-US"/>
          </a:p>
        </p:txBody>
      </p:sp>
    </p:spTree>
    <p:extLst>
      <p:ext uri="{BB962C8B-B14F-4D97-AF65-F5344CB8AC3E}">
        <p14:creationId xmlns:p14="http://schemas.microsoft.com/office/powerpoint/2010/main" val="22143470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mention here</a:t>
            </a:r>
          </a:p>
        </p:txBody>
      </p:sp>
      <p:sp>
        <p:nvSpPr>
          <p:cNvPr id="4" name="Slide Number Placeholder 3"/>
          <p:cNvSpPr>
            <a:spLocks noGrp="1"/>
          </p:cNvSpPr>
          <p:nvPr>
            <p:ph type="sldNum" sz="quarter" idx="5"/>
          </p:nvPr>
        </p:nvSpPr>
        <p:spPr/>
        <p:txBody>
          <a:bodyPr/>
          <a:lstStyle/>
          <a:p>
            <a:fld id="{0D17FF8A-4BEA-5B42-95C3-50885681DCB6}" type="slidenum">
              <a:rPr lang="en-US" smtClean="0"/>
              <a:t>88</a:t>
            </a:fld>
            <a:endParaRPr lang="en-US"/>
          </a:p>
        </p:txBody>
      </p:sp>
    </p:spTree>
    <p:extLst>
      <p:ext uri="{BB962C8B-B14F-4D97-AF65-F5344CB8AC3E}">
        <p14:creationId xmlns:p14="http://schemas.microsoft.com/office/powerpoint/2010/main" val="3885934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Wasting time</a:t>
            </a:r>
          </a:p>
        </p:txBody>
      </p:sp>
      <p:sp>
        <p:nvSpPr>
          <p:cNvPr id="4" name="Slide Number Placeholder 3"/>
          <p:cNvSpPr>
            <a:spLocks noGrp="1"/>
          </p:cNvSpPr>
          <p:nvPr>
            <p:ph type="sldNum" sz="quarter" idx="5"/>
          </p:nvPr>
        </p:nvSpPr>
        <p:spPr/>
        <p:txBody>
          <a:bodyPr/>
          <a:lstStyle/>
          <a:p>
            <a:fld id="{0D17FF8A-4BEA-5B42-95C3-50885681DCB6}" type="slidenum">
              <a:rPr lang="en-US" smtClean="0"/>
              <a:t>9</a:t>
            </a:fld>
            <a:endParaRPr lang="en-US"/>
          </a:p>
        </p:txBody>
      </p:sp>
    </p:spTree>
    <p:extLst>
      <p:ext uri="{BB962C8B-B14F-4D97-AF65-F5344CB8AC3E}">
        <p14:creationId xmlns:p14="http://schemas.microsoft.com/office/powerpoint/2010/main" val="2036658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080FA-BF7F-4C47-8183-7618088CCA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FFA420C-1152-AF40-8677-BC58A9AE64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CB938A-FB97-A546-8C1A-98F783B83CEA}"/>
              </a:ext>
            </a:extLst>
          </p:cNvPr>
          <p:cNvSpPr>
            <a:spLocks noGrp="1"/>
          </p:cNvSpPr>
          <p:nvPr>
            <p:ph type="dt" sz="half" idx="10"/>
          </p:nvPr>
        </p:nvSpPr>
        <p:spPr/>
        <p:txBody>
          <a:bodyPr/>
          <a:lstStyle/>
          <a:p>
            <a:fld id="{905ECB17-55EE-AE42-936A-E3A8311B0C56}" type="datetimeFigureOut">
              <a:rPr lang="en-US" smtClean="0"/>
              <a:t>7/31/20</a:t>
            </a:fld>
            <a:endParaRPr lang="en-US"/>
          </a:p>
        </p:txBody>
      </p:sp>
      <p:sp>
        <p:nvSpPr>
          <p:cNvPr id="5" name="Footer Placeholder 4">
            <a:extLst>
              <a:ext uri="{FF2B5EF4-FFF2-40B4-BE49-F238E27FC236}">
                <a16:creationId xmlns:a16="http://schemas.microsoft.com/office/drawing/2014/main" id="{3BA03006-80F1-8B4D-8E9C-5C81D16B73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796B4D-2FB5-5D46-AA5B-6CB6A10C6599}"/>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3972756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EDEA1-0CEC-1E4B-A9D7-E789CBA53D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E38C72-4DFA-8041-B8AE-3228F2A3596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65A3E5-C02D-AA44-974B-88CEC144BE98}"/>
              </a:ext>
            </a:extLst>
          </p:cNvPr>
          <p:cNvSpPr>
            <a:spLocks noGrp="1"/>
          </p:cNvSpPr>
          <p:nvPr>
            <p:ph type="dt" sz="half" idx="10"/>
          </p:nvPr>
        </p:nvSpPr>
        <p:spPr/>
        <p:txBody>
          <a:bodyPr/>
          <a:lstStyle/>
          <a:p>
            <a:fld id="{905ECB17-55EE-AE42-936A-E3A8311B0C56}" type="datetimeFigureOut">
              <a:rPr lang="en-US" smtClean="0"/>
              <a:t>7/31/20</a:t>
            </a:fld>
            <a:endParaRPr lang="en-US"/>
          </a:p>
        </p:txBody>
      </p:sp>
      <p:sp>
        <p:nvSpPr>
          <p:cNvPr id="5" name="Footer Placeholder 4">
            <a:extLst>
              <a:ext uri="{FF2B5EF4-FFF2-40B4-BE49-F238E27FC236}">
                <a16:creationId xmlns:a16="http://schemas.microsoft.com/office/drawing/2014/main" id="{F4988437-D292-2A45-82C1-9D4EE72958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34C636-B155-3643-9CFC-83A8A2316069}"/>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2788065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714A35-EE30-114F-B1D3-A8351A461E4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FF74439-6A34-4646-8CEB-04F998C739F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8FA78D-5462-004F-89B2-84695E49F625}"/>
              </a:ext>
            </a:extLst>
          </p:cNvPr>
          <p:cNvSpPr>
            <a:spLocks noGrp="1"/>
          </p:cNvSpPr>
          <p:nvPr>
            <p:ph type="dt" sz="half" idx="10"/>
          </p:nvPr>
        </p:nvSpPr>
        <p:spPr/>
        <p:txBody>
          <a:bodyPr/>
          <a:lstStyle/>
          <a:p>
            <a:fld id="{905ECB17-55EE-AE42-936A-E3A8311B0C56}" type="datetimeFigureOut">
              <a:rPr lang="en-US" smtClean="0"/>
              <a:t>7/31/20</a:t>
            </a:fld>
            <a:endParaRPr lang="en-US"/>
          </a:p>
        </p:txBody>
      </p:sp>
      <p:sp>
        <p:nvSpPr>
          <p:cNvPr id="5" name="Footer Placeholder 4">
            <a:extLst>
              <a:ext uri="{FF2B5EF4-FFF2-40B4-BE49-F238E27FC236}">
                <a16:creationId xmlns:a16="http://schemas.microsoft.com/office/drawing/2014/main" id="{4A158BE3-96D8-984A-8B0D-655A2D99BD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4ACE5E-D153-3640-84AB-A7C268D1D1A6}"/>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337995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5AE67-CF53-ED45-A27C-9188DFA5D7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4AE6DC-E2F3-E14C-A419-857B9B6EE32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FB653-0DE3-0440-A450-97471A8C2B43}"/>
              </a:ext>
            </a:extLst>
          </p:cNvPr>
          <p:cNvSpPr>
            <a:spLocks noGrp="1"/>
          </p:cNvSpPr>
          <p:nvPr>
            <p:ph type="dt" sz="half" idx="10"/>
          </p:nvPr>
        </p:nvSpPr>
        <p:spPr/>
        <p:txBody>
          <a:bodyPr/>
          <a:lstStyle/>
          <a:p>
            <a:fld id="{905ECB17-55EE-AE42-936A-E3A8311B0C56}" type="datetimeFigureOut">
              <a:rPr lang="en-US" smtClean="0"/>
              <a:t>7/31/20</a:t>
            </a:fld>
            <a:endParaRPr lang="en-US"/>
          </a:p>
        </p:txBody>
      </p:sp>
      <p:sp>
        <p:nvSpPr>
          <p:cNvPr id="5" name="Footer Placeholder 4">
            <a:extLst>
              <a:ext uri="{FF2B5EF4-FFF2-40B4-BE49-F238E27FC236}">
                <a16:creationId xmlns:a16="http://schemas.microsoft.com/office/drawing/2014/main" id="{8797BA0D-0C6F-5F46-A784-E9F34C0F14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1A9D99-1E8D-FA4E-BE7C-5B9DC080C987}"/>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3726931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1F842-0D0E-D249-84B1-6B0A873041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999927E-602F-3E4C-A411-61A031F8FA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C2FD71B-101F-B441-8DF4-49B5E49B5E54}"/>
              </a:ext>
            </a:extLst>
          </p:cNvPr>
          <p:cNvSpPr>
            <a:spLocks noGrp="1"/>
          </p:cNvSpPr>
          <p:nvPr>
            <p:ph type="dt" sz="half" idx="10"/>
          </p:nvPr>
        </p:nvSpPr>
        <p:spPr/>
        <p:txBody>
          <a:bodyPr/>
          <a:lstStyle/>
          <a:p>
            <a:fld id="{905ECB17-55EE-AE42-936A-E3A8311B0C56}" type="datetimeFigureOut">
              <a:rPr lang="en-US" smtClean="0"/>
              <a:t>7/31/20</a:t>
            </a:fld>
            <a:endParaRPr lang="en-US"/>
          </a:p>
        </p:txBody>
      </p:sp>
      <p:sp>
        <p:nvSpPr>
          <p:cNvPr id="5" name="Footer Placeholder 4">
            <a:extLst>
              <a:ext uri="{FF2B5EF4-FFF2-40B4-BE49-F238E27FC236}">
                <a16:creationId xmlns:a16="http://schemas.microsoft.com/office/drawing/2014/main" id="{DDC72699-9A37-CA4E-894C-7DBDB18EB1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667EB7-F9BE-664F-A2B4-2BB06CF9E77E}"/>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41438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F96EC-232D-2A4C-843F-B34F9FFEF5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6F9054-8033-894B-8EF3-11B3AA8344D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F7317E-7C91-4941-8560-0AD0F1A6D56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984264-3B65-034D-9FCC-80C586C16280}"/>
              </a:ext>
            </a:extLst>
          </p:cNvPr>
          <p:cNvSpPr>
            <a:spLocks noGrp="1"/>
          </p:cNvSpPr>
          <p:nvPr>
            <p:ph type="dt" sz="half" idx="10"/>
          </p:nvPr>
        </p:nvSpPr>
        <p:spPr/>
        <p:txBody>
          <a:bodyPr/>
          <a:lstStyle/>
          <a:p>
            <a:fld id="{905ECB17-55EE-AE42-936A-E3A8311B0C56}" type="datetimeFigureOut">
              <a:rPr lang="en-US" smtClean="0"/>
              <a:t>7/31/20</a:t>
            </a:fld>
            <a:endParaRPr lang="en-US"/>
          </a:p>
        </p:txBody>
      </p:sp>
      <p:sp>
        <p:nvSpPr>
          <p:cNvPr id="6" name="Footer Placeholder 5">
            <a:extLst>
              <a:ext uri="{FF2B5EF4-FFF2-40B4-BE49-F238E27FC236}">
                <a16:creationId xmlns:a16="http://schemas.microsoft.com/office/drawing/2014/main" id="{7C8903EE-051E-D346-AB93-6418F48807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F13B23-A7B8-BE4D-BA7F-094E104EF46F}"/>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1574541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07D68-ED3B-AB45-8E23-E0B0D855A0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DCB19B-20B8-AC46-B720-78BE4724ED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D094407-2C34-084E-A790-10A62D4209A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184AF7-2734-844E-9304-31101BA2E5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F4764D9-CD91-F048-AC2E-DF971EA530F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0F13C87-9C49-BC44-BE05-512CDC87C8F2}"/>
              </a:ext>
            </a:extLst>
          </p:cNvPr>
          <p:cNvSpPr>
            <a:spLocks noGrp="1"/>
          </p:cNvSpPr>
          <p:nvPr>
            <p:ph type="dt" sz="half" idx="10"/>
          </p:nvPr>
        </p:nvSpPr>
        <p:spPr/>
        <p:txBody>
          <a:bodyPr/>
          <a:lstStyle/>
          <a:p>
            <a:fld id="{905ECB17-55EE-AE42-936A-E3A8311B0C56}" type="datetimeFigureOut">
              <a:rPr lang="en-US" smtClean="0"/>
              <a:t>7/31/20</a:t>
            </a:fld>
            <a:endParaRPr lang="en-US"/>
          </a:p>
        </p:txBody>
      </p:sp>
      <p:sp>
        <p:nvSpPr>
          <p:cNvPr id="8" name="Footer Placeholder 7">
            <a:extLst>
              <a:ext uri="{FF2B5EF4-FFF2-40B4-BE49-F238E27FC236}">
                <a16:creationId xmlns:a16="http://schemas.microsoft.com/office/drawing/2014/main" id="{43BB9F63-9F26-DA42-A071-235BB46FE56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D3385C1-9F16-4842-B726-67DC9E078C92}"/>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1069176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29820-FF0A-8749-B79E-0C3A9AB879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A42F1C0-B6F3-C341-9155-803574CF973B}"/>
              </a:ext>
            </a:extLst>
          </p:cNvPr>
          <p:cNvSpPr>
            <a:spLocks noGrp="1"/>
          </p:cNvSpPr>
          <p:nvPr>
            <p:ph type="dt" sz="half" idx="10"/>
          </p:nvPr>
        </p:nvSpPr>
        <p:spPr/>
        <p:txBody>
          <a:bodyPr/>
          <a:lstStyle/>
          <a:p>
            <a:fld id="{905ECB17-55EE-AE42-936A-E3A8311B0C56}" type="datetimeFigureOut">
              <a:rPr lang="en-US" smtClean="0"/>
              <a:t>7/31/20</a:t>
            </a:fld>
            <a:endParaRPr lang="en-US"/>
          </a:p>
        </p:txBody>
      </p:sp>
      <p:sp>
        <p:nvSpPr>
          <p:cNvPr id="4" name="Footer Placeholder 3">
            <a:extLst>
              <a:ext uri="{FF2B5EF4-FFF2-40B4-BE49-F238E27FC236}">
                <a16:creationId xmlns:a16="http://schemas.microsoft.com/office/drawing/2014/main" id="{9D285A93-0D59-F545-8763-6A09CE6C29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5EBB7B5-A0FA-8044-9F4B-7D3B76A80A6E}"/>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389393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F8F658-CD3D-AE45-A869-A06625EFE8B2}"/>
              </a:ext>
            </a:extLst>
          </p:cNvPr>
          <p:cNvSpPr>
            <a:spLocks noGrp="1"/>
          </p:cNvSpPr>
          <p:nvPr>
            <p:ph type="dt" sz="half" idx="10"/>
          </p:nvPr>
        </p:nvSpPr>
        <p:spPr/>
        <p:txBody>
          <a:bodyPr/>
          <a:lstStyle/>
          <a:p>
            <a:fld id="{905ECB17-55EE-AE42-936A-E3A8311B0C56}" type="datetimeFigureOut">
              <a:rPr lang="en-US" smtClean="0"/>
              <a:t>7/31/20</a:t>
            </a:fld>
            <a:endParaRPr lang="en-US"/>
          </a:p>
        </p:txBody>
      </p:sp>
      <p:sp>
        <p:nvSpPr>
          <p:cNvPr id="3" name="Footer Placeholder 2">
            <a:extLst>
              <a:ext uri="{FF2B5EF4-FFF2-40B4-BE49-F238E27FC236}">
                <a16:creationId xmlns:a16="http://schemas.microsoft.com/office/drawing/2014/main" id="{D800F820-E71F-6A44-9B63-BDAB1F7BA5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7EE3EAB-44D4-C045-A5BA-0AE1B319883D}"/>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3416273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7D636-66F8-904D-B97F-9DE6C30F2D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519213-4EEA-2041-9955-5B2ACFC48E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17C656-A8BA-5544-B6A7-032F586A60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8E5A4A-E619-9642-9433-CA2293ADFBA3}"/>
              </a:ext>
            </a:extLst>
          </p:cNvPr>
          <p:cNvSpPr>
            <a:spLocks noGrp="1"/>
          </p:cNvSpPr>
          <p:nvPr>
            <p:ph type="dt" sz="half" idx="10"/>
          </p:nvPr>
        </p:nvSpPr>
        <p:spPr/>
        <p:txBody>
          <a:bodyPr/>
          <a:lstStyle/>
          <a:p>
            <a:fld id="{905ECB17-55EE-AE42-936A-E3A8311B0C56}" type="datetimeFigureOut">
              <a:rPr lang="en-US" smtClean="0"/>
              <a:t>7/31/20</a:t>
            </a:fld>
            <a:endParaRPr lang="en-US"/>
          </a:p>
        </p:txBody>
      </p:sp>
      <p:sp>
        <p:nvSpPr>
          <p:cNvPr id="6" name="Footer Placeholder 5">
            <a:extLst>
              <a:ext uri="{FF2B5EF4-FFF2-40B4-BE49-F238E27FC236}">
                <a16:creationId xmlns:a16="http://schemas.microsoft.com/office/drawing/2014/main" id="{4CD70D09-EF4F-5940-ABFF-D2F47249A5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940B65-1319-134A-B5DE-C4536EB85F7C}"/>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649392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14647-DD3D-464F-96DC-88735FFEFC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1E2FC5-0D08-E549-8B2E-3A8840FE67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5084BD6-881A-294A-969B-F7D4C9846E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C779368-080D-2F41-8F91-EDBE19E80156}"/>
              </a:ext>
            </a:extLst>
          </p:cNvPr>
          <p:cNvSpPr>
            <a:spLocks noGrp="1"/>
          </p:cNvSpPr>
          <p:nvPr>
            <p:ph type="dt" sz="half" idx="10"/>
          </p:nvPr>
        </p:nvSpPr>
        <p:spPr/>
        <p:txBody>
          <a:bodyPr/>
          <a:lstStyle/>
          <a:p>
            <a:fld id="{905ECB17-55EE-AE42-936A-E3A8311B0C56}" type="datetimeFigureOut">
              <a:rPr lang="en-US" smtClean="0"/>
              <a:t>7/31/20</a:t>
            </a:fld>
            <a:endParaRPr lang="en-US"/>
          </a:p>
        </p:txBody>
      </p:sp>
      <p:sp>
        <p:nvSpPr>
          <p:cNvPr id="6" name="Footer Placeholder 5">
            <a:extLst>
              <a:ext uri="{FF2B5EF4-FFF2-40B4-BE49-F238E27FC236}">
                <a16:creationId xmlns:a16="http://schemas.microsoft.com/office/drawing/2014/main" id="{E9E7FAAF-26ED-EE41-8411-277BD8B6FE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36CF73-2DB4-014D-A39A-9812566E4975}"/>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2655756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375978-B79F-7D4D-8CCE-2ED8C27475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E4FA12-F7EB-FB4A-85DF-1A7B4DE8D4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CA23B0-788E-3346-97F8-7593BC75CC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5ECB17-55EE-AE42-936A-E3A8311B0C56}" type="datetimeFigureOut">
              <a:rPr lang="en-US" smtClean="0"/>
              <a:t>7/31/20</a:t>
            </a:fld>
            <a:endParaRPr lang="en-US"/>
          </a:p>
        </p:txBody>
      </p:sp>
      <p:sp>
        <p:nvSpPr>
          <p:cNvPr id="5" name="Footer Placeholder 4">
            <a:extLst>
              <a:ext uri="{FF2B5EF4-FFF2-40B4-BE49-F238E27FC236}">
                <a16:creationId xmlns:a16="http://schemas.microsoft.com/office/drawing/2014/main" id="{CA49E111-C371-4B49-BBFC-26778BCCC8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8EF1C4C-E16B-7241-912C-8E8E6290AA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F428C9-6775-C142-ADD4-6FC438AFE1EC}" type="slidenum">
              <a:rPr lang="en-US" smtClean="0"/>
              <a:t>‹#›</a:t>
            </a:fld>
            <a:endParaRPr lang="en-US"/>
          </a:p>
        </p:txBody>
      </p:sp>
    </p:spTree>
    <p:extLst>
      <p:ext uri="{BB962C8B-B14F-4D97-AF65-F5344CB8AC3E}">
        <p14:creationId xmlns:p14="http://schemas.microsoft.com/office/powerpoint/2010/main" val="18192838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29.png"/><Relationship Id="rId7" Type="http://schemas.openxmlformats.org/officeDocument/2006/relationships/image" Target="../media/image34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30.png"/><Relationship Id="rId5" Type="http://schemas.openxmlformats.org/officeDocument/2006/relationships/image" Target="../media/image30.png"/><Relationship Id="rId4" Type="http://schemas.openxmlformats.org/officeDocument/2006/relationships/image" Target="../media/image310.png"/><Relationship Id="rId9" Type="http://schemas.openxmlformats.org/officeDocument/2006/relationships/image" Target="../media/image360.png"/></Relationships>
</file>

<file path=ppt/slides/_rels/slide12.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370.pn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30.png"/><Relationship Id="rId9" Type="http://schemas.openxmlformats.org/officeDocument/2006/relationships/image" Target="../media/image360.png"/></Relationships>
</file>

<file path=ppt/slides/_rels/slide13.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380.pn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30.png"/><Relationship Id="rId9" Type="http://schemas.openxmlformats.org/officeDocument/2006/relationships/image" Target="../media/image360.png"/></Relationships>
</file>

<file path=ppt/slides/_rels/slide14.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390.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30.png"/><Relationship Id="rId9" Type="http://schemas.openxmlformats.org/officeDocument/2006/relationships/image" Target="../media/image360.png"/></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1.png"/><Relationship Id="rId7"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51.png"/></Relationships>
</file>

<file path=ppt/slides/_rels/slide17.xml.rels><?xml version="1.0" encoding="UTF-8" standalone="yes"?>
<Relationships xmlns="http://schemas.openxmlformats.org/package/2006/relationships"><Relationship Id="rId3" Type="http://schemas.openxmlformats.org/officeDocument/2006/relationships/image" Target="../media/image421.png"/><Relationship Id="rId7"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50.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69.png"/><Relationship Id="rId3" Type="http://schemas.openxmlformats.org/officeDocument/2006/relationships/image" Target="../media/image55.png"/><Relationship Id="rId7" Type="http://schemas.openxmlformats.org/officeDocument/2006/relationships/image" Target="../media/image65.png"/><Relationship Id="rId12"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7.png"/><Relationship Id="rId5" Type="http://schemas.openxmlformats.org/officeDocument/2006/relationships/image" Target="../media/image58.png"/><Relationship Id="rId10" Type="http://schemas.openxmlformats.org/officeDocument/2006/relationships/image" Target="../media/image60.png"/><Relationship Id="rId4" Type="http://schemas.openxmlformats.org/officeDocument/2006/relationships/image" Target="../media/image57.png"/><Relationship Id="rId9" Type="http://schemas.openxmlformats.org/officeDocument/2006/relationships/image" Target="../media/image59.png"/><Relationship Id="rId1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22.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58.tif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57.tiff"/><Relationship Id="rId4" Type="http://schemas.openxmlformats.org/officeDocument/2006/relationships/image" Target="../media/image74.png"/></Relationships>
</file>

<file path=ppt/slides/_rels/slide23.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0.png"/><Relationship Id="rId7" Type="http://schemas.openxmlformats.org/officeDocument/2006/relationships/image" Target="../media/image8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71.tiff"/><Relationship Id="rId4" Type="http://schemas.openxmlformats.org/officeDocument/2006/relationships/image" Target="../media/image540.png"/></Relationships>
</file>

<file path=ppt/slides/_rels/slide2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0.png"/><Relationship Id="rId7" Type="http://schemas.openxmlformats.org/officeDocument/2006/relationships/image" Target="../media/image8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71.tiff"/><Relationship Id="rId4" Type="http://schemas.openxmlformats.org/officeDocument/2006/relationships/image" Target="../media/image540.png"/></Relationships>
</file>

<file path=ppt/slides/_rels/slide2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540.png"/><Relationship Id="rId7"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00.png"/><Relationship Id="rId11" Type="http://schemas.openxmlformats.org/officeDocument/2006/relationships/image" Target="../media/image75.png"/><Relationship Id="rId5" Type="http://schemas.openxmlformats.org/officeDocument/2006/relationships/image" Target="../media/image590.png"/><Relationship Id="rId10" Type="http://schemas.openxmlformats.org/officeDocument/2006/relationships/image" Target="../media/image87.png"/><Relationship Id="rId4" Type="http://schemas.openxmlformats.org/officeDocument/2006/relationships/image" Target="../media/image71.tiff"/><Relationship Id="rId9" Type="http://schemas.openxmlformats.org/officeDocument/2006/relationships/image" Target="../media/image86.png"/></Relationships>
</file>

<file path=ppt/slides/_rels/slide2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540.png"/><Relationship Id="rId7" Type="http://schemas.openxmlformats.org/officeDocument/2006/relationships/image" Target="../media/image8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00.png"/><Relationship Id="rId5" Type="http://schemas.openxmlformats.org/officeDocument/2006/relationships/image" Target="../media/image590.png"/><Relationship Id="rId4" Type="http://schemas.openxmlformats.org/officeDocument/2006/relationships/image" Target="../media/image71.tif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77.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6.tiff"/><Relationship Id="rId7" Type="http://schemas.openxmlformats.org/officeDocument/2006/relationships/image" Target="../media/image67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77.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691.png"/><Relationship Id="rId4" Type="http://schemas.openxmlformats.org/officeDocument/2006/relationships/image" Target="../media/image79.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79.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image" Target="../media/image701.png"/><Relationship Id="rId4" Type="http://schemas.openxmlformats.org/officeDocument/2006/relationships/image" Target="../media/image69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2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31.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210.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00.png"/><Relationship Id="rId5" Type="http://schemas.openxmlformats.org/officeDocument/2006/relationships/image" Target="../media/image190.png"/><Relationship Id="rId10" Type="http://schemas.openxmlformats.org/officeDocument/2006/relationships/image" Target="../media/image751.png"/><Relationship Id="rId4" Type="http://schemas.openxmlformats.org/officeDocument/2006/relationships/image" Target="../media/image80.tiff"/><Relationship Id="rId9" Type="http://schemas.openxmlformats.org/officeDocument/2006/relationships/image" Target="../media/image230.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210.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00.png"/><Relationship Id="rId5" Type="http://schemas.openxmlformats.org/officeDocument/2006/relationships/image" Target="../media/image190.png"/><Relationship Id="rId10" Type="http://schemas.openxmlformats.org/officeDocument/2006/relationships/image" Target="../media/image751.png"/><Relationship Id="rId4" Type="http://schemas.openxmlformats.org/officeDocument/2006/relationships/image" Target="../media/image80.tiff"/><Relationship Id="rId9" Type="http://schemas.openxmlformats.org/officeDocument/2006/relationships/image" Target="../media/image230.png"/></Relationships>
</file>

<file path=ppt/slides/_rels/slide38.xml.rels><?xml version="1.0" encoding="UTF-8" standalone="yes"?>
<Relationships xmlns="http://schemas.openxmlformats.org/package/2006/relationships"><Relationship Id="rId8" Type="http://schemas.openxmlformats.org/officeDocument/2006/relationships/image" Target="../media/image761.png"/><Relationship Id="rId13" Type="http://schemas.openxmlformats.org/officeDocument/2006/relationships/image" Target="../media/image811.png"/><Relationship Id="rId3" Type="http://schemas.openxmlformats.org/officeDocument/2006/relationships/notesSlide" Target="../notesSlides/notesSlide38.xml"/><Relationship Id="rId7" Type="http://schemas.openxmlformats.org/officeDocument/2006/relationships/image" Target="../media/image210.png"/><Relationship Id="rId12" Type="http://schemas.openxmlformats.org/officeDocument/2006/relationships/image" Target="../media/image80.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00.png"/><Relationship Id="rId11" Type="http://schemas.openxmlformats.org/officeDocument/2006/relationships/image" Target="../media/image791.png"/><Relationship Id="rId5" Type="http://schemas.openxmlformats.org/officeDocument/2006/relationships/image" Target="../media/image190.png"/><Relationship Id="rId10" Type="http://schemas.openxmlformats.org/officeDocument/2006/relationships/image" Target="../media/image781.png"/><Relationship Id="rId4" Type="http://schemas.openxmlformats.org/officeDocument/2006/relationships/image" Target="../media/image80.tiff"/><Relationship Id="rId9" Type="http://schemas.openxmlformats.org/officeDocument/2006/relationships/image" Target="../media/image77.png"/><Relationship Id="rId14" Type="http://schemas.openxmlformats.org/officeDocument/2006/relationships/image" Target="../media/image751.png"/></Relationships>
</file>

<file path=ppt/slides/_rels/slide39.xml.rels><?xml version="1.0" encoding="UTF-8" standalone="yes"?>
<Relationships xmlns="http://schemas.openxmlformats.org/package/2006/relationships"><Relationship Id="rId8" Type="http://schemas.openxmlformats.org/officeDocument/2006/relationships/image" Target="../media/image471.png"/><Relationship Id="rId3" Type="http://schemas.openxmlformats.org/officeDocument/2006/relationships/notesSlide" Target="../notesSlides/notesSlide39.xml"/><Relationship Id="rId7" Type="http://schemas.openxmlformats.org/officeDocument/2006/relationships/image" Target="../media/image461.png"/><Relationship Id="rId12" Type="http://schemas.openxmlformats.org/officeDocument/2006/relationships/image" Target="../media/image500.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82.tiff"/><Relationship Id="rId11" Type="http://schemas.openxmlformats.org/officeDocument/2006/relationships/image" Target="../media/image490.png"/><Relationship Id="rId5" Type="http://schemas.openxmlformats.org/officeDocument/2006/relationships/image" Target="../media/image81.tiff"/><Relationship Id="rId10" Type="http://schemas.openxmlformats.org/officeDocument/2006/relationships/image" Target="../media/image480.png"/><Relationship Id="rId4" Type="http://schemas.openxmlformats.org/officeDocument/2006/relationships/image" Target="../media/image231.png"/><Relationship Id="rId9" Type="http://schemas.openxmlformats.org/officeDocument/2006/relationships/image" Target="../media/image47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tiff"/></Relationships>
</file>

<file path=ppt/slides/_rels/slide40.xml.rels><?xml version="1.0" encoding="UTF-8" standalone="yes"?>
<Relationships xmlns="http://schemas.openxmlformats.org/package/2006/relationships"><Relationship Id="rId8" Type="http://schemas.openxmlformats.org/officeDocument/2006/relationships/image" Target="../media/image472.png"/><Relationship Id="rId13" Type="http://schemas.openxmlformats.org/officeDocument/2006/relationships/image" Target="../media/image84.tiff"/><Relationship Id="rId3" Type="http://schemas.openxmlformats.org/officeDocument/2006/relationships/notesSlide" Target="../notesSlides/notesSlide40.xml"/><Relationship Id="rId7" Type="http://schemas.openxmlformats.org/officeDocument/2006/relationships/image" Target="../media/image520.png"/><Relationship Id="rId12" Type="http://schemas.openxmlformats.org/officeDocument/2006/relationships/image" Target="../media/image83.tiff"/><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461.png"/><Relationship Id="rId11" Type="http://schemas.openxmlformats.org/officeDocument/2006/relationships/image" Target="../media/image500.png"/><Relationship Id="rId5" Type="http://schemas.openxmlformats.org/officeDocument/2006/relationships/image" Target="../media/image231.png"/><Relationship Id="rId10" Type="http://schemas.openxmlformats.org/officeDocument/2006/relationships/image" Target="../media/image490.png"/><Relationship Id="rId4" Type="http://schemas.openxmlformats.org/officeDocument/2006/relationships/image" Target="../media/image82.tiff"/><Relationship Id="rId9" Type="http://schemas.openxmlformats.org/officeDocument/2006/relationships/image" Target="../media/image480.png"/></Relationships>
</file>

<file path=ppt/slides/_rels/slide41.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870.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391.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3800.png"/><Relationship Id="rId5" Type="http://schemas.openxmlformats.org/officeDocument/2006/relationships/image" Target="../media/image3700.png"/><Relationship Id="rId4" Type="http://schemas.openxmlformats.org/officeDocument/2006/relationships/image" Target="../media/image85.tiff"/></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image" Target="../media/image391.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3800.png"/><Relationship Id="rId5" Type="http://schemas.openxmlformats.org/officeDocument/2006/relationships/image" Target="../media/image3700.png"/><Relationship Id="rId4" Type="http://schemas.openxmlformats.org/officeDocument/2006/relationships/image" Target="../media/image85.tiff"/></Relationships>
</file>

<file path=ppt/slides/_rels/slide44.xml.rels><?xml version="1.0" encoding="UTF-8" standalone="yes"?>
<Relationships xmlns="http://schemas.openxmlformats.org/package/2006/relationships"><Relationship Id="rId8" Type="http://schemas.openxmlformats.org/officeDocument/2006/relationships/image" Target="../media/image411.png"/><Relationship Id="rId13" Type="http://schemas.openxmlformats.org/officeDocument/2006/relationships/image" Target="../media/image3800.png"/><Relationship Id="rId3" Type="http://schemas.openxmlformats.org/officeDocument/2006/relationships/notesSlide" Target="../notesSlides/notesSlide44.xml"/><Relationship Id="rId7" Type="http://schemas.openxmlformats.org/officeDocument/2006/relationships/image" Target="../media/image400.png"/><Relationship Id="rId12" Type="http://schemas.openxmlformats.org/officeDocument/2006/relationships/image" Target="../media/image3700.png"/><Relationship Id="rId2" Type="http://schemas.openxmlformats.org/officeDocument/2006/relationships/slideLayout" Target="../slideLayouts/slideLayout2.xml"/><Relationship Id="rId16" Type="http://schemas.openxmlformats.org/officeDocument/2006/relationships/image" Target="../media/image470.png"/><Relationship Id="rId1" Type="http://schemas.openxmlformats.org/officeDocument/2006/relationships/tags" Target="../tags/tag10.xml"/><Relationship Id="rId6" Type="http://schemas.openxmlformats.org/officeDocument/2006/relationships/image" Target="../media/image3900.png"/><Relationship Id="rId11" Type="http://schemas.openxmlformats.org/officeDocument/2006/relationships/image" Target="../media/image440.png"/><Relationship Id="rId15" Type="http://schemas.openxmlformats.org/officeDocument/2006/relationships/image" Target="../media/image460.png"/><Relationship Id="rId10" Type="http://schemas.openxmlformats.org/officeDocument/2006/relationships/image" Target="../media/image430.png"/><Relationship Id="rId4" Type="http://schemas.openxmlformats.org/officeDocument/2006/relationships/image" Target="../media/image85.tiff"/><Relationship Id="rId9" Type="http://schemas.openxmlformats.org/officeDocument/2006/relationships/image" Target="../media/image420.png"/><Relationship Id="rId14" Type="http://schemas.openxmlformats.org/officeDocument/2006/relationships/image" Target="../media/image450.png"/></Relationships>
</file>

<file path=ppt/slides/_rels/slide45.xml.rels><?xml version="1.0" encoding="UTF-8" standalone="yes"?>
<Relationships xmlns="http://schemas.openxmlformats.org/package/2006/relationships"><Relationship Id="rId8" Type="http://schemas.openxmlformats.org/officeDocument/2006/relationships/image" Target="../media/image411.png"/><Relationship Id="rId13" Type="http://schemas.openxmlformats.org/officeDocument/2006/relationships/image" Target="../media/image3800.png"/><Relationship Id="rId3" Type="http://schemas.openxmlformats.org/officeDocument/2006/relationships/notesSlide" Target="../notesSlides/notesSlide45.xml"/><Relationship Id="rId7" Type="http://schemas.openxmlformats.org/officeDocument/2006/relationships/image" Target="../media/image400.png"/><Relationship Id="rId12" Type="http://schemas.openxmlformats.org/officeDocument/2006/relationships/image" Target="../media/image3700.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3900.png"/><Relationship Id="rId11" Type="http://schemas.openxmlformats.org/officeDocument/2006/relationships/image" Target="../media/image440.png"/><Relationship Id="rId5" Type="http://schemas.openxmlformats.org/officeDocument/2006/relationships/image" Target="../media/image890.png"/><Relationship Id="rId10" Type="http://schemas.openxmlformats.org/officeDocument/2006/relationships/image" Target="../media/image430.png"/><Relationship Id="rId4" Type="http://schemas.openxmlformats.org/officeDocument/2006/relationships/image" Target="../media/image85.tiff"/><Relationship Id="rId9" Type="http://schemas.openxmlformats.org/officeDocument/2006/relationships/image" Target="../media/image420.png"/></Relationships>
</file>

<file path=ppt/slides/_rels/slide46.xml.rels><?xml version="1.0" encoding="UTF-8" standalone="yes"?>
<Relationships xmlns="http://schemas.openxmlformats.org/package/2006/relationships"><Relationship Id="rId3" Type="http://schemas.openxmlformats.org/officeDocument/2006/relationships/image" Target="../media/image90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870.png"/></Relationships>
</file>

<file path=ppt/slides/_rels/slide47.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notesSlide" Target="../notesSlides/notesSlide47.xml"/><Relationship Id="rId7" Type="http://schemas.openxmlformats.org/officeDocument/2006/relationships/image" Target="../media/image710.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680.png"/><Relationship Id="rId9" Type="http://schemas.openxmlformats.org/officeDocument/2006/relationships/image" Target="../media/image730.png"/></Relationships>
</file>

<file path=ppt/slides/_rels/slide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931.png"/><Relationship Id="rId4" Type="http://schemas.openxmlformats.org/officeDocument/2006/relationships/image" Target="../media/image9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90.tiff"/><Relationship Id="rId13" Type="http://schemas.openxmlformats.org/officeDocument/2006/relationships/image" Target="../media/image95.jpeg"/><Relationship Id="rId3" Type="http://schemas.openxmlformats.org/officeDocument/2006/relationships/image" Target="../media/image86.tiff"/><Relationship Id="rId7" Type="http://schemas.openxmlformats.org/officeDocument/2006/relationships/image" Target="../media/image83.tiff"/><Relationship Id="rId12" Type="http://schemas.openxmlformats.org/officeDocument/2006/relationships/image" Target="../media/image94.jpeg"/><Relationship Id="rId2" Type="http://schemas.openxmlformats.org/officeDocument/2006/relationships/notesSlide" Target="../notesSlides/notesSlide51.xml"/><Relationship Id="rId16" Type="http://schemas.openxmlformats.org/officeDocument/2006/relationships/image" Target="../media/image98.jpeg"/><Relationship Id="rId1" Type="http://schemas.openxmlformats.org/officeDocument/2006/relationships/slideLayout" Target="../slideLayouts/slideLayout2.xml"/><Relationship Id="rId6" Type="http://schemas.openxmlformats.org/officeDocument/2006/relationships/image" Target="../media/image89.tiff"/><Relationship Id="rId11" Type="http://schemas.openxmlformats.org/officeDocument/2006/relationships/image" Target="../media/image93.jpeg"/><Relationship Id="rId5" Type="http://schemas.openxmlformats.org/officeDocument/2006/relationships/image" Target="../media/image88.tiff"/><Relationship Id="rId15" Type="http://schemas.openxmlformats.org/officeDocument/2006/relationships/image" Target="../media/image97.jpeg"/><Relationship Id="rId10" Type="http://schemas.openxmlformats.org/officeDocument/2006/relationships/image" Target="../media/image92.jpeg"/><Relationship Id="rId4" Type="http://schemas.openxmlformats.org/officeDocument/2006/relationships/image" Target="../media/image87.tiff"/><Relationship Id="rId9" Type="http://schemas.openxmlformats.org/officeDocument/2006/relationships/image" Target="../media/image91.tiff"/><Relationship Id="rId14" Type="http://schemas.openxmlformats.org/officeDocument/2006/relationships/image" Target="../media/image96.jpeg"/></Relationships>
</file>

<file path=ppt/slides/_rels/slide52.xml.rels><?xml version="1.0" encoding="UTF-8" standalone="yes"?>
<Relationships xmlns="http://schemas.openxmlformats.org/package/2006/relationships"><Relationship Id="rId3" Type="http://schemas.openxmlformats.org/officeDocument/2006/relationships/image" Target="../media/image83.tiff"/><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100.jpeg"/><Relationship Id="rId4" Type="http://schemas.openxmlformats.org/officeDocument/2006/relationships/image" Target="../media/image99.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800.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452.png"/><Relationship Id="rId4" Type="http://schemas.openxmlformats.org/officeDocument/2006/relationships/image" Target="../media/image98.png"/></Relationships>
</file>

<file path=ppt/slides/_rels/slide56.xml.rels><?xml version="1.0" encoding="UTF-8" standalone="yes"?>
<Relationships xmlns="http://schemas.openxmlformats.org/package/2006/relationships"><Relationship Id="rId13" Type="http://schemas.openxmlformats.org/officeDocument/2006/relationships/image" Target="../media/image630.png"/><Relationship Id="rId18" Type="http://schemas.openxmlformats.org/officeDocument/2006/relationships/image" Target="../media/image1000.png"/><Relationship Id="rId3" Type="http://schemas.openxmlformats.org/officeDocument/2006/relationships/image" Target="../media/image740.png"/><Relationship Id="rId21" Type="http://schemas.openxmlformats.org/officeDocument/2006/relationships/image" Target="../media/image104.png"/><Relationship Id="rId7" Type="http://schemas.openxmlformats.org/officeDocument/2006/relationships/image" Target="../media/image620.png"/><Relationship Id="rId17" Type="http://schemas.openxmlformats.org/officeDocument/2006/relationships/image" Target="../media/image990.png"/><Relationship Id="rId2" Type="http://schemas.openxmlformats.org/officeDocument/2006/relationships/notesSlide" Target="../notesSlides/notesSlide56.xml"/><Relationship Id="rId16" Type="http://schemas.openxmlformats.org/officeDocument/2006/relationships/image" Target="../media/image970.png"/><Relationship Id="rId20"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462.png"/><Relationship Id="rId5" Type="http://schemas.openxmlformats.org/officeDocument/2006/relationships/image" Target="../media/image760.png"/><Relationship Id="rId15" Type="http://schemas.openxmlformats.org/officeDocument/2006/relationships/image" Target="../media/image920.png"/><Relationship Id="rId19" Type="http://schemas.openxmlformats.org/officeDocument/2006/relationships/image" Target="../media/image1010.png"/><Relationship Id="rId4" Type="http://schemas.openxmlformats.org/officeDocument/2006/relationships/image" Target="../media/image750.png"/><Relationship Id="rId14" Type="http://schemas.openxmlformats.org/officeDocument/2006/relationships/image" Target="../media/image900.png"/><Relationship Id="rId22" Type="http://schemas.openxmlformats.org/officeDocument/2006/relationships/image" Target="../media/image105.png"/></Relationships>
</file>

<file path=ppt/slides/_rels/slide57.xml.rels><?xml version="1.0" encoding="UTF-8" standalone="yes"?>
<Relationships xmlns="http://schemas.openxmlformats.org/package/2006/relationships"><Relationship Id="rId8" Type="http://schemas.openxmlformats.org/officeDocument/2006/relationships/image" Target="../media/image790.png"/><Relationship Id="rId3" Type="http://schemas.openxmlformats.org/officeDocument/2006/relationships/image" Target="../media/image740.png"/><Relationship Id="rId7" Type="http://schemas.openxmlformats.org/officeDocument/2006/relationships/image" Target="../media/image780.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770.png"/><Relationship Id="rId11" Type="http://schemas.openxmlformats.org/officeDocument/2006/relationships/image" Target="../media/image820.png"/><Relationship Id="rId5" Type="http://schemas.openxmlformats.org/officeDocument/2006/relationships/image" Target="../media/image760.png"/><Relationship Id="rId10" Type="http://schemas.openxmlformats.org/officeDocument/2006/relationships/image" Target="../media/image810.png"/><Relationship Id="rId4" Type="http://schemas.openxmlformats.org/officeDocument/2006/relationships/image" Target="../media/image750.png"/><Relationship Id="rId9" Type="http://schemas.openxmlformats.org/officeDocument/2006/relationships/image" Target="../media/image800.png"/></Relationships>
</file>

<file path=ppt/slides/_rels/slide58.xml.rels><?xml version="1.0" encoding="UTF-8" standalone="yes"?>
<Relationships xmlns="http://schemas.openxmlformats.org/package/2006/relationships"><Relationship Id="rId8" Type="http://schemas.openxmlformats.org/officeDocument/2006/relationships/image" Target="../media/image1041.png"/><Relationship Id="rId3" Type="http://schemas.openxmlformats.org/officeDocument/2006/relationships/image" Target="../media/image740.png"/><Relationship Id="rId7" Type="http://schemas.openxmlformats.org/officeDocument/2006/relationships/image" Target="../media/image850.png"/><Relationship Id="rId12" Type="http://schemas.openxmlformats.org/officeDocument/2006/relationships/image" Target="../media/image106.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840.png"/><Relationship Id="rId11" Type="http://schemas.openxmlformats.org/officeDocument/2006/relationships/image" Target="../media/image101.tiff"/><Relationship Id="rId5" Type="http://schemas.openxmlformats.org/officeDocument/2006/relationships/image" Target="../media/image760.png"/><Relationship Id="rId10" Type="http://schemas.openxmlformats.org/officeDocument/2006/relationships/image" Target="../media/image1031.png"/><Relationship Id="rId4" Type="http://schemas.openxmlformats.org/officeDocument/2006/relationships/image" Target="../media/image750.png"/></Relationships>
</file>

<file path=ppt/slides/_rels/slide59.xml.rels><?xml version="1.0" encoding="UTF-8" standalone="yes"?>
<Relationships xmlns="http://schemas.openxmlformats.org/package/2006/relationships"><Relationship Id="rId8" Type="http://schemas.openxmlformats.org/officeDocument/2006/relationships/image" Target="../media/image1041.png"/><Relationship Id="rId3" Type="http://schemas.openxmlformats.org/officeDocument/2006/relationships/image" Target="../media/image740.png"/><Relationship Id="rId7" Type="http://schemas.openxmlformats.org/officeDocument/2006/relationships/image" Target="../media/image850.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760.png"/><Relationship Id="rId10" Type="http://schemas.openxmlformats.org/officeDocument/2006/relationships/image" Target="../media/image1031.png"/><Relationship Id="rId4" Type="http://schemas.openxmlformats.org/officeDocument/2006/relationships/image" Target="../media/image750.png"/><Relationship Id="rId9" Type="http://schemas.openxmlformats.org/officeDocument/2006/relationships/image" Target="../media/image1060.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7.png"/><Relationship Id="rId3" Type="http://schemas.openxmlformats.org/officeDocument/2006/relationships/image" Target="../media/image510.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5.png"/><Relationship Id="rId25" Type="http://schemas.openxmlformats.org/officeDocument/2006/relationships/image" Target="../media/image260.png"/><Relationship Id="rId2" Type="http://schemas.openxmlformats.org/officeDocument/2006/relationships/notesSlide" Target="../notesSlides/notesSlide6.xml"/><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3.tiff"/><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280.png"/><Relationship Id="rId10" Type="http://schemas.openxmlformats.org/officeDocument/2006/relationships/image" Target="../media/image12.png"/><Relationship Id="rId19" Type="http://schemas.openxmlformats.org/officeDocument/2006/relationships/image" Target="../media/image611.png"/><Relationship Id="rId4" Type="http://schemas.openxmlformats.org/officeDocument/2006/relationships/image" Target="../media/image610.png"/><Relationship Id="rId14" Type="http://schemas.openxmlformats.org/officeDocument/2006/relationships/image" Target="../media/image16.png"/><Relationship Id="rId22" Type="http://schemas.openxmlformats.org/officeDocument/2006/relationships/image" Target="../media/image11.png"/><Relationship Id="rId30" Type="http://schemas.openxmlformats.org/officeDocument/2006/relationships/image" Target="../media/image4.tiff"/></Relationships>
</file>

<file path=ppt/slides/_rels/slide60.xml.rels><?xml version="1.0" encoding="UTF-8" standalone="yes"?>
<Relationships xmlns="http://schemas.openxmlformats.org/package/2006/relationships"><Relationship Id="rId8" Type="http://schemas.openxmlformats.org/officeDocument/2006/relationships/image" Target="../media/image1041.png"/><Relationship Id="rId3" Type="http://schemas.openxmlformats.org/officeDocument/2006/relationships/image" Target="../media/image740.png"/><Relationship Id="rId7" Type="http://schemas.openxmlformats.org/officeDocument/2006/relationships/image" Target="../media/image850.png"/><Relationship Id="rId12" Type="http://schemas.openxmlformats.org/officeDocument/2006/relationships/image" Target="../media/image1081.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840.png"/><Relationship Id="rId11" Type="http://schemas.openxmlformats.org/officeDocument/2006/relationships/image" Target="../media/image1031.png"/><Relationship Id="rId5" Type="http://schemas.openxmlformats.org/officeDocument/2006/relationships/image" Target="../media/image760.png"/><Relationship Id="rId10" Type="http://schemas.openxmlformats.org/officeDocument/2006/relationships/image" Target="../media/image108.png"/><Relationship Id="rId4" Type="http://schemas.openxmlformats.org/officeDocument/2006/relationships/image" Target="../media/image750.png"/><Relationship Id="rId9" Type="http://schemas.openxmlformats.org/officeDocument/2006/relationships/image" Target="../media/image107.png"/></Relationships>
</file>

<file path=ppt/slides/_rels/slide6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031.png"/><Relationship Id="rId4" Type="http://schemas.openxmlformats.org/officeDocument/2006/relationships/image" Target="../media/image110.png"/></Relationships>
</file>

<file path=ppt/slides/_rels/slide62.xml.rels><?xml version="1.0" encoding="UTF-8" standalone="yes"?>
<Relationships xmlns="http://schemas.openxmlformats.org/package/2006/relationships"><Relationship Id="rId8" Type="http://schemas.openxmlformats.org/officeDocument/2006/relationships/image" Target="../media/image980.png"/><Relationship Id="rId3" Type="http://schemas.openxmlformats.org/officeDocument/2006/relationships/image" Target="../media/image930.png"/><Relationship Id="rId7" Type="http://schemas.openxmlformats.org/officeDocument/2006/relationships/image" Target="../media/image112.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960.png"/><Relationship Id="rId5" Type="http://schemas.openxmlformats.org/officeDocument/2006/relationships/image" Target="../media/image950.png"/><Relationship Id="rId4" Type="http://schemas.openxmlformats.org/officeDocument/2006/relationships/image" Target="../media/image111.png"/><Relationship Id="rId9" Type="http://schemas.openxmlformats.org/officeDocument/2006/relationships/image" Target="../media/image1031.png"/></Relationships>
</file>

<file path=ppt/slides/_rels/slide63.xml.rels><?xml version="1.0" encoding="UTF-8" standalone="yes"?>
<Relationships xmlns="http://schemas.openxmlformats.org/package/2006/relationships"><Relationship Id="rId8" Type="http://schemas.openxmlformats.org/officeDocument/2006/relationships/image" Target="../media/image113.png"/><Relationship Id="rId2" Type="http://schemas.openxmlformats.org/officeDocument/2006/relationships/notesSlide" Target="../notesSlides/notesSlide63.xml"/><Relationship Id="rId1" Type="http://schemas.openxmlformats.org/officeDocument/2006/relationships/slideLayout" Target="../slideLayouts/slideLayout2.xml"/><Relationship Id="rId10" Type="http://schemas.openxmlformats.org/officeDocument/2006/relationships/image" Target="../media/image115.png"/><Relationship Id="rId9" Type="http://schemas.openxmlformats.org/officeDocument/2006/relationships/image" Target="../media/image114.png"/></Relationships>
</file>

<file path=ppt/slides/_rels/slide64.xml.rels><?xml version="1.0" encoding="UTF-8" standalone="yes"?>
<Relationships xmlns="http://schemas.openxmlformats.org/package/2006/relationships"><Relationship Id="rId8" Type="http://schemas.openxmlformats.org/officeDocument/2006/relationships/image" Target="../media/image1360.png"/><Relationship Id="rId3" Type="http://schemas.openxmlformats.org/officeDocument/2006/relationships/image" Target="../media/image1330.png"/><Relationship Id="rId7" Type="http://schemas.openxmlformats.org/officeDocument/2006/relationships/image" Target="../media/image1380.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350.png"/><Relationship Id="rId5" Type="http://schemas.openxmlformats.org/officeDocument/2006/relationships/image" Target="../media/image149.png"/><Relationship Id="rId4" Type="http://schemas.openxmlformats.org/officeDocument/2006/relationships/image" Target="../media/image1390.png"/><Relationship Id="rId9" Type="http://schemas.openxmlformats.org/officeDocument/2006/relationships/image" Target="../media/image1400.png"/></Relationships>
</file>

<file path=ppt/slides/_rels/slide65.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3.png"/><Relationship Id="rId7" Type="http://schemas.openxmlformats.org/officeDocument/2006/relationships/image" Target="../media/image119.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5.png"/><Relationship Id="rId10" Type="http://schemas.openxmlformats.org/officeDocument/2006/relationships/image" Target="../media/image117.png"/><Relationship Id="rId4" Type="http://schemas.openxmlformats.org/officeDocument/2006/relationships/image" Target="../media/image114.png"/><Relationship Id="rId9" Type="http://schemas.openxmlformats.org/officeDocument/2006/relationships/image" Target="../media/image116.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570.png"/></Relationships>
</file>

<file path=ppt/slides/_rels/slide68.xml.rels><?xml version="1.0" encoding="UTF-8" standalone="yes"?>
<Relationships xmlns="http://schemas.openxmlformats.org/package/2006/relationships"><Relationship Id="rId8" Type="http://schemas.openxmlformats.org/officeDocument/2006/relationships/image" Target="../media/image401.png"/><Relationship Id="rId3" Type="http://schemas.openxmlformats.org/officeDocument/2006/relationships/notesSlide" Target="../notesSlides/notesSlide68.xml"/><Relationship Id="rId7" Type="http://schemas.openxmlformats.org/officeDocument/2006/relationships/image" Target="../media/image361.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351.png"/><Relationship Id="rId5" Type="http://schemas.openxmlformats.org/officeDocument/2006/relationships/image" Target="../media/image331.png"/><Relationship Id="rId4" Type="http://schemas.openxmlformats.org/officeDocument/2006/relationships/image" Target="../media/image102.tiff"/><Relationship Id="rId9" Type="http://schemas.openxmlformats.org/officeDocument/2006/relationships/image" Target="../media/image431.png"/></Relationships>
</file>

<file path=ppt/slides/_rels/slide69.xml.rels><?xml version="1.0" encoding="UTF-8" standalone="yes"?>
<Relationships xmlns="http://schemas.openxmlformats.org/package/2006/relationships"><Relationship Id="rId3" Type="http://schemas.openxmlformats.org/officeDocument/2006/relationships/image" Target="../media/image102.tiff"/><Relationship Id="rId7" Type="http://schemas.openxmlformats.org/officeDocument/2006/relationships/image" Target="../media/image431.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401.png"/><Relationship Id="rId5" Type="http://schemas.openxmlformats.org/officeDocument/2006/relationships/image" Target="../media/image453.png"/><Relationship Id="rId4" Type="http://schemas.openxmlformats.org/officeDocument/2006/relationships/image" Target="../media/image441.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7.png"/><Relationship Id="rId3" Type="http://schemas.openxmlformats.org/officeDocument/2006/relationships/image" Target="../media/image510.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5.png"/><Relationship Id="rId25" Type="http://schemas.openxmlformats.org/officeDocument/2006/relationships/image" Target="../media/image260.png"/><Relationship Id="rId2" Type="http://schemas.openxmlformats.org/officeDocument/2006/relationships/notesSlide" Target="../notesSlides/notesSlide7.xml"/><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3.tiff"/><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280.png"/><Relationship Id="rId10" Type="http://schemas.openxmlformats.org/officeDocument/2006/relationships/image" Target="../media/image12.png"/><Relationship Id="rId19" Type="http://schemas.openxmlformats.org/officeDocument/2006/relationships/image" Target="../media/image611.png"/><Relationship Id="rId4" Type="http://schemas.openxmlformats.org/officeDocument/2006/relationships/image" Target="../media/image610.png"/><Relationship Id="rId14" Type="http://schemas.openxmlformats.org/officeDocument/2006/relationships/image" Target="../media/image16.png"/><Relationship Id="rId22" Type="http://schemas.openxmlformats.org/officeDocument/2006/relationships/image" Target="../media/image11.png"/><Relationship Id="rId30" Type="http://schemas.openxmlformats.org/officeDocument/2006/relationships/image" Target="../media/image4.tiff"/></Relationships>
</file>

<file path=ppt/slides/_rels/slide70.xml.rels><?xml version="1.0" encoding="UTF-8" standalone="yes"?>
<Relationships xmlns="http://schemas.openxmlformats.org/package/2006/relationships"><Relationship Id="rId3" Type="http://schemas.openxmlformats.org/officeDocument/2006/relationships/image" Target="../media/image102.tiff"/><Relationship Id="rId7" Type="http://schemas.openxmlformats.org/officeDocument/2006/relationships/image" Target="../media/image431.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401.png"/><Relationship Id="rId5" Type="http://schemas.openxmlformats.org/officeDocument/2006/relationships/image" Target="../media/image453.png"/><Relationship Id="rId4" Type="http://schemas.openxmlformats.org/officeDocument/2006/relationships/image" Target="../media/image511.png"/></Relationships>
</file>

<file path=ppt/slides/_rels/slide71.xml.rels><?xml version="1.0" encoding="UTF-8" standalone="yes"?>
<Relationships xmlns="http://schemas.openxmlformats.org/package/2006/relationships"><Relationship Id="rId8" Type="http://schemas.openxmlformats.org/officeDocument/2006/relationships/image" Target="../media/image560.png"/><Relationship Id="rId3" Type="http://schemas.openxmlformats.org/officeDocument/2006/relationships/image" Target="../media/image102.tiff"/><Relationship Id="rId7" Type="http://schemas.openxmlformats.org/officeDocument/2006/relationships/image" Target="../media/image550.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612.png"/><Relationship Id="rId9" Type="http://schemas.openxmlformats.org/officeDocument/2006/relationships/image" Target="../media/image453.png"/></Relationships>
</file>

<file path=ppt/slides/_rels/slide72.xml.rels><?xml version="1.0" encoding="UTF-8" standalone="yes"?>
<Relationships xmlns="http://schemas.openxmlformats.org/package/2006/relationships"><Relationship Id="rId8" Type="http://schemas.openxmlformats.org/officeDocument/2006/relationships/image" Target="../media/image560.png"/><Relationship Id="rId3" Type="http://schemas.openxmlformats.org/officeDocument/2006/relationships/image" Target="../media/image102.tiff"/><Relationship Id="rId7" Type="http://schemas.openxmlformats.org/officeDocument/2006/relationships/image" Target="../media/image550.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621.png"/><Relationship Id="rId9" Type="http://schemas.openxmlformats.org/officeDocument/2006/relationships/image" Target="../media/image453.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541.png"/><Relationship Id="rId4" Type="http://schemas.openxmlformats.org/officeDocument/2006/relationships/image" Target="../media/image530.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580.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xml"/><Relationship Id="rId1" Type="http://schemas.openxmlformats.org/officeDocument/2006/relationships/tags" Target="../tags/tag16.xml"/><Relationship Id="rId5" Type="http://schemas.openxmlformats.org/officeDocument/2006/relationships/image" Target="../media/image281.png"/><Relationship Id="rId4" Type="http://schemas.openxmlformats.org/officeDocument/2006/relationships/image" Target="../media/image311.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281.png"/><Relationship Id="rId5" Type="http://schemas.openxmlformats.org/officeDocument/2006/relationships/image" Target="../media/image300.png"/><Relationship Id="rId4" Type="http://schemas.openxmlformats.org/officeDocument/2006/relationships/image" Target="../media/image290.png"/></Relationships>
</file>

<file path=ppt/slides/_rels/slide77.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51.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501.png"/><Relationship Id="rId5" Type="http://schemas.openxmlformats.org/officeDocument/2006/relationships/image" Target="../media/image491.png"/><Relationship Id="rId4" Type="http://schemas.openxmlformats.org/officeDocument/2006/relationships/image" Target="../media/image48.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40.png"/><Relationship Id="rId7" Type="http://schemas.openxmlformats.org/officeDocument/2006/relationships/image" Target="../media/image89.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600.png"/><Relationship Id="rId5" Type="http://schemas.openxmlformats.org/officeDocument/2006/relationships/image" Target="../media/image590.png"/><Relationship Id="rId4" Type="http://schemas.openxmlformats.org/officeDocument/2006/relationships/image" Target="../media/image71.tiff"/></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7.png"/><Relationship Id="rId3" Type="http://schemas.openxmlformats.org/officeDocument/2006/relationships/image" Target="../media/image510.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60.png"/><Relationship Id="rId2" Type="http://schemas.openxmlformats.org/officeDocument/2006/relationships/notesSlide" Target="../notesSlides/notesSlide8.xml"/><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3.tiff"/><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280.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10.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8.png"/><Relationship Id="rId30" Type="http://schemas.openxmlformats.org/officeDocument/2006/relationships/image" Target="../media/image4.tiff"/></Relationships>
</file>

<file path=ppt/slides/_rels/slide80.xml.rels><?xml version="1.0" encoding="UTF-8" standalone="yes"?>
<Relationships xmlns="http://schemas.openxmlformats.org/package/2006/relationships"><Relationship Id="rId3" Type="http://schemas.openxmlformats.org/officeDocument/2006/relationships/image" Target="../media/image104.tiff"/><Relationship Id="rId2" Type="http://schemas.openxmlformats.org/officeDocument/2006/relationships/image" Target="../media/image103.tiff"/><Relationship Id="rId1" Type="http://schemas.openxmlformats.org/officeDocument/2006/relationships/slideLayout" Target="../slideLayouts/slideLayout2.xml"/><Relationship Id="rId5" Type="http://schemas.openxmlformats.org/officeDocument/2006/relationships/image" Target="../media/image106.tiff"/><Relationship Id="rId4" Type="http://schemas.openxmlformats.org/officeDocument/2006/relationships/image" Target="../media/image105.tiff"/></Relationships>
</file>

<file path=ppt/slides/_rels/slide81.xml.rels><?xml version="1.0" encoding="UTF-8" standalone="yes"?>
<Relationships xmlns="http://schemas.openxmlformats.org/package/2006/relationships"><Relationship Id="rId8" Type="http://schemas.openxmlformats.org/officeDocument/2006/relationships/image" Target="../media/image521.png"/><Relationship Id="rId3" Type="http://schemas.openxmlformats.org/officeDocument/2006/relationships/image" Target="../media/image421.png"/><Relationship Id="rId7" Type="http://schemas.openxmlformats.org/officeDocument/2006/relationships/image" Target="../media/image463.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451.png"/><Relationship Id="rId5" Type="http://schemas.openxmlformats.org/officeDocument/2006/relationships/image" Target="../media/image122.png"/><Relationship Id="rId4" Type="http://schemas.openxmlformats.org/officeDocument/2006/relationships/image" Target="../media/image121.png"/><Relationship Id="rId9" Type="http://schemas.openxmlformats.org/officeDocument/2006/relationships/image" Target="../media/image531.png"/></Relationships>
</file>

<file path=ppt/slides/_rels/slide82.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561.png"/><Relationship Id="rId4" Type="http://schemas.openxmlformats.org/officeDocument/2006/relationships/image" Target="../media/image71.tiff"/></Relationships>
</file>

<file path=ppt/slides/_rels/slide83.xml.rels><?xml version="1.0" encoding="UTF-8" standalone="yes"?>
<Relationships xmlns="http://schemas.openxmlformats.org/package/2006/relationships"><Relationship Id="rId8" Type="http://schemas.openxmlformats.org/officeDocument/2006/relationships/image" Target="../media/image581.png"/><Relationship Id="rId3" Type="http://schemas.openxmlformats.org/officeDocument/2006/relationships/image" Target="../media/image540.png"/><Relationship Id="rId7" Type="http://schemas.openxmlformats.org/officeDocument/2006/relationships/image" Target="../media/image571.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1130.png"/><Relationship Id="rId5" Type="http://schemas.openxmlformats.org/officeDocument/2006/relationships/image" Target="../media/image561.png"/><Relationship Id="rId4" Type="http://schemas.openxmlformats.org/officeDocument/2006/relationships/image" Target="../media/image71.tiff"/></Relationships>
</file>

<file path=ppt/slides/_rels/slide84.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540.png"/><Relationship Id="rId7" Type="http://schemas.openxmlformats.org/officeDocument/2006/relationships/image" Target="../media/image89.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600.png"/><Relationship Id="rId5" Type="http://schemas.openxmlformats.org/officeDocument/2006/relationships/image" Target="../media/image590.png"/><Relationship Id="rId4" Type="http://schemas.openxmlformats.org/officeDocument/2006/relationships/image" Target="../media/image71.tiff"/></Relationships>
</file>

<file path=ppt/slides/_rels/slide85.xml.rels><?xml version="1.0" encoding="UTF-8" standalone="yes"?>
<Relationships xmlns="http://schemas.openxmlformats.org/package/2006/relationships"><Relationship Id="rId8" Type="http://schemas.openxmlformats.org/officeDocument/2006/relationships/image" Target="../media/image521.png"/><Relationship Id="rId7" Type="http://schemas.openxmlformats.org/officeDocument/2006/relationships/image" Target="../media/image463.png"/><Relationship Id="rId2" Type="http://schemas.openxmlformats.org/officeDocument/2006/relationships/notesSlide" Target="../notesSlides/notesSlide84.xml"/><Relationship Id="rId1" Type="http://schemas.openxmlformats.org/officeDocument/2006/relationships/slideLayout" Target="../slideLayouts/slideLayout2.xml"/><Relationship Id="rId11" Type="http://schemas.openxmlformats.org/officeDocument/2006/relationships/image" Target="../media/image54.png"/><Relationship Id="rId10" Type="http://schemas.openxmlformats.org/officeDocument/2006/relationships/image" Target="../media/image47.png"/><Relationship Id="rId9" Type="http://schemas.openxmlformats.org/officeDocument/2006/relationships/image" Target="../media/image531.png"/></Relationships>
</file>

<file path=ppt/slides/_rels/slide86.xml.rels><?xml version="1.0" encoding="UTF-8" standalone="yes"?>
<Relationships xmlns="http://schemas.openxmlformats.org/package/2006/relationships"><Relationship Id="rId3" Type="http://schemas.openxmlformats.org/officeDocument/2006/relationships/image" Target="../media/image540.png"/><Relationship Id="rId7" Type="http://schemas.openxmlformats.org/officeDocument/2006/relationships/image" Target="../media/image82.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561.png"/><Relationship Id="rId4" Type="http://schemas.openxmlformats.org/officeDocument/2006/relationships/image" Target="../media/image71.tiff"/></Relationships>
</file>

<file path=ppt/slides/_rels/slide87.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540.png"/><Relationship Id="rId7" Type="http://schemas.openxmlformats.org/officeDocument/2006/relationships/image" Target="../media/image571.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1130.png"/><Relationship Id="rId5" Type="http://schemas.openxmlformats.org/officeDocument/2006/relationships/image" Target="../media/image561.png"/><Relationship Id="rId4" Type="http://schemas.openxmlformats.org/officeDocument/2006/relationships/image" Target="../media/image71.tiff"/></Relationships>
</file>

<file path=ppt/slides/_rels/slide8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540.png"/><Relationship Id="rId7" Type="http://schemas.openxmlformats.org/officeDocument/2006/relationships/image" Target="../media/image70.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600.png"/><Relationship Id="rId11" Type="http://schemas.openxmlformats.org/officeDocument/2006/relationships/image" Target="../media/image88.png"/><Relationship Id="rId5" Type="http://schemas.openxmlformats.org/officeDocument/2006/relationships/image" Target="../media/image590.png"/><Relationship Id="rId10" Type="http://schemas.openxmlformats.org/officeDocument/2006/relationships/image" Target="../media/image87.png"/><Relationship Id="rId4" Type="http://schemas.openxmlformats.org/officeDocument/2006/relationships/image" Target="../media/image71.tiff"/><Relationship Id="rId9" Type="http://schemas.openxmlformats.org/officeDocument/2006/relationships/image" Target="../media/image86.pn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37.png"/><Relationship Id="rId18" Type="http://schemas.openxmlformats.org/officeDocument/2006/relationships/image" Target="../media/image40.png"/><Relationship Id="rId3" Type="http://schemas.openxmlformats.org/officeDocument/2006/relationships/image" Target="../media/image510.png"/><Relationship Id="rId21" Type="http://schemas.openxmlformats.org/officeDocument/2006/relationships/image" Target="../media/image4.tiff"/><Relationship Id="rId7" Type="http://schemas.openxmlformats.org/officeDocument/2006/relationships/image" Target="../media/image33.png"/><Relationship Id="rId12" Type="http://schemas.openxmlformats.org/officeDocument/2006/relationships/image" Target="../media/image36.png"/><Relationship Id="rId17" Type="http://schemas.openxmlformats.org/officeDocument/2006/relationships/image" Target="../media/image19.png"/><Relationship Id="rId2" Type="http://schemas.openxmlformats.org/officeDocument/2006/relationships/notesSlide" Target="../notesSlides/notesSlide9.xml"/><Relationship Id="rId16" Type="http://schemas.openxmlformats.org/officeDocument/2006/relationships/image" Target="../media/image39.png"/><Relationship Id="rId20" Type="http://schemas.openxmlformats.org/officeDocument/2006/relationships/image" Target="../media/image3.tiff"/><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35.png"/><Relationship Id="rId5" Type="http://schemas.openxmlformats.org/officeDocument/2006/relationships/image" Target="../media/image32.png"/><Relationship Id="rId15" Type="http://schemas.openxmlformats.org/officeDocument/2006/relationships/image" Target="../media/image38.png"/><Relationship Id="rId10" Type="http://schemas.openxmlformats.org/officeDocument/2006/relationships/image" Target="../media/image34.png"/><Relationship Id="rId19" Type="http://schemas.openxmlformats.org/officeDocument/2006/relationships/image" Target="../media/image41.png"/><Relationship Id="rId4" Type="http://schemas.openxmlformats.org/officeDocument/2006/relationships/image" Target="../media/image31.png"/><Relationship Id="rId14" Type="http://schemas.openxmlformats.org/officeDocument/2006/relationships/image" Target="../media/image16.png"/><Relationship Id="rId22"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5921" y="1699846"/>
            <a:ext cx="10687050" cy="2110154"/>
          </a:xfrm>
        </p:spPr>
        <p:txBody>
          <a:bodyPr>
            <a:normAutofit/>
          </a:bodyPr>
          <a:lstStyle/>
          <a:p>
            <a:r>
              <a:rPr lang="en-US" sz="4400" dirty="0">
                <a:latin typeface="Calibri" panose="020F0502020204030204" pitchFamily="34" charset="0"/>
                <a:ea typeface="Palatino" charset="0"/>
                <a:cs typeface="Calibri" panose="020F0502020204030204" pitchFamily="34" charset="0"/>
              </a:rPr>
              <a:t>Optimal algorithms for experts</a:t>
            </a:r>
            <a:br>
              <a:rPr lang="en-US" sz="4400" dirty="0">
                <a:latin typeface="Calibri" panose="020F0502020204030204" pitchFamily="34" charset="0"/>
                <a:ea typeface="Palatino" charset="0"/>
                <a:cs typeface="Calibri" panose="020F0502020204030204" pitchFamily="34" charset="0"/>
              </a:rPr>
            </a:br>
            <a:r>
              <a:rPr lang="en-US" sz="4400" dirty="0">
                <a:latin typeface="Calibri" panose="020F0502020204030204" pitchFamily="34" charset="0"/>
                <a:ea typeface="Palatino" charset="0"/>
                <a:cs typeface="Calibri" panose="020F0502020204030204" pitchFamily="34" charset="0"/>
              </a:rPr>
              <a:t>and mixtures of Gaussians</a:t>
            </a:r>
            <a:endParaRPr lang="en-US" sz="5400" dirty="0">
              <a:latin typeface="Calibri" panose="020F0502020204030204" pitchFamily="34" charset="0"/>
              <a:ea typeface="Palatino" charset="0"/>
              <a:cs typeface="Calibri" panose="020F0502020204030204" pitchFamily="34" charset="0"/>
            </a:endParaRPr>
          </a:p>
        </p:txBody>
      </p:sp>
      <p:sp>
        <p:nvSpPr>
          <p:cNvPr id="3" name="Subtitle 2"/>
          <p:cNvSpPr>
            <a:spLocks noGrp="1"/>
          </p:cNvSpPr>
          <p:nvPr>
            <p:ph type="subTitle" idx="1"/>
          </p:nvPr>
        </p:nvSpPr>
        <p:spPr>
          <a:xfrm>
            <a:off x="3594381" y="5720718"/>
            <a:ext cx="4807975" cy="1032840"/>
          </a:xfrm>
        </p:spPr>
        <p:txBody>
          <a:bodyPr>
            <a:normAutofit/>
          </a:bodyPr>
          <a:lstStyle/>
          <a:p>
            <a:r>
              <a:rPr lang="en-US" dirty="0">
                <a:latin typeface="Calibri" panose="020F0502020204030204" pitchFamily="34" charset="0"/>
                <a:ea typeface="Palatino" charset="0"/>
                <a:cs typeface="Calibri" panose="020F0502020204030204" pitchFamily="34" charset="0"/>
              </a:rPr>
              <a:t>Chris </a:t>
            </a:r>
            <a:r>
              <a:rPr lang="en-US" dirty="0" err="1">
                <a:latin typeface="Calibri" panose="020F0502020204030204" pitchFamily="34" charset="0"/>
                <a:ea typeface="Palatino" charset="0"/>
                <a:cs typeface="Calibri" panose="020F0502020204030204" pitchFamily="34" charset="0"/>
              </a:rPr>
              <a:t>Liaw</a:t>
            </a:r>
            <a:endParaRPr lang="en-US" dirty="0">
              <a:latin typeface="Calibri" panose="020F0502020204030204" pitchFamily="34" charset="0"/>
              <a:ea typeface="Palatino" charset="0"/>
              <a:cs typeface="Calibri" panose="020F0502020204030204" pitchFamily="34" charset="0"/>
            </a:endParaRPr>
          </a:p>
          <a:p>
            <a:r>
              <a:rPr lang="en-US" sz="2000" dirty="0">
                <a:latin typeface="Calibri" panose="020F0502020204030204" pitchFamily="34" charset="0"/>
                <a:ea typeface="Palatino" charset="0"/>
                <a:cs typeface="Calibri" panose="020F0502020204030204" pitchFamily="34" charset="0"/>
              </a:rPr>
              <a:t>UBC, August 2020</a:t>
            </a:r>
            <a:endParaRPr lang="en-US" sz="2000" dirty="0">
              <a:latin typeface="Calibri" panose="020F0502020204030204" pitchFamily="34" charset="0"/>
              <a:cs typeface="Calibri" panose="020F0502020204030204" pitchFamily="34" charset="0"/>
            </a:endParaRPr>
          </a:p>
        </p:txBody>
      </p:sp>
      <p:sp>
        <p:nvSpPr>
          <p:cNvPr id="4" name="Subtitle 2">
            <a:extLst>
              <a:ext uri="{FF2B5EF4-FFF2-40B4-BE49-F238E27FC236}">
                <a16:creationId xmlns:a16="http://schemas.microsoft.com/office/drawing/2014/main" id="{2573AD26-1935-C449-BBB3-C450FF8B9BDA}"/>
              </a:ext>
            </a:extLst>
          </p:cNvPr>
          <p:cNvSpPr txBox="1">
            <a:spLocks/>
          </p:cNvSpPr>
          <p:nvPr/>
        </p:nvSpPr>
        <p:spPr>
          <a:xfrm>
            <a:off x="3594381" y="4637078"/>
            <a:ext cx="4807975" cy="103284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Calibri" panose="020F0502020204030204" pitchFamily="34" charset="0"/>
                <a:ea typeface="Palatino" charset="0"/>
                <a:cs typeface="Calibri" panose="020F0502020204030204" pitchFamily="34" charset="0"/>
              </a:rPr>
              <a:t>Version of July 31, 2020</a:t>
            </a: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78505607"/>
      </p:ext>
    </p:extLst>
  </p:cSld>
  <p:clrMapOvr>
    <a:masterClrMapping/>
  </p:clrMapOvr>
  <mc:AlternateContent xmlns:mc="http://schemas.openxmlformats.org/markup-compatibility/2006" xmlns:p14="http://schemas.microsoft.com/office/powerpoint/2010/main">
    <mc:Choice Requires="p14">
      <p:transition spd="slow" p14:dur="2000" advTm="451"/>
    </mc:Choice>
    <mc:Fallback xmlns="">
      <p:transition spd="slow" advTm="45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An abridged history</a:t>
            </a:r>
          </a:p>
        </p:txBody>
      </p:sp>
      <p:sp>
        <p:nvSpPr>
          <p:cNvPr id="3" name="Content Placeholder 2">
            <a:extLst>
              <a:ext uri="{FF2B5EF4-FFF2-40B4-BE49-F238E27FC236}">
                <a16:creationId xmlns:a16="http://schemas.microsoft.com/office/drawing/2014/main" id="{C15662CC-49DC-EF4D-B82A-A709F65FC23F}"/>
              </a:ext>
            </a:extLst>
          </p:cNvPr>
          <p:cNvSpPr>
            <a:spLocks noGrp="1"/>
          </p:cNvSpPr>
          <p:nvPr>
            <p:ph idx="1"/>
          </p:nvPr>
        </p:nvSpPr>
        <p:spPr>
          <a:xfrm>
            <a:off x="838200" y="1073889"/>
            <a:ext cx="11353800" cy="5245888"/>
          </a:xfrm>
        </p:spPr>
        <p:txBody>
          <a:bodyPr>
            <a:normAutofit/>
          </a:bodyPr>
          <a:lstStyle/>
          <a:p>
            <a:r>
              <a:rPr lang="en-US" dirty="0">
                <a:latin typeface="Calibri" panose="020F0502020204030204" pitchFamily="34" charset="0"/>
                <a:cs typeface="Calibri" panose="020F0502020204030204" pitchFamily="34" charset="0"/>
              </a:rPr>
              <a:t>Problem dates back to 1950s; studied in Bayesian settings</a:t>
            </a:r>
            <a:br>
              <a:rPr lang="en-US" dirty="0">
                <a:latin typeface="Calibri" panose="020F0502020204030204" pitchFamily="34" charset="0"/>
                <a:cs typeface="Calibri" panose="020F0502020204030204" pitchFamily="34" charset="0"/>
              </a:rPr>
            </a:br>
            <a:r>
              <a:rPr lang="en-US" sz="2200" dirty="0">
                <a:solidFill>
                  <a:schemeClr val="tx1">
                    <a:lumMod val="75000"/>
                    <a:lumOff val="25000"/>
                  </a:schemeClr>
                </a:solidFill>
                <a:latin typeface="Calibri" panose="020F0502020204030204" pitchFamily="34" charset="0"/>
                <a:cs typeface="Calibri" panose="020F0502020204030204" pitchFamily="34" charset="0"/>
              </a:rPr>
              <a:t>[Hannan, Robbins ‘55; Blackwell ICM‘54, ‘56; Hannan ‘57, etc.]</a:t>
            </a:r>
          </a:p>
          <a:p>
            <a:r>
              <a:rPr lang="en-US" dirty="0">
                <a:latin typeface="Calibri" panose="020F0502020204030204" pitchFamily="34" charset="0"/>
                <a:cs typeface="Calibri" panose="020F0502020204030204" pitchFamily="34" charset="0"/>
              </a:rPr>
              <a:t>Multiplicative weights update algorithm</a:t>
            </a:r>
            <a:br>
              <a:rPr lang="en-US" dirty="0">
                <a:latin typeface="Calibri" panose="020F0502020204030204" pitchFamily="34" charset="0"/>
                <a:cs typeface="Calibri" panose="020F0502020204030204" pitchFamily="34" charset="0"/>
              </a:rPr>
            </a:br>
            <a:r>
              <a:rPr lang="en-US" sz="2200" dirty="0">
                <a:solidFill>
                  <a:schemeClr val="tx1">
                    <a:lumMod val="75000"/>
                    <a:lumOff val="25000"/>
                  </a:schemeClr>
                </a:solidFill>
                <a:latin typeface="Calibri" panose="020F0502020204030204" pitchFamily="34" charset="0"/>
                <a:cs typeface="Calibri" panose="020F0502020204030204" pitchFamily="34" charset="0"/>
              </a:rPr>
              <a:t>[</a:t>
            </a:r>
            <a:r>
              <a:rPr lang="en-US" sz="2200" dirty="0" err="1">
                <a:solidFill>
                  <a:schemeClr val="tx1">
                    <a:lumMod val="75000"/>
                    <a:lumOff val="25000"/>
                  </a:schemeClr>
                </a:solidFill>
                <a:latin typeface="Calibri" panose="020F0502020204030204" pitchFamily="34" charset="0"/>
                <a:cs typeface="Calibri" panose="020F0502020204030204" pitchFamily="34" charset="0"/>
              </a:rPr>
              <a:t>Littlestone</a:t>
            </a:r>
            <a:r>
              <a:rPr lang="en-US" sz="2200" dirty="0">
                <a:solidFill>
                  <a:schemeClr val="tx1">
                    <a:lumMod val="75000"/>
                    <a:lumOff val="25000"/>
                  </a:schemeClr>
                </a:solidFill>
                <a:latin typeface="Calibri" panose="020F0502020204030204" pitchFamily="34" charset="0"/>
                <a:cs typeface="Calibri" panose="020F0502020204030204" pitchFamily="34" charset="0"/>
              </a:rPr>
              <a:t>, </a:t>
            </a:r>
            <a:r>
              <a:rPr lang="en-US" sz="2200" dirty="0" err="1">
                <a:solidFill>
                  <a:schemeClr val="tx1">
                    <a:lumMod val="75000"/>
                    <a:lumOff val="25000"/>
                  </a:schemeClr>
                </a:solidFill>
                <a:latin typeface="Calibri" panose="020F0502020204030204" pitchFamily="34" charset="0"/>
                <a:cs typeface="Calibri" panose="020F0502020204030204" pitchFamily="34" charset="0"/>
              </a:rPr>
              <a:t>Warmuth</a:t>
            </a:r>
            <a:r>
              <a:rPr lang="en-US" sz="2200" dirty="0">
                <a:solidFill>
                  <a:schemeClr val="tx1">
                    <a:lumMod val="75000"/>
                    <a:lumOff val="25000"/>
                  </a:schemeClr>
                </a:solidFill>
                <a:latin typeface="Calibri" panose="020F0502020204030204" pitchFamily="34" charset="0"/>
                <a:cs typeface="Calibri" panose="020F0502020204030204" pitchFamily="34" charset="0"/>
              </a:rPr>
              <a:t> ‘94; </a:t>
            </a:r>
            <a:r>
              <a:rPr lang="en-US" sz="2200" dirty="0" err="1">
                <a:solidFill>
                  <a:schemeClr val="tx1">
                    <a:lumMod val="75000"/>
                    <a:lumOff val="25000"/>
                  </a:schemeClr>
                </a:solidFill>
                <a:latin typeface="Calibri" panose="020F0502020204030204" pitchFamily="34" charset="0"/>
                <a:cs typeface="Calibri" panose="020F0502020204030204" pitchFamily="34" charset="0"/>
              </a:rPr>
              <a:t>Vovk</a:t>
            </a:r>
            <a:r>
              <a:rPr lang="en-US" sz="2200" dirty="0">
                <a:solidFill>
                  <a:schemeClr val="tx1">
                    <a:lumMod val="75000"/>
                    <a:lumOff val="25000"/>
                  </a:schemeClr>
                </a:solidFill>
                <a:latin typeface="Calibri" panose="020F0502020204030204" pitchFamily="34" charset="0"/>
                <a:cs typeface="Calibri" panose="020F0502020204030204" pitchFamily="34" charset="0"/>
              </a:rPr>
              <a:t> ‘91; DeSantis, </a:t>
            </a:r>
            <a:r>
              <a:rPr lang="en-US" sz="2200" dirty="0" err="1">
                <a:solidFill>
                  <a:schemeClr val="tx1">
                    <a:lumMod val="75000"/>
                    <a:lumOff val="25000"/>
                  </a:schemeClr>
                </a:solidFill>
                <a:latin typeface="Calibri" panose="020F0502020204030204" pitchFamily="34" charset="0"/>
                <a:cs typeface="Calibri" panose="020F0502020204030204" pitchFamily="34" charset="0"/>
              </a:rPr>
              <a:t>Markowsky</a:t>
            </a:r>
            <a:r>
              <a:rPr lang="en-US" sz="2200" dirty="0">
                <a:solidFill>
                  <a:schemeClr val="tx1">
                    <a:lumMod val="75000"/>
                    <a:lumOff val="25000"/>
                  </a:schemeClr>
                </a:solidFill>
                <a:latin typeface="Calibri" panose="020F0502020204030204" pitchFamily="34" charset="0"/>
                <a:cs typeface="Calibri" panose="020F0502020204030204" pitchFamily="34" charset="0"/>
              </a:rPr>
              <a:t>, Wegman ‘88; </a:t>
            </a:r>
            <a:r>
              <a:rPr lang="en-US" sz="2200" dirty="0" err="1">
                <a:solidFill>
                  <a:schemeClr val="tx1">
                    <a:lumMod val="75000"/>
                    <a:lumOff val="25000"/>
                  </a:schemeClr>
                </a:solidFill>
                <a:latin typeface="Calibri" panose="020F0502020204030204" pitchFamily="34" charset="0"/>
                <a:cs typeface="Calibri" panose="020F0502020204030204" pitchFamily="34" charset="0"/>
              </a:rPr>
              <a:t>Cesa</a:t>
            </a:r>
            <a:r>
              <a:rPr lang="en-US" sz="2200" dirty="0">
                <a:solidFill>
                  <a:schemeClr val="tx1">
                    <a:lumMod val="75000"/>
                    <a:lumOff val="25000"/>
                  </a:schemeClr>
                </a:solidFill>
                <a:latin typeface="Calibri" panose="020F0502020204030204" pitchFamily="34" charset="0"/>
                <a:cs typeface="Calibri" panose="020F0502020204030204" pitchFamily="34" charset="0"/>
              </a:rPr>
              <a:t>-Bianchi et al. ‘97]</a:t>
            </a:r>
          </a:p>
          <a:p>
            <a:endParaRPr lang="en-US" dirty="0">
              <a:latin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cs typeface="Calibri" panose="020F0502020204030204" pitchFamily="34" charset="0"/>
              </a:rPr>
              <a:t>Applications</a:t>
            </a:r>
          </a:p>
          <a:p>
            <a:r>
              <a:rPr lang="en-US" dirty="0">
                <a:latin typeface="Calibri" panose="020F0502020204030204" pitchFamily="34" charset="0"/>
                <a:cs typeface="Calibri" panose="020F0502020204030204" pitchFamily="34" charset="0"/>
              </a:rPr>
              <a:t>Finance (universal portfolio)</a:t>
            </a:r>
            <a:br>
              <a:rPr lang="en-US" dirty="0">
                <a:latin typeface="Calibri" panose="020F0502020204030204" pitchFamily="34" charset="0"/>
                <a:cs typeface="Calibri" panose="020F0502020204030204" pitchFamily="34" charset="0"/>
              </a:rPr>
            </a:br>
            <a:r>
              <a:rPr lang="en-US" sz="2200" dirty="0">
                <a:solidFill>
                  <a:schemeClr val="tx1">
                    <a:lumMod val="75000"/>
                    <a:lumOff val="25000"/>
                  </a:schemeClr>
                </a:solidFill>
                <a:latin typeface="Calibri" panose="020F0502020204030204" pitchFamily="34" charset="0"/>
                <a:cs typeface="Calibri" panose="020F0502020204030204" pitchFamily="34" charset="0"/>
              </a:rPr>
              <a:t>[Cover ‘91; Blum, </a:t>
            </a:r>
            <a:r>
              <a:rPr lang="en-US" sz="2200" dirty="0" err="1">
                <a:solidFill>
                  <a:schemeClr val="tx1">
                    <a:lumMod val="75000"/>
                    <a:lumOff val="25000"/>
                  </a:schemeClr>
                </a:solidFill>
                <a:latin typeface="Calibri" panose="020F0502020204030204" pitchFamily="34" charset="0"/>
                <a:cs typeface="Calibri" panose="020F0502020204030204" pitchFamily="34" charset="0"/>
              </a:rPr>
              <a:t>Kalai</a:t>
            </a:r>
            <a:r>
              <a:rPr lang="en-US" sz="2200" dirty="0">
                <a:solidFill>
                  <a:schemeClr val="tx1">
                    <a:lumMod val="75000"/>
                    <a:lumOff val="25000"/>
                  </a:schemeClr>
                </a:solidFill>
                <a:latin typeface="Calibri" panose="020F0502020204030204" pitchFamily="34" charset="0"/>
                <a:cs typeface="Calibri" panose="020F0502020204030204" pitchFamily="34" charset="0"/>
              </a:rPr>
              <a:t> ‘99; </a:t>
            </a:r>
            <a:r>
              <a:rPr lang="en-US" sz="2200" dirty="0" err="1">
                <a:solidFill>
                  <a:schemeClr val="tx1">
                    <a:lumMod val="75000"/>
                    <a:lumOff val="25000"/>
                  </a:schemeClr>
                </a:solidFill>
                <a:latin typeface="Calibri" panose="020F0502020204030204" pitchFamily="34" charset="0"/>
                <a:cs typeface="Calibri" panose="020F0502020204030204" pitchFamily="34" charset="0"/>
              </a:rPr>
              <a:t>Kalai</a:t>
            </a:r>
            <a:r>
              <a:rPr lang="en-US" sz="2200" dirty="0">
                <a:solidFill>
                  <a:schemeClr val="tx1">
                    <a:lumMod val="75000"/>
                    <a:lumOff val="25000"/>
                  </a:schemeClr>
                </a:solidFill>
                <a:latin typeface="Calibri" panose="020F0502020204030204" pitchFamily="34" charset="0"/>
                <a:cs typeface="Calibri" panose="020F0502020204030204" pitchFamily="34" charset="0"/>
              </a:rPr>
              <a:t>, </a:t>
            </a:r>
            <a:r>
              <a:rPr lang="en-US" sz="2200" dirty="0" err="1">
                <a:solidFill>
                  <a:schemeClr val="tx1">
                    <a:lumMod val="75000"/>
                    <a:lumOff val="25000"/>
                  </a:schemeClr>
                </a:solidFill>
                <a:latin typeface="Calibri" panose="020F0502020204030204" pitchFamily="34" charset="0"/>
                <a:cs typeface="Calibri" panose="020F0502020204030204" pitchFamily="34" charset="0"/>
              </a:rPr>
              <a:t>Vempala</a:t>
            </a:r>
            <a:r>
              <a:rPr lang="en-US" sz="2200" dirty="0">
                <a:solidFill>
                  <a:schemeClr val="tx1">
                    <a:lumMod val="75000"/>
                    <a:lumOff val="25000"/>
                  </a:schemeClr>
                </a:solidFill>
                <a:latin typeface="Calibri" panose="020F0502020204030204" pitchFamily="34" charset="0"/>
                <a:cs typeface="Calibri" panose="020F0502020204030204" pitchFamily="34" charset="0"/>
              </a:rPr>
              <a:t> ‘02]</a:t>
            </a:r>
            <a:endParaRPr lang="en-US" sz="22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Game theory (two player zero-sum games)</a:t>
            </a:r>
            <a:br>
              <a:rPr lang="en-US" dirty="0">
                <a:latin typeface="Calibri" panose="020F0502020204030204" pitchFamily="34" charset="0"/>
                <a:cs typeface="Calibri" panose="020F0502020204030204" pitchFamily="34" charset="0"/>
              </a:rPr>
            </a:br>
            <a:r>
              <a:rPr lang="en-US" sz="2200" dirty="0">
                <a:solidFill>
                  <a:schemeClr val="tx1">
                    <a:lumMod val="75000"/>
                    <a:lumOff val="25000"/>
                  </a:schemeClr>
                </a:solidFill>
                <a:latin typeface="Calibri" panose="020F0502020204030204" pitchFamily="34" charset="0"/>
                <a:cs typeface="Calibri" panose="020F0502020204030204" pitchFamily="34" charset="0"/>
              </a:rPr>
              <a:t>[Blackwell ‘56; Hannan ‘57; Foster, Vohra ‘99; Freund, </a:t>
            </a:r>
            <a:r>
              <a:rPr lang="en-US" sz="2200" dirty="0" err="1">
                <a:solidFill>
                  <a:schemeClr val="tx1">
                    <a:lumMod val="75000"/>
                    <a:lumOff val="25000"/>
                  </a:schemeClr>
                </a:solidFill>
                <a:latin typeface="Calibri" panose="020F0502020204030204" pitchFamily="34" charset="0"/>
                <a:cs typeface="Calibri" panose="020F0502020204030204" pitchFamily="34" charset="0"/>
              </a:rPr>
              <a:t>Schapire</a:t>
            </a:r>
            <a:r>
              <a:rPr lang="en-US" sz="2200" dirty="0">
                <a:solidFill>
                  <a:schemeClr val="tx1">
                    <a:lumMod val="75000"/>
                    <a:lumOff val="25000"/>
                  </a:schemeClr>
                </a:solidFill>
                <a:latin typeface="Calibri" panose="020F0502020204030204" pitchFamily="34" charset="0"/>
                <a:cs typeface="Calibri" panose="020F0502020204030204" pitchFamily="34" charset="0"/>
              </a:rPr>
              <a:t> ‘99]</a:t>
            </a:r>
          </a:p>
          <a:p>
            <a:r>
              <a:rPr lang="en-US" dirty="0">
                <a:latin typeface="Calibri" panose="020F0502020204030204" pitchFamily="34" charset="0"/>
                <a:cs typeface="Calibri" panose="020F0502020204030204" pitchFamily="34" charset="0"/>
              </a:rPr>
              <a:t>Information theory &amp; coding theory</a:t>
            </a:r>
            <a:br>
              <a:rPr lang="en-US" dirty="0">
                <a:latin typeface="Calibri" panose="020F0502020204030204" pitchFamily="34" charset="0"/>
                <a:cs typeface="Calibri" panose="020F0502020204030204" pitchFamily="34" charset="0"/>
              </a:rPr>
            </a:br>
            <a:r>
              <a:rPr lang="en-US" sz="2200" dirty="0">
                <a:solidFill>
                  <a:schemeClr val="tx1">
                    <a:lumMod val="75000"/>
                    <a:lumOff val="25000"/>
                  </a:schemeClr>
                </a:solidFill>
                <a:latin typeface="Calibri" panose="020F0502020204030204" pitchFamily="34" charset="0"/>
                <a:cs typeface="Calibri" panose="020F0502020204030204" pitchFamily="34" charset="0"/>
              </a:rPr>
              <a:t>[Cover ‘65, ‘74; Feder ‘91; Feder, </a:t>
            </a:r>
            <a:r>
              <a:rPr lang="en-US" sz="2200" dirty="0" err="1">
                <a:solidFill>
                  <a:schemeClr val="tx1">
                    <a:lumMod val="75000"/>
                    <a:lumOff val="25000"/>
                  </a:schemeClr>
                </a:solidFill>
                <a:latin typeface="Calibri" panose="020F0502020204030204" pitchFamily="34" charset="0"/>
                <a:cs typeface="Calibri" panose="020F0502020204030204" pitchFamily="34" charset="0"/>
              </a:rPr>
              <a:t>Merhav</a:t>
            </a:r>
            <a:r>
              <a:rPr lang="en-US" sz="2200" dirty="0">
                <a:solidFill>
                  <a:schemeClr val="tx1">
                    <a:lumMod val="75000"/>
                    <a:lumOff val="25000"/>
                  </a:schemeClr>
                </a:solidFill>
                <a:latin typeface="Calibri" panose="020F0502020204030204" pitchFamily="34" charset="0"/>
                <a:cs typeface="Calibri" panose="020F0502020204030204" pitchFamily="34" charset="0"/>
              </a:rPr>
              <a:t>, Gutman ‘92]</a:t>
            </a:r>
          </a:p>
        </p:txBody>
      </p:sp>
    </p:spTree>
    <p:extLst>
      <p:ext uri="{BB962C8B-B14F-4D97-AF65-F5344CB8AC3E}">
        <p14:creationId xmlns:p14="http://schemas.microsoft.com/office/powerpoint/2010/main" val="2831640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BB46C15F-8D59-5848-A7E2-E3143A8AABAB}"/>
              </a:ext>
            </a:extLst>
          </p:cNvPr>
          <p:cNvPicPr>
            <a:picLocks noChangeAspect="1"/>
          </p:cNvPicPr>
          <p:nvPr/>
        </p:nvPicPr>
        <p:blipFill>
          <a:blip r:embed="rId3"/>
          <a:stretch>
            <a:fillRect/>
          </a:stretch>
        </p:blipFill>
        <p:spPr>
          <a:xfrm>
            <a:off x="6942000" y="3689484"/>
            <a:ext cx="4411800" cy="2941200"/>
          </a:xfrm>
          <a:prstGeom prst="rect">
            <a:avLst/>
          </a:prstGeom>
        </p:spPr>
      </p:pic>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Known results</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nvPr>
            </p:nvGraphicFramePr>
            <p:xfrm>
              <a:off x="838200" y="1028409"/>
              <a:ext cx="10515262" cy="2866980"/>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4800">
                      <a:extLst>
                        <a:ext uri="{9D8B030D-6E8A-4147-A177-3AD203B41FA5}">
                          <a16:colId xmlns:a16="http://schemas.microsoft.com/office/drawing/2014/main" val="564080648"/>
                        </a:ext>
                      </a:extLst>
                    </a:gridCol>
                    <a:gridCol w="4745138">
                      <a:extLst>
                        <a:ext uri="{9D8B030D-6E8A-4147-A177-3AD203B41FA5}">
                          <a16:colId xmlns:a16="http://schemas.microsoft.com/office/drawing/2014/main" val="335939402"/>
                        </a:ext>
                      </a:extLst>
                    </a:gridCol>
                  </a:tblGrid>
                  <a:tr h="370840">
                    <a:tc>
                      <a:txBody>
                        <a:bodyPr/>
                        <a:lstStyle/>
                        <a:p>
                          <a:endParaRPr lang="en-US" dirty="0"/>
                        </a:p>
                      </a:txBody>
                      <a:tcPr/>
                    </a:tc>
                    <a:tc>
                      <a:txBody>
                        <a:bodyPr/>
                        <a:lstStyle/>
                        <a:p>
                          <a:pPr algn="ctr"/>
                          <a14:m>
                            <m:oMath xmlns:m="http://schemas.openxmlformats.org/officeDocument/2006/math">
                              <m:func>
                                <m:funcPr>
                                  <m:ctrlPr>
                                    <a:rPr lang="en-US" sz="2200" i="1" smtClean="0">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inf</m:t>
                                      </m:r>
                                    </m:e>
                                    <m:lim>
                                      <m:r>
                                        <a:rPr lang="en-US" sz="2200" i="1">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sup</m:t>
                                          </m:r>
                                        </m:e>
                                        <m:lim>
                                          <m:r>
                                            <a:rPr lang="en-US" sz="2200" i="1">
                                              <a:latin typeface="Cambria Math" panose="02040503050406030204" pitchFamily="18" charset="0"/>
                                              <a:ea typeface="Cambria Math" panose="02040503050406030204" pitchFamily="18" charset="0"/>
                                              <a:cs typeface="Calibri" panose="020F0502020204030204" pitchFamily="34" charset="0"/>
                                            </a:rPr>
                                            <m:t>ℬ</m:t>
                                          </m:r>
                                        </m:lim>
                                      </m:limLow>
                                    </m:fName>
                                    <m:e>
                                      <m:f>
                                        <m:fPr>
                                          <m:ctrlPr>
                                            <a:rPr lang="en-US" sz="2200" i="1" smtClean="0">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latin typeface="Cambria Math" panose="02040503050406030204" pitchFamily="18" charset="0"/>
                                            </a:rPr>
                                            <m:t>Reg</m:t>
                                          </m:r>
                                          <m:d>
                                            <m:dPr>
                                              <m:ctrlPr>
                                                <a:rPr lang="en-US" sz="2200" i="1">
                                                  <a:latin typeface="Cambria Math" panose="02040503050406030204" pitchFamily="18" charset="0"/>
                                                </a:rPr>
                                              </m:ctrlPr>
                                            </m:dPr>
                                            <m:e>
                                              <m:r>
                                                <a:rPr lang="en-US" sz="2200" b="0" i="1" smtClean="0">
                                                  <a:latin typeface="Cambria Math" panose="02040503050406030204" pitchFamily="18" charset="0"/>
                                                </a:rPr>
                                                <m:t>𝑛</m:t>
                                              </m:r>
                                              <m:r>
                                                <a:rPr lang="en-US" sz="2200" i="1">
                                                  <a:latin typeface="Cambria Math" panose="02040503050406030204" pitchFamily="18" charset="0"/>
                                                </a:rPr>
                                                <m:t>,</m:t>
                                              </m:r>
                                              <m:r>
                                                <a:rPr lang="en-US" sz="2200" i="1">
                                                  <a:latin typeface="Cambria Math" panose="02040503050406030204" pitchFamily="18" charset="0"/>
                                                </a:rPr>
                                                <m:t>𝑇</m:t>
                                              </m:r>
                                            </m:e>
                                          </m:d>
                                        </m:num>
                                        <m:den>
                                          <m:rad>
                                            <m:radPr>
                                              <m:degHide m:val="on"/>
                                              <m:ctrlPr>
                                                <a:rPr lang="en-US" sz="2200" i="1">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latin typeface="Cambria Math" panose="02040503050406030204" pitchFamily="18" charset="0"/>
                                                  <a:ea typeface="Cambria Math" panose="02040503050406030204" pitchFamily="18" charset="0"/>
                                                  <a:cs typeface="Calibri" panose="020F0502020204030204" pitchFamily="34" charset="0"/>
                                                </a:rPr>
                                                <m:t>𝑇</m:t>
                                              </m:r>
                                            </m:e>
                                          </m:rad>
                                        </m:den>
                                      </m:f>
                                    </m:e>
                                  </m:func>
                                </m:e>
                              </m:func>
                            </m:oMath>
                          </a14:m>
                          <a:r>
                            <a:rPr lang="en-US" sz="2200" b="1" dirty="0">
                              <a:solidFill>
                                <a:schemeClr val="bg1"/>
                              </a:solidFill>
                            </a:rPr>
                            <a:t>  (fixed</a:t>
                          </a:r>
                          <a:r>
                            <a:rPr lang="en-US" sz="2200" b="1" baseline="0" dirty="0">
                              <a:solidFill>
                                <a:schemeClr val="bg1"/>
                              </a:solidFill>
                            </a:rPr>
                            <a:t> time)</a:t>
                          </a:r>
                          <a:endParaRPr lang="en-US" sz="2200" b="1" dirty="0">
                            <a:solidFill>
                              <a:schemeClr val="bg1"/>
                            </a:solidFill>
                          </a:endParaRPr>
                        </a:p>
                      </a:txBody>
                      <a:tcPr/>
                    </a:tc>
                    <a:tc>
                      <a:txBody>
                        <a:bodyPr/>
                        <a:lstStyle/>
                        <a:p>
                          <a:pPr algn="ctr"/>
                          <a14:m>
                            <m:oMath xmlns:m="http://schemas.openxmlformats.org/officeDocument/2006/math">
                              <m:func>
                                <m:funcPr>
                                  <m:ctrlPr>
                                    <a:rPr lang="en-US" sz="2200" i="1" smtClean="0">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inf</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sup</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ℬ</m:t>
                                          </m:r>
                                        </m:lim>
                                      </m:limLow>
                                    </m:fName>
                                    <m:e>
                                      <m:func>
                                        <m:funcPr>
                                          <m:ctrlPr>
                                            <a:rPr lang="en-US" sz="220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ctrlPr>
                                        </m:funcPr>
                                        <m:fName>
                                          <m:limLow>
                                            <m:limLowPr>
                                              <m:ctrlPr>
                                                <a:rPr lang="en-US" sz="2200"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ctrlPr>
                                            </m:limLowPr>
                                            <m:e>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𝐬𝐮𝐩</m:t>
                                              </m:r>
                                            </m:e>
                                            <m:lim>
                                              <m:r>
                                                <a:rPr lang="en-US" sz="2200" b="1" i="1">
                                                  <a:solidFill>
                                                    <a:srgbClr val="FF0000"/>
                                                  </a:solidFill>
                                                  <a:latin typeface="Cambria Math" panose="02040503050406030204" pitchFamily="18" charset="0"/>
                                                  <a:ea typeface="Cambria Math" panose="02040503050406030204" pitchFamily="18" charset="0"/>
                                                  <a:cs typeface="Calibri" panose="020F0502020204030204" pitchFamily="34" charset="0"/>
                                                </a:rPr>
                                                <m:t>𝑻</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𝟏</m:t>
                                              </m:r>
                                            </m:lim>
                                          </m:limLow>
                                        </m:fName>
                                        <m:e>
                                          <m:f>
                                            <m:fPr>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solidFill>
                                                    <a:schemeClr val="bg1"/>
                                                  </a:solidFill>
                                                  <a:latin typeface="Cambria Math" panose="02040503050406030204" pitchFamily="18" charset="0"/>
                                                </a:rPr>
                                                <m:t>Reg</m:t>
                                              </m:r>
                                              <m:d>
                                                <m:dPr>
                                                  <m:ctrlPr>
                                                    <a:rPr lang="en-US" sz="2200" i="1">
                                                      <a:solidFill>
                                                        <a:schemeClr val="bg1"/>
                                                      </a:solidFill>
                                                      <a:latin typeface="Cambria Math" panose="02040503050406030204" pitchFamily="18" charset="0"/>
                                                    </a:rPr>
                                                  </m:ctrlPr>
                                                </m:dPr>
                                                <m:e>
                                                  <m:r>
                                                    <a:rPr lang="en-US" sz="2200" b="0" i="1" smtClean="0">
                                                      <a:solidFill>
                                                        <a:schemeClr val="bg1"/>
                                                      </a:solidFill>
                                                      <a:latin typeface="Cambria Math" panose="02040503050406030204" pitchFamily="18" charset="0"/>
                                                    </a:rPr>
                                                    <m:t>𝑛</m:t>
                                                  </m:r>
                                                  <m:r>
                                                    <a:rPr lang="en-US" sz="2200" i="1">
                                                      <a:solidFill>
                                                        <a:schemeClr val="bg1"/>
                                                      </a:solidFill>
                                                      <a:latin typeface="Cambria Math" panose="02040503050406030204" pitchFamily="18" charset="0"/>
                                                    </a:rPr>
                                                    <m:t>,</m:t>
                                                  </m:r>
                                                  <m:r>
                                                    <a:rPr lang="en-US" sz="2200" i="1">
                                                      <a:solidFill>
                                                        <a:schemeClr val="bg1"/>
                                                      </a:solidFill>
                                                      <a:latin typeface="Cambria Math" panose="02040503050406030204" pitchFamily="18" charset="0"/>
                                                    </a:rPr>
                                                    <m:t>𝑇</m:t>
                                                  </m:r>
                                                </m:e>
                                              </m:d>
                                            </m:num>
                                            <m:den>
                                              <m:rad>
                                                <m:radPr>
                                                  <m:degHide m:val="on"/>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𝑇</m:t>
                                                  </m:r>
                                                </m:e>
                                              </m:rad>
                                            </m:den>
                                          </m:f>
                                        </m:e>
                                      </m:func>
                                    </m:e>
                                  </m:func>
                                </m:e>
                              </m:func>
                            </m:oMath>
                          </a14:m>
                          <a:r>
                            <a:rPr lang="en-US" sz="2200" b="1" dirty="0">
                              <a:solidFill>
                                <a:schemeClr val="bg1"/>
                              </a:solidFill>
                            </a:rPr>
                            <a:t> (anytime)</a:t>
                          </a:r>
                          <a:endParaRPr lang="en-US" sz="2200" b="1" dirty="0">
                            <a:solidFill>
                              <a:schemeClr val="tx1"/>
                            </a:solidFill>
                          </a:endParaRPr>
                        </a:p>
                      </a:txBody>
                      <a:tcPr/>
                    </a:tc>
                    <a:extLst>
                      <a:ext uri="{0D108BD9-81ED-4DB2-BD59-A6C34878D82A}">
                        <a16:rowId xmlns:a16="http://schemas.microsoft.com/office/drawing/2014/main" val="2782186781"/>
                      </a:ext>
                    </a:extLst>
                  </a:tr>
                  <a:tr h="1044000">
                    <a:tc>
                      <a:txBody>
                        <a:bodyPr/>
                        <a:lstStyle/>
                        <a:p>
                          <a:endParaRPr lang="en-US" sz="2200" dirty="0"/>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a:txBody>
                        <a:bodyPr/>
                        <a:lstStyle/>
                        <a:p>
                          <a:pPr algn="ctr"/>
                          <a:endParaRPr lang="en-US" sz="1800" dirty="0"/>
                        </a:p>
                      </a:txBody>
                      <a:tcPr/>
                    </a:tc>
                    <a:extLst>
                      <a:ext uri="{0D108BD9-81ED-4DB2-BD59-A6C34878D82A}">
                        <a16:rowId xmlns:a16="http://schemas.microsoft.com/office/drawing/2014/main" val="3490340204"/>
                      </a:ext>
                    </a:extLst>
                  </a:tr>
                  <a:tr h="1144800">
                    <a:tc>
                      <a:txBody>
                        <a:bodyPr/>
                        <a:lstStyle/>
                        <a:p>
                          <a:endParaRPr lang="en-US" sz="2200" dirty="0"/>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976605145"/>
                      </a:ext>
                    </a:extLst>
                  </a:tr>
                </a:tbl>
              </a:graphicData>
            </a:graphic>
          </p:graphicFrame>
        </mc:Choice>
        <mc:Fallback xmlns="">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ext uri="{D42A27DB-BD31-4B8C-83A1-F6EECF244321}">
                    <p14:modId xmlns:p14="http://schemas.microsoft.com/office/powerpoint/2010/main" val="1637092528"/>
                  </p:ext>
                </p:extLst>
              </p:nvPr>
            </p:nvGraphicFramePr>
            <p:xfrm>
              <a:off x="838200" y="1028409"/>
              <a:ext cx="10515262" cy="2866980"/>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4800">
                      <a:extLst>
                        <a:ext uri="{9D8B030D-6E8A-4147-A177-3AD203B41FA5}">
                          <a16:colId xmlns:a16="http://schemas.microsoft.com/office/drawing/2014/main" val="564080648"/>
                        </a:ext>
                      </a:extLst>
                    </a:gridCol>
                    <a:gridCol w="4745138">
                      <a:extLst>
                        <a:ext uri="{9D8B030D-6E8A-4147-A177-3AD203B41FA5}">
                          <a16:colId xmlns:a16="http://schemas.microsoft.com/office/drawing/2014/main" val="335939402"/>
                        </a:ext>
                      </a:extLst>
                    </a:gridCol>
                  </a:tblGrid>
                  <a:tr h="678180">
                    <a:tc>
                      <a:txBody>
                        <a:bodyPr/>
                        <a:lstStyle/>
                        <a:p>
                          <a:endParaRPr lang="en-US" dirty="0"/>
                        </a:p>
                      </a:txBody>
                      <a:tcPr/>
                    </a:tc>
                    <a:tc>
                      <a:txBody>
                        <a:bodyPr/>
                        <a:lstStyle/>
                        <a:p>
                          <a:endParaRPr lang="en-US"/>
                        </a:p>
                      </a:txBody>
                      <a:tcPr>
                        <a:blipFill>
                          <a:blip r:embed="rId4"/>
                          <a:stretch>
                            <a:fillRect l="-21984" r="-100804" b="-322222"/>
                          </a:stretch>
                        </a:blipFill>
                      </a:tcPr>
                    </a:tc>
                    <a:tc>
                      <a:txBody>
                        <a:bodyPr/>
                        <a:lstStyle/>
                        <a:p>
                          <a:endParaRPr lang="en-US"/>
                        </a:p>
                      </a:txBody>
                      <a:tcPr>
                        <a:blipFill>
                          <a:blip r:embed="rId4"/>
                          <a:stretch>
                            <a:fillRect l="-121658" r="-535" b="-322222"/>
                          </a:stretch>
                        </a:blipFill>
                      </a:tcPr>
                    </a:tc>
                    <a:extLst>
                      <a:ext uri="{0D108BD9-81ED-4DB2-BD59-A6C34878D82A}">
                        <a16:rowId xmlns:a16="http://schemas.microsoft.com/office/drawing/2014/main" val="2782186781"/>
                      </a:ext>
                    </a:extLst>
                  </a:tr>
                  <a:tr h="1044000">
                    <a:tc>
                      <a:txBody>
                        <a:bodyPr/>
                        <a:lstStyle/>
                        <a:p>
                          <a:endParaRPr lang="en-US" sz="2200" dirty="0"/>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a:txBody>
                        <a:bodyPr/>
                        <a:lstStyle/>
                        <a:p>
                          <a:pPr algn="ctr"/>
                          <a:endParaRPr lang="en-US" sz="1800" dirty="0"/>
                        </a:p>
                      </a:txBody>
                      <a:tcPr/>
                    </a:tc>
                    <a:extLst>
                      <a:ext uri="{0D108BD9-81ED-4DB2-BD59-A6C34878D82A}">
                        <a16:rowId xmlns:a16="http://schemas.microsoft.com/office/drawing/2014/main" val="3490340204"/>
                      </a:ext>
                    </a:extLst>
                  </a:tr>
                  <a:tr h="1144800">
                    <a:tc>
                      <a:txBody>
                        <a:bodyPr/>
                        <a:lstStyle/>
                        <a:p>
                          <a:endParaRPr lang="en-US" sz="2200" dirty="0"/>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976605145"/>
                      </a:ext>
                    </a:extLst>
                  </a:tr>
                </a:tbl>
              </a:graphicData>
            </a:graphic>
          </p:graphicFrame>
        </mc:Fallback>
      </mc:AlternateContent>
      <p:pic>
        <p:nvPicPr>
          <p:cNvPr id="24" name="Picture 23">
            <a:extLst>
              <a:ext uri="{FF2B5EF4-FFF2-40B4-BE49-F238E27FC236}">
                <a16:creationId xmlns:a16="http://schemas.microsoft.com/office/drawing/2014/main" id="{5D999A82-D320-C54C-8003-D9FE373B729E}"/>
              </a:ext>
            </a:extLst>
          </p:cNvPr>
          <p:cNvPicPr>
            <a:picLocks noChangeAspect="1"/>
          </p:cNvPicPr>
          <p:nvPr/>
        </p:nvPicPr>
        <p:blipFill>
          <a:blip r:embed="rId5"/>
          <a:stretch>
            <a:fillRect/>
          </a:stretch>
        </p:blipFill>
        <p:spPr>
          <a:xfrm>
            <a:off x="1986921" y="3689484"/>
            <a:ext cx="4411800" cy="2941200"/>
          </a:xfrm>
          <a:prstGeom prst="rect">
            <a:avLst/>
          </a:prstGeom>
        </p:spPr>
      </p:pic>
      <p:cxnSp>
        <p:nvCxnSpPr>
          <p:cNvPr id="25" name="Straight Arrow Connector 24">
            <a:extLst>
              <a:ext uri="{FF2B5EF4-FFF2-40B4-BE49-F238E27FC236}">
                <a16:creationId xmlns:a16="http://schemas.microsoft.com/office/drawing/2014/main" id="{433F6CA7-AFFD-D841-9C46-67CE0DFD5A56}"/>
              </a:ext>
            </a:extLst>
          </p:cNvPr>
          <p:cNvCxnSpPr>
            <a:cxnSpLocks/>
          </p:cNvCxnSpPr>
          <p:nvPr/>
        </p:nvCxnSpPr>
        <p:spPr>
          <a:xfrm flipH="1" flipV="1">
            <a:off x="4592988" y="5360006"/>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B30A4F55-AADE-2D4A-BE76-CD218E34CD69}"/>
                  </a:ext>
                </a:extLst>
              </p:cNvPr>
              <p:cNvSpPr txBox="1">
                <a:spLocks/>
              </p:cNvSpPr>
              <p:nvPr/>
            </p:nvSpPr>
            <p:spPr>
              <a:xfrm>
                <a:off x="4447745" y="5627733"/>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26" name="Content Placeholder 2">
                <a:extLst>
                  <a:ext uri="{FF2B5EF4-FFF2-40B4-BE49-F238E27FC236}">
                    <a16:creationId xmlns:a16="http://schemas.microsoft.com/office/drawing/2014/main" id="{B30A4F55-AADE-2D4A-BE76-CD218E34CD69}"/>
                  </a:ext>
                </a:extLst>
              </p:cNvPr>
              <p:cNvSpPr txBox="1">
                <a:spLocks noRot="1" noChangeAspect="1" noMove="1" noResize="1" noEditPoints="1" noAdjustHandles="1" noChangeArrowheads="1" noChangeShapeType="1" noTextEdit="1"/>
              </p:cNvSpPr>
              <p:nvPr/>
            </p:nvSpPr>
            <p:spPr>
              <a:xfrm>
                <a:off x="4447745" y="5627733"/>
                <a:ext cx="1682189" cy="429032"/>
              </a:xfrm>
              <a:prstGeom prst="rect">
                <a:avLst/>
              </a:prstGeom>
              <a:blipFill>
                <a:blip r:embed="rId6"/>
                <a:stretch>
                  <a:fillRect b="-14286"/>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0C264E87-4777-0B4A-A266-8E4D4B8081B1}"/>
              </a:ext>
            </a:extLst>
          </p:cNvPr>
          <p:cNvCxnSpPr>
            <a:cxnSpLocks/>
          </p:cNvCxnSpPr>
          <p:nvPr/>
        </p:nvCxnSpPr>
        <p:spPr>
          <a:xfrm>
            <a:off x="3839418" y="4461463"/>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A57D035-AE43-3E48-B9E1-7F5A8147CA24}"/>
                  </a:ext>
                </a:extLst>
              </p:cNvPr>
              <p:cNvSpPr txBox="1"/>
              <p:nvPr/>
            </p:nvSpPr>
            <p:spPr>
              <a:xfrm>
                <a:off x="3162813" y="4168212"/>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28" name="TextBox 27">
                <a:extLst>
                  <a:ext uri="{FF2B5EF4-FFF2-40B4-BE49-F238E27FC236}">
                    <a16:creationId xmlns:a16="http://schemas.microsoft.com/office/drawing/2014/main" id="{CA57D035-AE43-3E48-B9E1-7F5A8147CA24}"/>
                  </a:ext>
                </a:extLst>
              </p:cNvPr>
              <p:cNvSpPr txBox="1">
                <a:spLocks noRot="1" noChangeAspect="1" noMove="1" noResize="1" noEditPoints="1" noAdjustHandles="1" noChangeArrowheads="1" noChangeShapeType="1" noTextEdit="1"/>
              </p:cNvSpPr>
              <p:nvPr/>
            </p:nvSpPr>
            <p:spPr>
              <a:xfrm>
                <a:off x="3162813" y="4168212"/>
                <a:ext cx="551177" cy="390748"/>
              </a:xfrm>
              <a:prstGeom prst="rect">
                <a:avLst/>
              </a:prstGeom>
              <a:blipFill>
                <a:blip r:embed="rId7"/>
                <a:stretch>
                  <a:fillRect l="-4545" r="-9091"/>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242B1135-152B-8947-A484-6127BDA78208}"/>
              </a:ext>
            </a:extLst>
          </p:cNvPr>
          <p:cNvCxnSpPr>
            <a:cxnSpLocks/>
          </p:cNvCxnSpPr>
          <p:nvPr/>
        </p:nvCxnSpPr>
        <p:spPr>
          <a:xfrm flipH="1" flipV="1">
            <a:off x="9301975" y="5085079"/>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1" name="Content Placeholder 2">
                <a:extLst>
                  <a:ext uri="{FF2B5EF4-FFF2-40B4-BE49-F238E27FC236}">
                    <a16:creationId xmlns:a16="http://schemas.microsoft.com/office/drawing/2014/main" id="{2EBC294A-0DC1-7743-B31C-2ED271CF9807}"/>
                  </a:ext>
                </a:extLst>
              </p:cNvPr>
              <p:cNvSpPr txBox="1">
                <a:spLocks/>
              </p:cNvSpPr>
              <p:nvPr/>
            </p:nvSpPr>
            <p:spPr>
              <a:xfrm>
                <a:off x="9156732" y="5352806"/>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31" name="Content Placeholder 2">
                <a:extLst>
                  <a:ext uri="{FF2B5EF4-FFF2-40B4-BE49-F238E27FC236}">
                    <a16:creationId xmlns:a16="http://schemas.microsoft.com/office/drawing/2014/main" id="{2EBC294A-0DC1-7743-B31C-2ED271CF9807}"/>
                  </a:ext>
                </a:extLst>
              </p:cNvPr>
              <p:cNvSpPr txBox="1">
                <a:spLocks noRot="1" noChangeAspect="1" noMove="1" noResize="1" noEditPoints="1" noAdjustHandles="1" noChangeArrowheads="1" noChangeShapeType="1" noTextEdit="1"/>
              </p:cNvSpPr>
              <p:nvPr/>
            </p:nvSpPr>
            <p:spPr>
              <a:xfrm>
                <a:off x="9156732" y="5352806"/>
                <a:ext cx="1682189" cy="429032"/>
              </a:xfrm>
              <a:prstGeom prst="rect">
                <a:avLst/>
              </a:prstGeom>
              <a:blipFill>
                <a:blip r:embed="rId8"/>
                <a:stretch>
                  <a:fillRect b="-1428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F3DB2002-7054-7944-84C7-9E52FE043603}"/>
              </a:ext>
            </a:extLst>
          </p:cNvPr>
          <p:cNvCxnSpPr>
            <a:cxnSpLocks/>
          </p:cNvCxnSpPr>
          <p:nvPr/>
        </p:nvCxnSpPr>
        <p:spPr>
          <a:xfrm>
            <a:off x="8554336" y="4551456"/>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B85A9AA-E010-AA45-B770-36D8960C69A0}"/>
                  </a:ext>
                </a:extLst>
              </p:cNvPr>
              <p:cNvSpPr txBox="1"/>
              <p:nvPr/>
            </p:nvSpPr>
            <p:spPr>
              <a:xfrm>
                <a:off x="8243108" y="4198149"/>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33" name="TextBox 32">
                <a:extLst>
                  <a:ext uri="{FF2B5EF4-FFF2-40B4-BE49-F238E27FC236}">
                    <a16:creationId xmlns:a16="http://schemas.microsoft.com/office/drawing/2014/main" id="{4B85A9AA-E010-AA45-B770-36D8960C69A0}"/>
                  </a:ext>
                </a:extLst>
              </p:cNvPr>
              <p:cNvSpPr txBox="1">
                <a:spLocks noRot="1" noChangeAspect="1" noMove="1" noResize="1" noEditPoints="1" noAdjustHandles="1" noChangeArrowheads="1" noChangeShapeType="1" noTextEdit="1"/>
              </p:cNvSpPr>
              <p:nvPr/>
            </p:nvSpPr>
            <p:spPr>
              <a:xfrm>
                <a:off x="8243108" y="4198149"/>
                <a:ext cx="551177" cy="390748"/>
              </a:xfrm>
              <a:prstGeom prst="rect">
                <a:avLst/>
              </a:prstGeom>
              <a:blipFill>
                <a:blip r:embed="rId9"/>
                <a:stretch>
                  <a:fillRect l="-4545" r="-9091"/>
                </a:stretch>
              </a:blipFill>
            </p:spPr>
            <p:txBody>
              <a:bodyPr/>
              <a:lstStyle/>
              <a:p>
                <a:r>
                  <a:rPr lang="en-US">
                    <a:noFill/>
                  </a:rPr>
                  <a:t> </a:t>
                </a:r>
              </a:p>
            </p:txBody>
          </p:sp>
        </mc:Fallback>
      </mc:AlternateContent>
    </p:spTree>
    <p:extLst>
      <p:ext uri="{BB962C8B-B14F-4D97-AF65-F5344CB8AC3E}">
        <p14:creationId xmlns:p14="http://schemas.microsoft.com/office/powerpoint/2010/main" val="1689859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Known results</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nvPr>
            </p:nvGraphicFramePr>
            <p:xfrm>
              <a:off x="838200" y="1028409"/>
              <a:ext cx="10515262" cy="2869079"/>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4800">
                      <a:extLst>
                        <a:ext uri="{9D8B030D-6E8A-4147-A177-3AD203B41FA5}">
                          <a16:colId xmlns:a16="http://schemas.microsoft.com/office/drawing/2014/main" val="564080648"/>
                        </a:ext>
                      </a:extLst>
                    </a:gridCol>
                    <a:gridCol w="2372569">
                      <a:extLst>
                        <a:ext uri="{9D8B030D-6E8A-4147-A177-3AD203B41FA5}">
                          <a16:colId xmlns:a16="http://schemas.microsoft.com/office/drawing/2014/main" val="335939402"/>
                        </a:ext>
                      </a:extLst>
                    </a:gridCol>
                    <a:gridCol w="2372569">
                      <a:extLst>
                        <a:ext uri="{9D8B030D-6E8A-4147-A177-3AD203B41FA5}">
                          <a16:colId xmlns:a16="http://schemas.microsoft.com/office/drawing/2014/main" val="1675621765"/>
                        </a:ext>
                      </a:extLst>
                    </a:gridCol>
                  </a:tblGrid>
                  <a:tr h="370840">
                    <a:tc>
                      <a:txBody>
                        <a:bodyPr/>
                        <a:lstStyle/>
                        <a:p>
                          <a:endParaRPr lang="en-US" dirty="0"/>
                        </a:p>
                      </a:txBody>
                      <a:tcPr/>
                    </a:tc>
                    <a:tc>
                      <a:txBody>
                        <a:bodyPr/>
                        <a:lstStyle/>
                        <a:p>
                          <a:pPr algn="ctr"/>
                          <a14:m>
                            <m:oMath xmlns:m="http://schemas.openxmlformats.org/officeDocument/2006/math">
                              <m:func>
                                <m:funcPr>
                                  <m:ctrlPr>
                                    <a:rPr lang="en-US" sz="2200" i="1" smtClean="0">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inf</m:t>
                                      </m:r>
                                    </m:e>
                                    <m:lim>
                                      <m:r>
                                        <a:rPr lang="en-US" sz="2200" i="1">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sup</m:t>
                                          </m:r>
                                        </m:e>
                                        <m:lim>
                                          <m:r>
                                            <a:rPr lang="en-US" sz="2200" i="1">
                                              <a:latin typeface="Cambria Math" panose="02040503050406030204" pitchFamily="18" charset="0"/>
                                              <a:ea typeface="Cambria Math" panose="02040503050406030204" pitchFamily="18" charset="0"/>
                                              <a:cs typeface="Calibri" panose="020F0502020204030204" pitchFamily="34" charset="0"/>
                                            </a:rPr>
                                            <m:t>ℬ</m:t>
                                          </m:r>
                                        </m:lim>
                                      </m:limLow>
                                    </m:fName>
                                    <m:e>
                                      <m:f>
                                        <m:fPr>
                                          <m:ctrlPr>
                                            <a:rPr lang="en-US" sz="2200" i="1" smtClean="0">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latin typeface="Cambria Math" panose="02040503050406030204" pitchFamily="18" charset="0"/>
                                            </a:rPr>
                                            <m:t>Reg</m:t>
                                          </m:r>
                                          <m:d>
                                            <m:dPr>
                                              <m:ctrlPr>
                                                <a:rPr lang="en-US" sz="2200" i="1">
                                                  <a:latin typeface="Cambria Math" panose="02040503050406030204" pitchFamily="18" charset="0"/>
                                                </a:rPr>
                                              </m:ctrlPr>
                                            </m:dPr>
                                            <m:e>
                                              <m:r>
                                                <a:rPr lang="en-US" sz="2200" b="0" i="1" smtClean="0">
                                                  <a:latin typeface="Cambria Math" panose="02040503050406030204" pitchFamily="18" charset="0"/>
                                                </a:rPr>
                                                <m:t>𝑛</m:t>
                                              </m:r>
                                              <m:r>
                                                <a:rPr lang="en-US" sz="2200" i="1">
                                                  <a:latin typeface="Cambria Math" panose="02040503050406030204" pitchFamily="18" charset="0"/>
                                                </a:rPr>
                                                <m:t>,</m:t>
                                              </m:r>
                                              <m:r>
                                                <a:rPr lang="en-US" sz="2200" i="1">
                                                  <a:latin typeface="Cambria Math" panose="02040503050406030204" pitchFamily="18" charset="0"/>
                                                </a:rPr>
                                                <m:t>𝑇</m:t>
                                              </m:r>
                                            </m:e>
                                          </m:d>
                                        </m:num>
                                        <m:den>
                                          <m:rad>
                                            <m:radPr>
                                              <m:degHide m:val="on"/>
                                              <m:ctrlPr>
                                                <a:rPr lang="en-US" sz="2200" i="1">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latin typeface="Cambria Math" panose="02040503050406030204" pitchFamily="18" charset="0"/>
                                                  <a:ea typeface="Cambria Math" panose="02040503050406030204" pitchFamily="18" charset="0"/>
                                                  <a:cs typeface="Calibri" panose="020F0502020204030204" pitchFamily="34" charset="0"/>
                                                </a:rPr>
                                                <m:t>𝑇</m:t>
                                              </m:r>
                                            </m:e>
                                          </m:rad>
                                        </m:den>
                                      </m:f>
                                    </m:e>
                                  </m:func>
                                </m:e>
                              </m:func>
                            </m:oMath>
                          </a14:m>
                          <a:r>
                            <a:rPr lang="en-US" sz="2200" b="1" dirty="0">
                              <a:solidFill>
                                <a:schemeClr val="bg1"/>
                              </a:solidFill>
                            </a:rPr>
                            <a:t>  (fixed</a:t>
                          </a:r>
                          <a:r>
                            <a:rPr lang="en-US" sz="2200" b="1" baseline="0" dirty="0">
                              <a:solidFill>
                                <a:schemeClr val="bg1"/>
                              </a:solidFill>
                            </a:rPr>
                            <a:t> time)</a:t>
                          </a:r>
                          <a:endParaRPr lang="en-US" sz="2200" b="1" dirty="0">
                            <a:solidFill>
                              <a:schemeClr val="bg1"/>
                            </a:solidFill>
                          </a:endParaRPr>
                        </a:p>
                      </a:txBody>
                      <a:tcPr/>
                    </a:tc>
                    <a:tc gridSpan="2">
                      <a:txBody>
                        <a:bodyPr/>
                        <a:lstStyle/>
                        <a:p>
                          <a:pPr algn="ctr"/>
                          <a14:m>
                            <m:oMath xmlns:m="http://schemas.openxmlformats.org/officeDocument/2006/math">
                              <m:func>
                                <m:funcPr>
                                  <m:ctrlPr>
                                    <a:rPr lang="en-US" sz="2200" i="1" smtClean="0">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inf</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sup</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ℬ</m:t>
                                          </m:r>
                                        </m:lim>
                                      </m:limLow>
                                    </m:fName>
                                    <m:e>
                                      <m:func>
                                        <m:funcPr>
                                          <m:ctrlPr>
                                            <a:rPr lang="en-US" sz="220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ctrlPr>
                                        </m:funcPr>
                                        <m:fName>
                                          <m:limLow>
                                            <m:limLowPr>
                                              <m:ctrlPr>
                                                <a:rPr lang="en-US" sz="2200"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ctrlPr>
                                            </m:limLowPr>
                                            <m:e>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𝐬𝐮𝐩</m:t>
                                              </m:r>
                                            </m:e>
                                            <m:lim>
                                              <m:r>
                                                <a:rPr lang="en-US" sz="2200" b="1" i="1">
                                                  <a:solidFill>
                                                    <a:srgbClr val="FF0000"/>
                                                  </a:solidFill>
                                                  <a:latin typeface="Cambria Math" panose="02040503050406030204" pitchFamily="18" charset="0"/>
                                                  <a:ea typeface="Cambria Math" panose="02040503050406030204" pitchFamily="18" charset="0"/>
                                                  <a:cs typeface="Calibri" panose="020F0502020204030204" pitchFamily="34" charset="0"/>
                                                </a:rPr>
                                                <m:t>𝑻</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𝟏</m:t>
                                              </m:r>
                                            </m:lim>
                                          </m:limLow>
                                        </m:fName>
                                        <m:e>
                                          <m:f>
                                            <m:fPr>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solidFill>
                                                    <a:schemeClr val="bg1"/>
                                                  </a:solidFill>
                                                  <a:latin typeface="Cambria Math" panose="02040503050406030204" pitchFamily="18" charset="0"/>
                                                </a:rPr>
                                                <m:t>Reg</m:t>
                                              </m:r>
                                              <m:d>
                                                <m:dPr>
                                                  <m:ctrlPr>
                                                    <a:rPr lang="en-US" sz="2200" i="1">
                                                      <a:solidFill>
                                                        <a:schemeClr val="bg1"/>
                                                      </a:solidFill>
                                                      <a:latin typeface="Cambria Math" panose="02040503050406030204" pitchFamily="18" charset="0"/>
                                                    </a:rPr>
                                                  </m:ctrlPr>
                                                </m:dPr>
                                                <m:e>
                                                  <m:r>
                                                    <a:rPr lang="en-US" sz="2200" b="0" i="1" smtClean="0">
                                                      <a:solidFill>
                                                        <a:schemeClr val="bg1"/>
                                                      </a:solidFill>
                                                      <a:latin typeface="Cambria Math" panose="02040503050406030204" pitchFamily="18" charset="0"/>
                                                    </a:rPr>
                                                    <m:t>𝑛</m:t>
                                                  </m:r>
                                                  <m:r>
                                                    <a:rPr lang="en-US" sz="2200" i="1">
                                                      <a:solidFill>
                                                        <a:schemeClr val="bg1"/>
                                                      </a:solidFill>
                                                      <a:latin typeface="Cambria Math" panose="02040503050406030204" pitchFamily="18" charset="0"/>
                                                    </a:rPr>
                                                    <m:t>,</m:t>
                                                  </m:r>
                                                  <m:r>
                                                    <a:rPr lang="en-US" sz="2200" i="1">
                                                      <a:solidFill>
                                                        <a:schemeClr val="bg1"/>
                                                      </a:solidFill>
                                                      <a:latin typeface="Cambria Math" panose="02040503050406030204" pitchFamily="18" charset="0"/>
                                                    </a:rPr>
                                                    <m:t>𝑇</m:t>
                                                  </m:r>
                                                </m:e>
                                              </m:d>
                                            </m:num>
                                            <m:den>
                                              <m:rad>
                                                <m:radPr>
                                                  <m:degHide m:val="on"/>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𝑇</m:t>
                                                  </m:r>
                                                </m:e>
                                              </m:rad>
                                            </m:den>
                                          </m:f>
                                        </m:e>
                                      </m:func>
                                    </m:e>
                                  </m:func>
                                </m:e>
                              </m:func>
                            </m:oMath>
                          </a14:m>
                          <a:r>
                            <a:rPr lang="en-US" sz="2200" b="1" dirty="0">
                              <a:solidFill>
                                <a:schemeClr val="bg1"/>
                              </a:solidFill>
                            </a:rPr>
                            <a:t> (anytime)</a:t>
                          </a:r>
                          <a:endParaRPr lang="en-US" sz="2200" b="1" dirty="0">
                            <a:solidFill>
                              <a:schemeClr val="tx1"/>
                            </a:solidFill>
                          </a:endParaRPr>
                        </a:p>
                      </a:txBody>
                      <a:tcPr/>
                    </a:tc>
                    <a:tc hMerge="1">
                      <a:txBody>
                        <a:bodyPr/>
                        <a:lstStyle/>
                        <a:p>
                          <a:endParaRPr lang="en-US"/>
                        </a:p>
                      </a:txBody>
                      <a:tcPr/>
                    </a:tc>
                    <a:extLst>
                      <a:ext uri="{0D108BD9-81ED-4DB2-BD59-A6C34878D82A}">
                        <a16:rowId xmlns:a16="http://schemas.microsoft.com/office/drawing/2014/main" val="2782186781"/>
                      </a:ext>
                    </a:extLst>
                  </a:tr>
                  <a:tr h="1044000">
                    <a:tc>
                      <a:txBody>
                        <a:bodyPr/>
                        <a:lstStyle/>
                        <a:p>
                          <a:pPr/>
                          <a14:m>
                            <m:oMathPara xmlns:m="http://schemas.openxmlformats.org/officeDocument/2006/math">
                              <m:oMathParaPr>
                                <m:jc m:val="centerGroup"/>
                              </m:oMathParaPr>
                              <m:oMath xmlns:m="http://schemas.openxmlformats.org/officeDocument/2006/math">
                                <m:r>
                                  <a:rPr lang="en-US" sz="2200" smtClean="0">
                                    <a:latin typeface="Cambria Math" panose="02040503050406030204" pitchFamily="18" charset="0"/>
                                  </a:rPr>
                                  <m:t>𝑛</m:t>
                                </m:r>
                                <m:r>
                                  <a:rPr lang="en-US" sz="2200" smtClean="0">
                                    <a:latin typeface="Cambria Math" panose="02040503050406030204" pitchFamily="18" charset="0"/>
                                  </a:rPr>
                                  <m:t>→∞</m:t>
                                </m:r>
                              </m:oMath>
                            </m:oMathPara>
                          </a14:m>
                          <a:endParaRPr lang="en-US" sz="2200" dirty="0"/>
                        </a:p>
                      </a:txBody>
                      <a:tcPr/>
                    </a:tc>
                    <a:tc>
                      <a:txBody>
                        <a:bodyPr/>
                        <a:lstStyle/>
                        <a:p>
                          <a:pPr algn="ctr"/>
                          <a14:m>
                            <m:oMath xmlns:m="http://schemas.openxmlformats.org/officeDocument/2006/math">
                              <m:rad>
                                <m:radPr>
                                  <m:degHide m:val="on"/>
                                  <m:ctrlPr>
                                    <a:rPr lang="en-US" sz="2200" b="0" i="1" smtClean="0">
                                      <a:latin typeface="Cambria Math" panose="02040503050406030204" pitchFamily="18" charset="0"/>
                                    </a:rPr>
                                  </m:ctrlPr>
                                </m:radPr>
                                <m:deg/>
                                <m:e>
                                  <m:func>
                                    <m:funcPr>
                                      <m:ctrlPr>
                                        <a:rPr lang="en-US" sz="2200" b="0" i="1" smtClean="0">
                                          <a:latin typeface="Cambria Math" panose="02040503050406030204" pitchFamily="18" charset="0"/>
                                        </a:rPr>
                                      </m:ctrlPr>
                                    </m:funcPr>
                                    <m:fNa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0" smtClean="0">
                                              <a:latin typeface="Cambria Math" panose="02040503050406030204" pitchFamily="18" charset="0"/>
                                            </a:rPr>
                                            <m:t>2</m:t>
                                          </m:r>
                                        </m:den>
                                      </m:f>
                                      <m:r>
                                        <a:rPr lang="en-US" sz="2200" b="0" i="1" smtClean="0">
                                          <a:latin typeface="Cambria Math" panose="02040503050406030204" pitchFamily="18" charset="0"/>
                                        </a:rPr>
                                        <m:t>⋅</m:t>
                                      </m:r>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r>
                            <a:rPr lang="en-US" sz="2200" dirty="0"/>
                            <a:t> </a:t>
                          </a:r>
                        </a:p>
                        <a:p>
                          <a:pPr marL="0" indent="0" algn="ctr">
                            <a:buNone/>
                          </a:pP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Littlestone</a:t>
                          </a:r>
                          <a:r>
                            <a:rPr lang="en-US" sz="1800" dirty="0">
                              <a:solidFill>
                                <a:schemeClr val="tx1">
                                  <a:lumMod val="75000"/>
                                  <a:lumOff val="25000"/>
                                </a:schemeClr>
                              </a:solidFill>
                              <a:latin typeface="Calibri" panose="020F0502020204030204" pitchFamily="34" charset="0"/>
                              <a:cs typeface="Calibri" panose="020F0502020204030204" pitchFamily="34" charset="0"/>
                            </a:rPr>
                            <a:t>, Warmuth‘94; </a:t>
                          </a:r>
                          <a:r>
                            <a:rPr lang="en-US" sz="1800" dirty="0" err="1">
                              <a:solidFill>
                                <a:schemeClr val="tx1">
                                  <a:lumMod val="75000"/>
                                  <a:lumOff val="25000"/>
                                </a:schemeClr>
                              </a:solidFill>
                              <a:latin typeface="Calibri" panose="020F0502020204030204" pitchFamily="34" charset="0"/>
                              <a:cs typeface="Calibri" panose="020F0502020204030204" pitchFamily="34" charset="0"/>
                            </a:rPr>
                            <a:t>Vovk</a:t>
                          </a:r>
                          <a:r>
                            <a:rPr lang="en-US" sz="1800" dirty="0">
                              <a:solidFill>
                                <a:schemeClr val="tx1">
                                  <a:lumMod val="75000"/>
                                  <a:lumOff val="25000"/>
                                </a:schemeClr>
                              </a:solidFill>
                              <a:latin typeface="Calibri" panose="020F0502020204030204" pitchFamily="34" charset="0"/>
                              <a:cs typeface="Calibri" panose="020F0502020204030204" pitchFamily="34" charset="0"/>
                            </a:rPr>
                            <a:t> ’91;</a:t>
                          </a:r>
                        </a:p>
                        <a:p>
                          <a:pPr marL="0" indent="0" algn="ctr">
                            <a:buNone/>
                          </a:pPr>
                          <a:r>
                            <a:rPr lang="en-US" sz="1800" dirty="0" err="1">
                              <a:solidFill>
                                <a:schemeClr val="tx1">
                                  <a:lumMod val="75000"/>
                                  <a:lumOff val="25000"/>
                                </a:schemeClr>
                              </a:solidFill>
                              <a:latin typeface="Calibri" panose="020F0502020204030204" pitchFamily="34" charset="0"/>
                              <a:cs typeface="Calibri" panose="020F0502020204030204" pitchFamily="34" charset="0"/>
                            </a:rPr>
                            <a:t>Cesa</a:t>
                          </a:r>
                          <a:r>
                            <a:rPr lang="en-US" sz="1800" dirty="0">
                              <a:solidFill>
                                <a:schemeClr val="tx1">
                                  <a:lumMod val="75000"/>
                                  <a:lumOff val="25000"/>
                                </a:schemeClr>
                              </a:solidFill>
                              <a:latin typeface="Calibri" panose="020F0502020204030204" pitchFamily="34" charset="0"/>
                              <a:cs typeface="Calibri" panose="020F0502020204030204" pitchFamily="34" charset="0"/>
                            </a:rPr>
                            <a:t>-Bianchi et al. ‘97]</a:t>
                          </a:r>
                        </a:p>
                      </a:txBody>
                      <a:tcPr/>
                    </a:tc>
                    <a:tc>
                      <a:txBody>
                        <a:bodyPr/>
                        <a:lstStyle/>
                        <a:p>
                          <a:pPr algn="ctr"/>
                          <a:r>
                            <a:rPr lang="en-US" sz="2200" dirty="0"/>
                            <a:t> </a:t>
                          </a: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endParaRPr lang="en-US" sz="2200" dirty="0"/>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Cesa</a:t>
                          </a:r>
                          <a:r>
                            <a:rPr lang="en-US" sz="1800" dirty="0">
                              <a:solidFill>
                                <a:schemeClr val="tx1">
                                  <a:lumMod val="75000"/>
                                  <a:lumOff val="25000"/>
                                </a:schemeClr>
                              </a:solidFill>
                              <a:latin typeface="Calibri" panose="020F0502020204030204" pitchFamily="34" charset="0"/>
                              <a:cs typeface="Calibri" panose="020F0502020204030204" pitchFamily="34" charset="0"/>
                            </a:rPr>
                            <a:t>-Bianchi et al. ’97]</a:t>
                          </a:r>
                          <a:endParaRPr lang="en-US" sz="1800" dirty="0"/>
                        </a:p>
                      </a:txBody>
                      <a:tcPr/>
                    </a:tc>
                    <a:tc>
                      <a:txBody>
                        <a:bodyPr/>
                        <a:lstStyle/>
                        <a:p>
                          <a:pPr algn="ctr"/>
                          <a:r>
                            <a:rPr lang="en-US" sz="2200" dirty="0"/>
                            <a:t> </a:t>
                          </a: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endParaRPr lang="en-US" sz="2200" dirty="0"/>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Bubeck</a:t>
                          </a:r>
                          <a:r>
                            <a:rPr lang="en-US" sz="1800" dirty="0">
                              <a:solidFill>
                                <a:schemeClr val="tx1">
                                  <a:lumMod val="75000"/>
                                  <a:lumOff val="25000"/>
                                </a:schemeClr>
                              </a:solidFill>
                              <a:latin typeface="Calibri" panose="020F0502020204030204" pitchFamily="34" charset="0"/>
                              <a:cs typeface="Calibri" panose="020F0502020204030204" pitchFamily="34" charset="0"/>
                            </a:rPr>
                            <a:t> ’11; </a:t>
                          </a:r>
                          <a:r>
                            <a:rPr lang="en-US" sz="1800" dirty="0" err="1">
                              <a:solidFill>
                                <a:schemeClr val="tx1">
                                  <a:lumMod val="75000"/>
                                  <a:lumOff val="25000"/>
                                </a:schemeClr>
                              </a:solidFill>
                              <a:latin typeface="Calibri" panose="020F0502020204030204" pitchFamily="34" charset="0"/>
                              <a:cs typeface="Calibri" panose="020F0502020204030204" pitchFamily="34" charset="0"/>
                            </a:rPr>
                            <a:t>Gerchinovitz</a:t>
                          </a:r>
                          <a:r>
                            <a:rPr lang="en-US" sz="1800" dirty="0">
                              <a:solidFill>
                                <a:schemeClr val="tx1">
                                  <a:lumMod val="75000"/>
                                  <a:lumOff val="25000"/>
                                </a:schemeClr>
                              </a:solidFill>
                              <a:latin typeface="Calibri" panose="020F0502020204030204" pitchFamily="34" charset="0"/>
                              <a:cs typeface="Calibri" panose="020F0502020204030204" pitchFamily="34" charset="0"/>
                            </a:rPr>
                            <a:t> ‘11]</a:t>
                          </a:r>
                          <a:endParaRPr lang="en-US" sz="1800" dirty="0"/>
                        </a:p>
                      </a:txBody>
                      <a:tcPr/>
                    </a:tc>
                    <a:extLst>
                      <a:ext uri="{0D108BD9-81ED-4DB2-BD59-A6C34878D82A}">
                        <a16:rowId xmlns:a16="http://schemas.microsoft.com/office/drawing/2014/main" val="3490340204"/>
                      </a:ext>
                    </a:extLst>
                  </a:tr>
                  <a:tr h="1144800">
                    <a:tc>
                      <a:txBody>
                        <a:bodyPr/>
                        <a:lstStyle/>
                        <a:p>
                          <a:endParaRPr lang="en-US" sz="2200" dirty="0"/>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gridSpan="2">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hMerge="1">
                      <a:txBody>
                        <a:bodyPr/>
                        <a:lstStyle/>
                        <a:p>
                          <a:endParaRPr lang="en-US"/>
                        </a:p>
                      </a:txBody>
                      <a:tcPr/>
                    </a:tc>
                    <a:extLst>
                      <a:ext uri="{0D108BD9-81ED-4DB2-BD59-A6C34878D82A}">
                        <a16:rowId xmlns:a16="http://schemas.microsoft.com/office/drawing/2014/main" val="976605145"/>
                      </a:ext>
                    </a:extLst>
                  </a:tr>
                </a:tbl>
              </a:graphicData>
            </a:graphic>
          </p:graphicFrame>
        </mc:Choice>
        <mc:Fallback xmlns="">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ext uri="{D42A27DB-BD31-4B8C-83A1-F6EECF244321}">
                    <p14:modId xmlns:p14="http://schemas.microsoft.com/office/powerpoint/2010/main" val="730967366"/>
                  </p:ext>
                </p:extLst>
              </p:nvPr>
            </p:nvGraphicFramePr>
            <p:xfrm>
              <a:off x="838200" y="1028409"/>
              <a:ext cx="10515262" cy="2869079"/>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4800">
                      <a:extLst>
                        <a:ext uri="{9D8B030D-6E8A-4147-A177-3AD203B41FA5}">
                          <a16:colId xmlns:a16="http://schemas.microsoft.com/office/drawing/2014/main" val="564080648"/>
                        </a:ext>
                      </a:extLst>
                    </a:gridCol>
                    <a:gridCol w="2372569">
                      <a:extLst>
                        <a:ext uri="{9D8B030D-6E8A-4147-A177-3AD203B41FA5}">
                          <a16:colId xmlns:a16="http://schemas.microsoft.com/office/drawing/2014/main" val="335939402"/>
                        </a:ext>
                      </a:extLst>
                    </a:gridCol>
                    <a:gridCol w="2372569">
                      <a:extLst>
                        <a:ext uri="{9D8B030D-6E8A-4147-A177-3AD203B41FA5}">
                          <a16:colId xmlns:a16="http://schemas.microsoft.com/office/drawing/2014/main" val="1675621765"/>
                        </a:ext>
                      </a:extLst>
                    </a:gridCol>
                  </a:tblGrid>
                  <a:tr h="678180">
                    <a:tc>
                      <a:txBody>
                        <a:bodyPr/>
                        <a:lstStyle/>
                        <a:p>
                          <a:endParaRPr lang="en-US" dirty="0"/>
                        </a:p>
                      </a:txBody>
                      <a:tcPr/>
                    </a:tc>
                    <a:tc>
                      <a:txBody>
                        <a:bodyPr/>
                        <a:lstStyle/>
                        <a:p>
                          <a:endParaRPr lang="en-US"/>
                        </a:p>
                      </a:txBody>
                      <a:tcPr>
                        <a:blipFill>
                          <a:blip r:embed="rId3"/>
                          <a:stretch>
                            <a:fillRect l="-21984" r="-100804" b="-322222"/>
                          </a:stretch>
                        </a:blipFill>
                      </a:tcPr>
                    </a:tc>
                    <a:tc gridSpan="2">
                      <a:txBody>
                        <a:bodyPr/>
                        <a:lstStyle/>
                        <a:p>
                          <a:endParaRPr lang="en-US"/>
                        </a:p>
                      </a:txBody>
                      <a:tcPr>
                        <a:blipFill>
                          <a:blip r:embed="rId3"/>
                          <a:stretch>
                            <a:fillRect l="-121658" r="-535" b="-322222"/>
                          </a:stretch>
                        </a:blipFill>
                      </a:tcPr>
                    </a:tc>
                    <a:tc hMerge="1">
                      <a:txBody>
                        <a:bodyPr/>
                        <a:lstStyle/>
                        <a:p>
                          <a:endParaRPr lang="en-US"/>
                        </a:p>
                      </a:txBody>
                      <a:tcPr/>
                    </a:tc>
                    <a:extLst>
                      <a:ext uri="{0D108BD9-81ED-4DB2-BD59-A6C34878D82A}">
                        <a16:rowId xmlns:a16="http://schemas.microsoft.com/office/drawing/2014/main" val="2782186781"/>
                      </a:ext>
                    </a:extLst>
                  </a:tr>
                  <a:tr h="1046099">
                    <a:tc>
                      <a:txBody>
                        <a:bodyPr/>
                        <a:lstStyle/>
                        <a:p>
                          <a:endParaRPr lang="en-US"/>
                        </a:p>
                      </a:txBody>
                      <a:tcPr>
                        <a:blipFill>
                          <a:blip r:embed="rId3"/>
                          <a:stretch>
                            <a:fillRect l="-1235" t="-65854" r="-924691" b="-112195"/>
                          </a:stretch>
                        </a:blipFill>
                      </a:tcPr>
                    </a:tc>
                    <a:tc>
                      <a:txBody>
                        <a:bodyPr/>
                        <a:lstStyle/>
                        <a:p>
                          <a:endParaRPr lang="en-US"/>
                        </a:p>
                      </a:txBody>
                      <a:tcPr>
                        <a:blipFill>
                          <a:blip r:embed="rId3"/>
                          <a:stretch>
                            <a:fillRect l="-21984" t="-65854" r="-100804" b="-112195"/>
                          </a:stretch>
                        </a:blipFill>
                      </a:tcPr>
                    </a:tc>
                    <a:tc>
                      <a:txBody>
                        <a:bodyPr/>
                        <a:lstStyle/>
                        <a:p>
                          <a:endParaRPr lang="en-US"/>
                        </a:p>
                      </a:txBody>
                      <a:tcPr>
                        <a:blipFill>
                          <a:blip r:embed="rId3"/>
                          <a:stretch>
                            <a:fillRect l="-243316" t="-65854" r="-101070" b="-112195"/>
                          </a:stretch>
                        </a:blipFill>
                      </a:tcPr>
                    </a:tc>
                    <a:tc>
                      <a:txBody>
                        <a:bodyPr/>
                        <a:lstStyle/>
                        <a:p>
                          <a:endParaRPr lang="en-US"/>
                        </a:p>
                      </a:txBody>
                      <a:tcPr>
                        <a:blipFill>
                          <a:blip r:embed="rId3"/>
                          <a:stretch>
                            <a:fillRect l="-343316" t="-65854" r="-1070" b="-112195"/>
                          </a:stretch>
                        </a:blipFill>
                      </a:tcPr>
                    </a:tc>
                    <a:extLst>
                      <a:ext uri="{0D108BD9-81ED-4DB2-BD59-A6C34878D82A}">
                        <a16:rowId xmlns:a16="http://schemas.microsoft.com/office/drawing/2014/main" val="3490340204"/>
                      </a:ext>
                    </a:extLst>
                  </a:tr>
                  <a:tr h="1144800">
                    <a:tc>
                      <a:txBody>
                        <a:bodyPr/>
                        <a:lstStyle/>
                        <a:p>
                          <a:endParaRPr lang="en-US" sz="2200" dirty="0"/>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gridSpan="2">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hMerge="1">
                      <a:txBody>
                        <a:bodyPr/>
                        <a:lstStyle/>
                        <a:p>
                          <a:endParaRPr lang="en-US"/>
                        </a:p>
                      </a:txBody>
                      <a:tcPr/>
                    </a:tc>
                    <a:extLst>
                      <a:ext uri="{0D108BD9-81ED-4DB2-BD59-A6C34878D82A}">
                        <a16:rowId xmlns:a16="http://schemas.microsoft.com/office/drawing/2014/main" val="976605145"/>
                      </a:ext>
                    </a:extLst>
                  </a:tr>
                </a:tbl>
              </a:graphicData>
            </a:graphic>
          </p:graphicFrame>
        </mc:Fallback>
      </mc:AlternateContent>
      <p:pic>
        <p:nvPicPr>
          <p:cNvPr id="24" name="Picture 23">
            <a:extLst>
              <a:ext uri="{FF2B5EF4-FFF2-40B4-BE49-F238E27FC236}">
                <a16:creationId xmlns:a16="http://schemas.microsoft.com/office/drawing/2014/main" id="{5D999A82-D320-C54C-8003-D9FE373B729E}"/>
              </a:ext>
            </a:extLst>
          </p:cNvPr>
          <p:cNvPicPr>
            <a:picLocks noChangeAspect="1"/>
          </p:cNvPicPr>
          <p:nvPr/>
        </p:nvPicPr>
        <p:blipFill>
          <a:blip r:embed="rId4"/>
          <a:stretch>
            <a:fillRect/>
          </a:stretch>
        </p:blipFill>
        <p:spPr>
          <a:xfrm>
            <a:off x="1986921" y="3689484"/>
            <a:ext cx="4411800" cy="2941200"/>
          </a:xfrm>
          <a:prstGeom prst="rect">
            <a:avLst/>
          </a:prstGeom>
        </p:spPr>
      </p:pic>
      <p:cxnSp>
        <p:nvCxnSpPr>
          <p:cNvPr id="25" name="Straight Arrow Connector 24">
            <a:extLst>
              <a:ext uri="{FF2B5EF4-FFF2-40B4-BE49-F238E27FC236}">
                <a16:creationId xmlns:a16="http://schemas.microsoft.com/office/drawing/2014/main" id="{433F6CA7-AFFD-D841-9C46-67CE0DFD5A56}"/>
              </a:ext>
            </a:extLst>
          </p:cNvPr>
          <p:cNvCxnSpPr>
            <a:cxnSpLocks/>
          </p:cNvCxnSpPr>
          <p:nvPr/>
        </p:nvCxnSpPr>
        <p:spPr>
          <a:xfrm flipH="1" flipV="1">
            <a:off x="4592988" y="5360006"/>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B30A4F55-AADE-2D4A-BE76-CD218E34CD69}"/>
                  </a:ext>
                </a:extLst>
              </p:cNvPr>
              <p:cNvSpPr txBox="1">
                <a:spLocks/>
              </p:cNvSpPr>
              <p:nvPr/>
            </p:nvSpPr>
            <p:spPr>
              <a:xfrm>
                <a:off x="4447745" y="5627733"/>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26" name="Content Placeholder 2">
                <a:extLst>
                  <a:ext uri="{FF2B5EF4-FFF2-40B4-BE49-F238E27FC236}">
                    <a16:creationId xmlns:a16="http://schemas.microsoft.com/office/drawing/2014/main" id="{B30A4F55-AADE-2D4A-BE76-CD218E34CD69}"/>
                  </a:ext>
                </a:extLst>
              </p:cNvPr>
              <p:cNvSpPr txBox="1">
                <a:spLocks noRot="1" noChangeAspect="1" noMove="1" noResize="1" noEditPoints="1" noAdjustHandles="1" noChangeArrowheads="1" noChangeShapeType="1" noTextEdit="1"/>
              </p:cNvSpPr>
              <p:nvPr/>
            </p:nvSpPr>
            <p:spPr>
              <a:xfrm>
                <a:off x="4447745" y="5627733"/>
                <a:ext cx="1682189" cy="429032"/>
              </a:xfrm>
              <a:prstGeom prst="rect">
                <a:avLst/>
              </a:prstGeom>
              <a:blipFill>
                <a:blip r:embed="rId5"/>
                <a:stretch>
                  <a:fillRect b="-14286"/>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0C264E87-4777-0B4A-A266-8E4D4B8081B1}"/>
              </a:ext>
            </a:extLst>
          </p:cNvPr>
          <p:cNvCxnSpPr>
            <a:cxnSpLocks/>
          </p:cNvCxnSpPr>
          <p:nvPr/>
        </p:nvCxnSpPr>
        <p:spPr>
          <a:xfrm>
            <a:off x="3839418" y="4461463"/>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A57D035-AE43-3E48-B9E1-7F5A8147CA24}"/>
                  </a:ext>
                </a:extLst>
              </p:cNvPr>
              <p:cNvSpPr txBox="1"/>
              <p:nvPr/>
            </p:nvSpPr>
            <p:spPr>
              <a:xfrm>
                <a:off x="3162813" y="4168212"/>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28" name="TextBox 27">
                <a:extLst>
                  <a:ext uri="{FF2B5EF4-FFF2-40B4-BE49-F238E27FC236}">
                    <a16:creationId xmlns:a16="http://schemas.microsoft.com/office/drawing/2014/main" id="{CA57D035-AE43-3E48-B9E1-7F5A8147CA24}"/>
                  </a:ext>
                </a:extLst>
              </p:cNvPr>
              <p:cNvSpPr txBox="1">
                <a:spLocks noRot="1" noChangeAspect="1" noMove="1" noResize="1" noEditPoints="1" noAdjustHandles="1" noChangeArrowheads="1" noChangeShapeType="1" noTextEdit="1"/>
              </p:cNvSpPr>
              <p:nvPr/>
            </p:nvSpPr>
            <p:spPr>
              <a:xfrm>
                <a:off x="3162813" y="4168212"/>
                <a:ext cx="551177" cy="390748"/>
              </a:xfrm>
              <a:prstGeom prst="rect">
                <a:avLst/>
              </a:prstGeom>
              <a:blipFill>
                <a:blip r:embed="rId6"/>
                <a:stretch>
                  <a:fillRect l="-4545" r="-9091"/>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BB46C15F-8D59-5848-A7E2-E3143A8AABAB}"/>
              </a:ext>
            </a:extLst>
          </p:cNvPr>
          <p:cNvPicPr>
            <a:picLocks noChangeAspect="1"/>
          </p:cNvPicPr>
          <p:nvPr/>
        </p:nvPicPr>
        <p:blipFill>
          <a:blip r:embed="rId7"/>
          <a:stretch>
            <a:fillRect/>
          </a:stretch>
        </p:blipFill>
        <p:spPr>
          <a:xfrm>
            <a:off x="6942000" y="3689484"/>
            <a:ext cx="4411800" cy="2941200"/>
          </a:xfrm>
          <a:prstGeom prst="rect">
            <a:avLst/>
          </a:prstGeom>
        </p:spPr>
      </p:pic>
      <p:cxnSp>
        <p:nvCxnSpPr>
          <p:cNvPr id="30" name="Straight Arrow Connector 29">
            <a:extLst>
              <a:ext uri="{FF2B5EF4-FFF2-40B4-BE49-F238E27FC236}">
                <a16:creationId xmlns:a16="http://schemas.microsoft.com/office/drawing/2014/main" id="{242B1135-152B-8947-A484-6127BDA78208}"/>
              </a:ext>
            </a:extLst>
          </p:cNvPr>
          <p:cNvCxnSpPr>
            <a:cxnSpLocks/>
          </p:cNvCxnSpPr>
          <p:nvPr/>
        </p:nvCxnSpPr>
        <p:spPr>
          <a:xfrm flipH="1" flipV="1">
            <a:off x="9301975" y="5085079"/>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1" name="Content Placeholder 2">
                <a:extLst>
                  <a:ext uri="{FF2B5EF4-FFF2-40B4-BE49-F238E27FC236}">
                    <a16:creationId xmlns:a16="http://schemas.microsoft.com/office/drawing/2014/main" id="{2EBC294A-0DC1-7743-B31C-2ED271CF9807}"/>
                  </a:ext>
                </a:extLst>
              </p:cNvPr>
              <p:cNvSpPr txBox="1">
                <a:spLocks/>
              </p:cNvSpPr>
              <p:nvPr/>
            </p:nvSpPr>
            <p:spPr>
              <a:xfrm>
                <a:off x="9156732" y="5352806"/>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31" name="Content Placeholder 2">
                <a:extLst>
                  <a:ext uri="{FF2B5EF4-FFF2-40B4-BE49-F238E27FC236}">
                    <a16:creationId xmlns:a16="http://schemas.microsoft.com/office/drawing/2014/main" id="{2EBC294A-0DC1-7743-B31C-2ED271CF9807}"/>
                  </a:ext>
                </a:extLst>
              </p:cNvPr>
              <p:cNvSpPr txBox="1">
                <a:spLocks noRot="1" noChangeAspect="1" noMove="1" noResize="1" noEditPoints="1" noAdjustHandles="1" noChangeArrowheads="1" noChangeShapeType="1" noTextEdit="1"/>
              </p:cNvSpPr>
              <p:nvPr/>
            </p:nvSpPr>
            <p:spPr>
              <a:xfrm>
                <a:off x="9156732" y="5352806"/>
                <a:ext cx="1682189" cy="429032"/>
              </a:xfrm>
              <a:prstGeom prst="rect">
                <a:avLst/>
              </a:prstGeom>
              <a:blipFill>
                <a:blip r:embed="rId8"/>
                <a:stretch>
                  <a:fillRect b="-1428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F3DB2002-7054-7944-84C7-9E52FE043603}"/>
              </a:ext>
            </a:extLst>
          </p:cNvPr>
          <p:cNvCxnSpPr>
            <a:cxnSpLocks/>
          </p:cNvCxnSpPr>
          <p:nvPr/>
        </p:nvCxnSpPr>
        <p:spPr>
          <a:xfrm>
            <a:off x="8554336" y="4551456"/>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B85A9AA-E010-AA45-B770-36D8960C69A0}"/>
                  </a:ext>
                </a:extLst>
              </p:cNvPr>
              <p:cNvSpPr txBox="1"/>
              <p:nvPr/>
            </p:nvSpPr>
            <p:spPr>
              <a:xfrm>
                <a:off x="8243108" y="4198149"/>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33" name="TextBox 32">
                <a:extLst>
                  <a:ext uri="{FF2B5EF4-FFF2-40B4-BE49-F238E27FC236}">
                    <a16:creationId xmlns:a16="http://schemas.microsoft.com/office/drawing/2014/main" id="{4B85A9AA-E010-AA45-B770-36D8960C69A0}"/>
                  </a:ext>
                </a:extLst>
              </p:cNvPr>
              <p:cNvSpPr txBox="1">
                <a:spLocks noRot="1" noChangeAspect="1" noMove="1" noResize="1" noEditPoints="1" noAdjustHandles="1" noChangeArrowheads="1" noChangeShapeType="1" noTextEdit="1"/>
              </p:cNvSpPr>
              <p:nvPr/>
            </p:nvSpPr>
            <p:spPr>
              <a:xfrm>
                <a:off x="8243108" y="4198149"/>
                <a:ext cx="551177" cy="390748"/>
              </a:xfrm>
              <a:prstGeom prst="rect">
                <a:avLst/>
              </a:prstGeom>
              <a:blipFill>
                <a:blip r:embed="rId9"/>
                <a:stretch>
                  <a:fillRect l="-4545" r="-9091"/>
                </a:stretch>
              </a:blipFill>
            </p:spPr>
            <p:txBody>
              <a:bodyPr/>
              <a:lstStyle/>
              <a:p>
                <a:r>
                  <a:rPr lang="en-US">
                    <a:noFill/>
                  </a:rPr>
                  <a:t> </a:t>
                </a:r>
              </a:p>
            </p:txBody>
          </p:sp>
        </mc:Fallback>
      </mc:AlternateContent>
    </p:spTree>
    <p:extLst>
      <p:ext uri="{BB962C8B-B14F-4D97-AF65-F5344CB8AC3E}">
        <p14:creationId xmlns:p14="http://schemas.microsoft.com/office/powerpoint/2010/main" val="2180150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Known results</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nvPr>
            </p:nvGraphicFramePr>
            <p:xfrm>
              <a:off x="838200" y="1028409"/>
              <a:ext cx="10515262" cy="2869079"/>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4800">
                      <a:extLst>
                        <a:ext uri="{9D8B030D-6E8A-4147-A177-3AD203B41FA5}">
                          <a16:colId xmlns:a16="http://schemas.microsoft.com/office/drawing/2014/main" val="564080648"/>
                        </a:ext>
                      </a:extLst>
                    </a:gridCol>
                    <a:gridCol w="2372569">
                      <a:extLst>
                        <a:ext uri="{9D8B030D-6E8A-4147-A177-3AD203B41FA5}">
                          <a16:colId xmlns:a16="http://schemas.microsoft.com/office/drawing/2014/main" val="335939402"/>
                        </a:ext>
                      </a:extLst>
                    </a:gridCol>
                    <a:gridCol w="2372569">
                      <a:extLst>
                        <a:ext uri="{9D8B030D-6E8A-4147-A177-3AD203B41FA5}">
                          <a16:colId xmlns:a16="http://schemas.microsoft.com/office/drawing/2014/main" val="1675621765"/>
                        </a:ext>
                      </a:extLst>
                    </a:gridCol>
                  </a:tblGrid>
                  <a:tr h="370840">
                    <a:tc>
                      <a:txBody>
                        <a:bodyPr/>
                        <a:lstStyle/>
                        <a:p>
                          <a:endParaRPr lang="en-US" dirty="0"/>
                        </a:p>
                      </a:txBody>
                      <a:tcPr/>
                    </a:tc>
                    <a:tc>
                      <a:txBody>
                        <a:bodyPr/>
                        <a:lstStyle/>
                        <a:p>
                          <a:pPr algn="ctr"/>
                          <a14:m>
                            <m:oMath xmlns:m="http://schemas.openxmlformats.org/officeDocument/2006/math">
                              <m:func>
                                <m:funcPr>
                                  <m:ctrlPr>
                                    <a:rPr lang="en-US" sz="2200" i="1" smtClean="0">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inf</m:t>
                                      </m:r>
                                    </m:e>
                                    <m:lim>
                                      <m:r>
                                        <a:rPr lang="en-US" sz="2200" i="1">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sup</m:t>
                                          </m:r>
                                        </m:e>
                                        <m:lim>
                                          <m:r>
                                            <a:rPr lang="en-US" sz="2200" i="1">
                                              <a:latin typeface="Cambria Math" panose="02040503050406030204" pitchFamily="18" charset="0"/>
                                              <a:ea typeface="Cambria Math" panose="02040503050406030204" pitchFamily="18" charset="0"/>
                                              <a:cs typeface="Calibri" panose="020F0502020204030204" pitchFamily="34" charset="0"/>
                                            </a:rPr>
                                            <m:t>ℬ</m:t>
                                          </m:r>
                                        </m:lim>
                                      </m:limLow>
                                    </m:fName>
                                    <m:e>
                                      <m:f>
                                        <m:fPr>
                                          <m:ctrlPr>
                                            <a:rPr lang="en-US" sz="2200" i="1" smtClean="0">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latin typeface="Cambria Math" panose="02040503050406030204" pitchFamily="18" charset="0"/>
                                            </a:rPr>
                                            <m:t>Reg</m:t>
                                          </m:r>
                                          <m:d>
                                            <m:dPr>
                                              <m:ctrlPr>
                                                <a:rPr lang="en-US" sz="2200" i="1">
                                                  <a:latin typeface="Cambria Math" panose="02040503050406030204" pitchFamily="18" charset="0"/>
                                                </a:rPr>
                                              </m:ctrlPr>
                                            </m:dPr>
                                            <m:e>
                                              <m:r>
                                                <a:rPr lang="en-US" sz="2200" b="0" i="1" smtClean="0">
                                                  <a:latin typeface="Cambria Math" panose="02040503050406030204" pitchFamily="18" charset="0"/>
                                                </a:rPr>
                                                <m:t>𝑛</m:t>
                                              </m:r>
                                              <m:r>
                                                <a:rPr lang="en-US" sz="2200" i="1">
                                                  <a:latin typeface="Cambria Math" panose="02040503050406030204" pitchFamily="18" charset="0"/>
                                                </a:rPr>
                                                <m:t>,</m:t>
                                              </m:r>
                                              <m:r>
                                                <a:rPr lang="en-US" sz="2200" i="1">
                                                  <a:latin typeface="Cambria Math" panose="02040503050406030204" pitchFamily="18" charset="0"/>
                                                </a:rPr>
                                                <m:t>𝑇</m:t>
                                              </m:r>
                                            </m:e>
                                          </m:d>
                                        </m:num>
                                        <m:den>
                                          <m:rad>
                                            <m:radPr>
                                              <m:degHide m:val="on"/>
                                              <m:ctrlPr>
                                                <a:rPr lang="en-US" sz="2200" i="1">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latin typeface="Cambria Math" panose="02040503050406030204" pitchFamily="18" charset="0"/>
                                                  <a:ea typeface="Cambria Math" panose="02040503050406030204" pitchFamily="18" charset="0"/>
                                                  <a:cs typeface="Calibri" panose="020F0502020204030204" pitchFamily="34" charset="0"/>
                                                </a:rPr>
                                                <m:t>𝑇</m:t>
                                              </m:r>
                                            </m:e>
                                          </m:rad>
                                        </m:den>
                                      </m:f>
                                    </m:e>
                                  </m:func>
                                </m:e>
                              </m:func>
                            </m:oMath>
                          </a14:m>
                          <a:r>
                            <a:rPr lang="en-US" sz="2200" b="1" dirty="0">
                              <a:solidFill>
                                <a:schemeClr val="bg1"/>
                              </a:solidFill>
                            </a:rPr>
                            <a:t>  (fixed</a:t>
                          </a:r>
                          <a:r>
                            <a:rPr lang="en-US" sz="2200" b="1" baseline="0" dirty="0">
                              <a:solidFill>
                                <a:schemeClr val="bg1"/>
                              </a:solidFill>
                            </a:rPr>
                            <a:t> time)</a:t>
                          </a:r>
                          <a:endParaRPr lang="en-US" sz="2200" b="1" dirty="0">
                            <a:solidFill>
                              <a:schemeClr val="bg1"/>
                            </a:solidFill>
                          </a:endParaRPr>
                        </a:p>
                      </a:txBody>
                      <a:tcPr/>
                    </a:tc>
                    <a:tc gridSpan="2">
                      <a:txBody>
                        <a:bodyPr/>
                        <a:lstStyle/>
                        <a:p>
                          <a:pPr algn="ctr"/>
                          <a14:m>
                            <m:oMath xmlns:m="http://schemas.openxmlformats.org/officeDocument/2006/math">
                              <m:func>
                                <m:funcPr>
                                  <m:ctrlPr>
                                    <a:rPr lang="en-US" sz="2200" i="1" smtClean="0">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inf</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sup</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ℬ</m:t>
                                          </m:r>
                                        </m:lim>
                                      </m:limLow>
                                    </m:fName>
                                    <m:e>
                                      <m:func>
                                        <m:funcPr>
                                          <m:ctrlPr>
                                            <a:rPr lang="en-US" sz="220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ctrlPr>
                                        </m:funcPr>
                                        <m:fName>
                                          <m:limLow>
                                            <m:limLowPr>
                                              <m:ctrlPr>
                                                <a:rPr lang="en-US" sz="2200"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ctrlPr>
                                            </m:limLowPr>
                                            <m:e>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𝐬𝐮𝐩</m:t>
                                              </m:r>
                                            </m:e>
                                            <m:lim>
                                              <m:r>
                                                <a:rPr lang="en-US" sz="2200" b="1" i="1">
                                                  <a:solidFill>
                                                    <a:srgbClr val="FF0000"/>
                                                  </a:solidFill>
                                                  <a:latin typeface="Cambria Math" panose="02040503050406030204" pitchFamily="18" charset="0"/>
                                                  <a:ea typeface="Cambria Math" panose="02040503050406030204" pitchFamily="18" charset="0"/>
                                                  <a:cs typeface="Calibri" panose="020F0502020204030204" pitchFamily="34" charset="0"/>
                                                </a:rPr>
                                                <m:t>𝑻</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𝟏</m:t>
                                              </m:r>
                                            </m:lim>
                                          </m:limLow>
                                        </m:fName>
                                        <m:e>
                                          <m:f>
                                            <m:fPr>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solidFill>
                                                    <a:schemeClr val="bg1"/>
                                                  </a:solidFill>
                                                  <a:latin typeface="Cambria Math" panose="02040503050406030204" pitchFamily="18" charset="0"/>
                                                </a:rPr>
                                                <m:t>Reg</m:t>
                                              </m:r>
                                              <m:d>
                                                <m:dPr>
                                                  <m:ctrlPr>
                                                    <a:rPr lang="en-US" sz="2200" i="1">
                                                      <a:solidFill>
                                                        <a:schemeClr val="bg1"/>
                                                      </a:solidFill>
                                                      <a:latin typeface="Cambria Math" panose="02040503050406030204" pitchFamily="18" charset="0"/>
                                                    </a:rPr>
                                                  </m:ctrlPr>
                                                </m:dPr>
                                                <m:e>
                                                  <m:r>
                                                    <a:rPr lang="en-US" sz="2200" b="0" i="1" smtClean="0">
                                                      <a:solidFill>
                                                        <a:schemeClr val="bg1"/>
                                                      </a:solidFill>
                                                      <a:latin typeface="Cambria Math" panose="02040503050406030204" pitchFamily="18" charset="0"/>
                                                    </a:rPr>
                                                    <m:t>𝑛</m:t>
                                                  </m:r>
                                                  <m:r>
                                                    <a:rPr lang="en-US" sz="2200" i="1">
                                                      <a:solidFill>
                                                        <a:schemeClr val="bg1"/>
                                                      </a:solidFill>
                                                      <a:latin typeface="Cambria Math" panose="02040503050406030204" pitchFamily="18" charset="0"/>
                                                    </a:rPr>
                                                    <m:t>,</m:t>
                                                  </m:r>
                                                  <m:r>
                                                    <a:rPr lang="en-US" sz="2200" i="1">
                                                      <a:solidFill>
                                                        <a:schemeClr val="bg1"/>
                                                      </a:solidFill>
                                                      <a:latin typeface="Cambria Math" panose="02040503050406030204" pitchFamily="18" charset="0"/>
                                                    </a:rPr>
                                                    <m:t>𝑇</m:t>
                                                  </m:r>
                                                </m:e>
                                              </m:d>
                                            </m:num>
                                            <m:den>
                                              <m:rad>
                                                <m:radPr>
                                                  <m:degHide m:val="on"/>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𝑇</m:t>
                                                  </m:r>
                                                </m:e>
                                              </m:rad>
                                            </m:den>
                                          </m:f>
                                        </m:e>
                                      </m:func>
                                    </m:e>
                                  </m:func>
                                </m:e>
                              </m:func>
                            </m:oMath>
                          </a14:m>
                          <a:r>
                            <a:rPr lang="en-US" sz="2200" b="1" dirty="0">
                              <a:solidFill>
                                <a:schemeClr val="bg1"/>
                              </a:solidFill>
                            </a:rPr>
                            <a:t> (anytime)</a:t>
                          </a:r>
                          <a:endParaRPr lang="en-US" sz="2200" b="1" dirty="0">
                            <a:solidFill>
                              <a:schemeClr val="tx1"/>
                            </a:solidFill>
                          </a:endParaRPr>
                        </a:p>
                      </a:txBody>
                      <a:tcPr/>
                    </a:tc>
                    <a:tc hMerge="1">
                      <a:txBody>
                        <a:bodyPr/>
                        <a:lstStyle/>
                        <a:p>
                          <a:endParaRPr lang="en-US"/>
                        </a:p>
                      </a:txBody>
                      <a:tcPr/>
                    </a:tc>
                    <a:extLst>
                      <a:ext uri="{0D108BD9-81ED-4DB2-BD59-A6C34878D82A}">
                        <a16:rowId xmlns:a16="http://schemas.microsoft.com/office/drawing/2014/main" val="2782186781"/>
                      </a:ext>
                    </a:extLst>
                  </a:tr>
                  <a:tr h="370840">
                    <a:tc>
                      <a:txBody>
                        <a:bodyPr/>
                        <a:lstStyle/>
                        <a:p>
                          <a:pPr/>
                          <a14:m>
                            <m:oMathPara xmlns:m="http://schemas.openxmlformats.org/officeDocument/2006/math">
                              <m:oMathParaPr>
                                <m:jc m:val="centerGroup"/>
                              </m:oMathParaPr>
                              <m:oMath xmlns:m="http://schemas.openxmlformats.org/officeDocument/2006/math">
                                <m:r>
                                  <a:rPr lang="en-US" sz="2200" smtClean="0">
                                    <a:latin typeface="Cambria Math" panose="02040503050406030204" pitchFamily="18" charset="0"/>
                                  </a:rPr>
                                  <m:t>𝑛</m:t>
                                </m:r>
                                <m:r>
                                  <a:rPr lang="en-US" sz="2200" smtClean="0">
                                    <a:latin typeface="Cambria Math" panose="02040503050406030204" pitchFamily="18" charset="0"/>
                                  </a:rPr>
                                  <m:t>→∞</m:t>
                                </m:r>
                              </m:oMath>
                            </m:oMathPara>
                          </a14:m>
                          <a:endParaRPr lang="en-US" sz="2200" dirty="0"/>
                        </a:p>
                      </a:txBody>
                      <a:tcPr/>
                    </a:tc>
                    <a:tc>
                      <a:txBody>
                        <a:bodyPr/>
                        <a:lstStyle/>
                        <a:p>
                          <a:pPr algn="ctr"/>
                          <a14:m>
                            <m:oMath xmlns:m="http://schemas.openxmlformats.org/officeDocument/2006/math">
                              <m:rad>
                                <m:radPr>
                                  <m:degHide m:val="on"/>
                                  <m:ctrlPr>
                                    <a:rPr lang="en-US" sz="2200" b="0" i="1" smtClean="0">
                                      <a:latin typeface="Cambria Math" panose="02040503050406030204" pitchFamily="18" charset="0"/>
                                    </a:rPr>
                                  </m:ctrlPr>
                                </m:radPr>
                                <m:deg/>
                                <m:e>
                                  <m:func>
                                    <m:funcPr>
                                      <m:ctrlPr>
                                        <a:rPr lang="en-US" sz="2200" b="0" i="1" smtClean="0">
                                          <a:latin typeface="Cambria Math" panose="02040503050406030204" pitchFamily="18" charset="0"/>
                                        </a:rPr>
                                      </m:ctrlPr>
                                    </m:funcPr>
                                    <m:fNa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0" smtClean="0">
                                              <a:latin typeface="Cambria Math" panose="02040503050406030204" pitchFamily="18" charset="0"/>
                                            </a:rPr>
                                            <m:t>2</m:t>
                                          </m:r>
                                        </m:den>
                                      </m:f>
                                      <m:r>
                                        <a:rPr lang="en-US" sz="2200" b="0" i="1" smtClean="0">
                                          <a:latin typeface="Cambria Math" panose="02040503050406030204" pitchFamily="18" charset="0"/>
                                        </a:rPr>
                                        <m:t>⋅</m:t>
                                      </m:r>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r>
                            <a:rPr lang="en-US" sz="2200" dirty="0"/>
                            <a:t> </a:t>
                          </a:r>
                        </a:p>
                        <a:p>
                          <a:pPr marL="0" indent="0" algn="ctr">
                            <a:buNone/>
                          </a:pP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Littlestone</a:t>
                          </a:r>
                          <a:r>
                            <a:rPr lang="en-US" sz="1800" dirty="0">
                              <a:solidFill>
                                <a:schemeClr val="tx1">
                                  <a:lumMod val="75000"/>
                                  <a:lumOff val="25000"/>
                                </a:schemeClr>
                              </a:solidFill>
                              <a:latin typeface="Calibri" panose="020F0502020204030204" pitchFamily="34" charset="0"/>
                              <a:cs typeface="Calibri" panose="020F0502020204030204" pitchFamily="34" charset="0"/>
                            </a:rPr>
                            <a:t>, Warmuth‘94; </a:t>
                          </a:r>
                          <a:r>
                            <a:rPr lang="en-US" sz="1800" dirty="0" err="1">
                              <a:solidFill>
                                <a:schemeClr val="tx1">
                                  <a:lumMod val="75000"/>
                                  <a:lumOff val="25000"/>
                                </a:schemeClr>
                              </a:solidFill>
                              <a:latin typeface="Calibri" panose="020F0502020204030204" pitchFamily="34" charset="0"/>
                              <a:cs typeface="Calibri" panose="020F0502020204030204" pitchFamily="34" charset="0"/>
                            </a:rPr>
                            <a:t>Vovk</a:t>
                          </a:r>
                          <a:r>
                            <a:rPr lang="en-US" sz="1800" dirty="0">
                              <a:solidFill>
                                <a:schemeClr val="tx1">
                                  <a:lumMod val="75000"/>
                                  <a:lumOff val="25000"/>
                                </a:schemeClr>
                              </a:solidFill>
                              <a:latin typeface="Calibri" panose="020F0502020204030204" pitchFamily="34" charset="0"/>
                              <a:cs typeface="Calibri" panose="020F0502020204030204" pitchFamily="34" charset="0"/>
                            </a:rPr>
                            <a:t> ’91;</a:t>
                          </a:r>
                        </a:p>
                        <a:p>
                          <a:pPr marL="0" indent="0" algn="ctr">
                            <a:buNone/>
                          </a:pPr>
                          <a:r>
                            <a:rPr lang="en-US" sz="1800" dirty="0" err="1">
                              <a:solidFill>
                                <a:schemeClr val="tx1">
                                  <a:lumMod val="75000"/>
                                  <a:lumOff val="25000"/>
                                </a:schemeClr>
                              </a:solidFill>
                              <a:latin typeface="Calibri" panose="020F0502020204030204" pitchFamily="34" charset="0"/>
                              <a:cs typeface="Calibri" panose="020F0502020204030204" pitchFamily="34" charset="0"/>
                            </a:rPr>
                            <a:t>Cesa</a:t>
                          </a:r>
                          <a:r>
                            <a:rPr lang="en-US" sz="1800" dirty="0">
                              <a:solidFill>
                                <a:schemeClr val="tx1">
                                  <a:lumMod val="75000"/>
                                  <a:lumOff val="25000"/>
                                </a:schemeClr>
                              </a:solidFill>
                              <a:latin typeface="Calibri" panose="020F0502020204030204" pitchFamily="34" charset="0"/>
                              <a:cs typeface="Calibri" panose="020F0502020204030204" pitchFamily="34" charset="0"/>
                            </a:rPr>
                            <a:t>-Bianchi et al. ‘97]</a:t>
                          </a:r>
                        </a:p>
                      </a:txBody>
                      <a:tcPr/>
                    </a:tc>
                    <a:tc>
                      <a:txBody>
                        <a:bodyPr/>
                        <a:lstStyle/>
                        <a:p>
                          <a:pPr algn="ctr"/>
                          <a:r>
                            <a:rPr lang="en-US" sz="2200" dirty="0"/>
                            <a:t> </a:t>
                          </a: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endParaRPr lang="en-US" sz="2200" dirty="0"/>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Cesa</a:t>
                          </a:r>
                          <a:r>
                            <a:rPr lang="en-US" sz="1800" dirty="0">
                              <a:solidFill>
                                <a:schemeClr val="tx1">
                                  <a:lumMod val="75000"/>
                                  <a:lumOff val="25000"/>
                                </a:schemeClr>
                              </a:solidFill>
                              <a:latin typeface="Calibri" panose="020F0502020204030204" pitchFamily="34" charset="0"/>
                              <a:cs typeface="Calibri" panose="020F0502020204030204" pitchFamily="34" charset="0"/>
                            </a:rPr>
                            <a:t>-Bianchi et al. ’97]</a:t>
                          </a:r>
                          <a:endParaRPr lang="en-US" sz="1800" dirty="0"/>
                        </a:p>
                      </a:txBody>
                      <a:tcPr/>
                    </a:tc>
                    <a:tc>
                      <a:txBody>
                        <a:bodyPr/>
                        <a:lstStyle/>
                        <a:p>
                          <a:pPr algn="ctr"/>
                          <a:r>
                            <a:rPr lang="en-US" sz="2200" dirty="0"/>
                            <a:t> </a:t>
                          </a: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endParaRPr lang="en-US" sz="2200" dirty="0"/>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Bubeck</a:t>
                          </a:r>
                          <a:r>
                            <a:rPr lang="en-US" sz="1800" dirty="0">
                              <a:solidFill>
                                <a:schemeClr val="tx1">
                                  <a:lumMod val="75000"/>
                                  <a:lumOff val="25000"/>
                                </a:schemeClr>
                              </a:solidFill>
                              <a:latin typeface="Calibri" panose="020F0502020204030204" pitchFamily="34" charset="0"/>
                              <a:cs typeface="Calibri" panose="020F0502020204030204" pitchFamily="34" charset="0"/>
                            </a:rPr>
                            <a:t> ’11; </a:t>
                          </a:r>
                          <a:r>
                            <a:rPr lang="en-US" sz="1800" dirty="0" err="1">
                              <a:solidFill>
                                <a:schemeClr val="tx1">
                                  <a:lumMod val="75000"/>
                                  <a:lumOff val="25000"/>
                                </a:schemeClr>
                              </a:solidFill>
                              <a:latin typeface="Calibri" panose="020F0502020204030204" pitchFamily="34" charset="0"/>
                              <a:cs typeface="Calibri" panose="020F0502020204030204" pitchFamily="34" charset="0"/>
                            </a:rPr>
                            <a:t>Gerchinovitz</a:t>
                          </a:r>
                          <a:r>
                            <a:rPr lang="en-US" sz="1800" dirty="0">
                              <a:solidFill>
                                <a:schemeClr val="tx1">
                                  <a:lumMod val="75000"/>
                                  <a:lumOff val="25000"/>
                                </a:schemeClr>
                              </a:solidFill>
                              <a:latin typeface="Calibri" panose="020F0502020204030204" pitchFamily="34" charset="0"/>
                              <a:cs typeface="Calibri" panose="020F0502020204030204" pitchFamily="34" charset="0"/>
                            </a:rPr>
                            <a:t> ‘11]</a:t>
                          </a:r>
                          <a:endParaRPr lang="en-US" sz="1800" dirty="0"/>
                        </a:p>
                      </a:txBody>
                      <a:tcPr/>
                    </a:tc>
                    <a:extLst>
                      <a:ext uri="{0D108BD9-81ED-4DB2-BD59-A6C34878D82A}">
                        <a16:rowId xmlns:a16="http://schemas.microsoft.com/office/drawing/2014/main" val="3490340204"/>
                      </a:ext>
                    </a:extLst>
                  </a:tr>
                  <a:tr h="11448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200" smtClean="0">
                                    <a:latin typeface="Cambria Math" panose="02040503050406030204" pitchFamily="18" charset="0"/>
                                  </a:rPr>
                                  <m:t>𝑛</m:t>
                                </m:r>
                                <m:r>
                                  <a:rPr lang="en-US" sz="2200" smtClean="0">
                                    <a:latin typeface="Cambria Math" panose="02040503050406030204" pitchFamily="18" charset="0"/>
                                  </a:rPr>
                                  <m:t>=2</m:t>
                                </m:r>
                              </m:oMath>
                            </m:oMathPara>
                          </a14:m>
                          <a:endParaRPr lang="en-US" sz="2200" dirty="0"/>
                        </a:p>
                        <a:p>
                          <a:endParaRPr lang="en-US" sz="2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ad>
                                <m:radPr>
                                  <m:degHide m:val="on"/>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f>
                                    <m:fPr>
                                      <m:type m:val="skw"/>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num>
                                    <m:den>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𝜋</m:t>
                                      </m:r>
                                    </m:den>
                                  </m:f>
                                </m:e>
                              </m:rad>
                            </m:oMath>
                          </a14:m>
                          <a:r>
                            <a:rPr kumimoji="0" lang="en-US" sz="2200" b="0" i="0" u="none" strike="noStrike" kern="1200" cap="none" spc="0" normalizeH="0" baseline="0" noProof="0" dirty="0">
                              <a:ln>
                                <a:noFill/>
                              </a:ln>
                              <a:solidFill>
                                <a:prstClr val="black"/>
                              </a:solidFill>
                              <a:effectLst/>
                              <a:uLnTx/>
                              <a:uFillTx/>
                              <a:latin typeface="+mn-lt"/>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[Cover ‘65]</a:t>
                          </a: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a:txBody>
                        <a:bodyPr/>
                        <a:lstStyle/>
                        <a:p>
                          <a:pPr algn="ct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𝜋</m:t>
                                      </m:r>
                                    </m:den>
                                  </m:f>
                                </m:e>
                              </m:rad>
                              <m:r>
                                <a:rPr lang="en-US" sz="2200" b="0" i="1" smtClean="0">
                                  <a:latin typeface="Cambria Math" panose="02040503050406030204" pitchFamily="18" charset="0"/>
                                </a:rPr>
                                <m:t>≈0.564</m:t>
                              </m:r>
                            </m:oMath>
                          </a14:m>
                          <a:r>
                            <a:rPr lang="en-US" sz="2200" dirty="0"/>
                            <a:t> </a:t>
                          </a:r>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[Luo, </a:t>
                          </a:r>
                          <a:r>
                            <a:rPr lang="en-US" sz="1800" dirty="0" err="1">
                              <a:solidFill>
                                <a:schemeClr val="tx1">
                                  <a:lumMod val="75000"/>
                                  <a:lumOff val="25000"/>
                                </a:schemeClr>
                              </a:solidFill>
                              <a:latin typeface="Calibri" panose="020F0502020204030204" pitchFamily="34" charset="0"/>
                              <a:cs typeface="Calibri" panose="020F0502020204030204" pitchFamily="34" charset="0"/>
                            </a:rPr>
                            <a:t>Schapire</a:t>
                          </a:r>
                          <a:r>
                            <a:rPr lang="en-US" sz="1800" dirty="0">
                              <a:solidFill>
                                <a:schemeClr val="tx1">
                                  <a:lumMod val="75000"/>
                                  <a:lumOff val="25000"/>
                                </a:schemeClr>
                              </a:solidFill>
                              <a:latin typeface="Calibri" panose="020F0502020204030204" pitchFamily="34" charset="0"/>
                              <a:cs typeface="Calibri" panose="020F0502020204030204" pitchFamily="34" charset="0"/>
                            </a:rPr>
                            <a:t> ‘14]</a:t>
                          </a:r>
                          <a:endParaRPr lang="en-US" sz="1800" dirty="0"/>
                        </a:p>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ad>
                                  <m:radPr>
                                    <m:degHide m:val="on"/>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func>
                                      <m:funcPr>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2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fName>
                                      <m:e>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e>
                                    </m:func>
                                  </m:e>
                                </m:rad>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≈0.833</m:t>
                                </m:r>
                              </m:oMath>
                            </m:oMathPara>
                          </a14:m>
                          <a:endParaRPr kumimoji="0" lang="en-US" sz="2200" b="0" i="0" u="none" strike="noStrike" kern="1200" cap="none" spc="0" normalizeH="0" baseline="0" noProof="0" dirty="0">
                            <a:ln>
                              <a:noFill/>
                            </a:ln>
                            <a:solidFill>
                              <a:prstClr val="black"/>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a:t>
                          </a:r>
                          <a:r>
                            <a:rPr kumimoji="0" lang="en-US" sz="1800" b="0" i="0" u="none" strike="noStrike" kern="1200" cap="none" spc="0" normalizeH="0" baseline="0" noProof="0" dirty="0" err="1">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Bubeck</a:t>
                          </a: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 ’11; </a:t>
                          </a:r>
                          <a:r>
                            <a:rPr kumimoji="0" lang="en-US" sz="1800" b="0" i="0" u="none" strike="noStrike" kern="1200" cap="none" spc="0" normalizeH="0" baseline="0" noProof="0" dirty="0" err="1">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Gerchinovitz</a:t>
                          </a: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 ‘11]</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extLst>
                      <a:ext uri="{0D108BD9-81ED-4DB2-BD59-A6C34878D82A}">
                        <a16:rowId xmlns:a16="http://schemas.microsoft.com/office/drawing/2014/main" val="976605145"/>
                      </a:ext>
                    </a:extLst>
                  </a:tr>
                </a:tbl>
              </a:graphicData>
            </a:graphic>
          </p:graphicFrame>
        </mc:Choice>
        <mc:Fallback xmlns="">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ext uri="{D42A27DB-BD31-4B8C-83A1-F6EECF244321}">
                    <p14:modId xmlns:p14="http://schemas.microsoft.com/office/powerpoint/2010/main" val="2062457572"/>
                  </p:ext>
                </p:extLst>
              </p:nvPr>
            </p:nvGraphicFramePr>
            <p:xfrm>
              <a:off x="838200" y="1028409"/>
              <a:ext cx="10515262" cy="2869079"/>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4800">
                      <a:extLst>
                        <a:ext uri="{9D8B030D-6E8A-4147-A177-3AD203B41FA5}">
                          <a16:colId xmlns:a16="http://schemas.microsoft.com/office/drawing/2014/main" val="564080648"/>
                        </a:ext>
                      </a:extLst>
                    </a:gridCol>
                    <a:gridCol w="2372569">
                      <a:extLst>
                        <a:ext uri="{9D8B030D-6E8A-4147-A177-3AD203B41FA5}">
                          <a16:colId xmlns:a16="http://schemas.microsoft.com/office/drawing/2014/main" val="335939402"/>
                        </a:ext>
                      </a:extLst>
                    </a:gridCol>
                    <a:gridCol w="2372569">
                      <a:extLst>
                        <a:ext uri="{9D8B030D-6E8A-4147-A177-3AD203B41FA5}">
                          <a16:colId xmlns:a16="http://schemas.microsoft.com/office/drawing/2014/main" val="1675621765"/>
                        </a:ext>
                      </a:extLst>
                    </a:gridCol>
                  </a:tblGrid>
                  <a:tr h="678180">
                    <a:tc>
                      <a:txBody>
                        <a:bodyPr/>
                        <a:lstStyle/>
                        <a:p>
                          <a:endParaRPr lang="en-US" dirty="0"/>
                        </a:p>
                      </a:txBody>
                      <a:tcPr/>
                    </a:tc>
                    <a:tc>
                      <a:txBody>
                        <a:bodyPr/>
                        <a:lstStyle/>
                        <a:p>
                          <a:endParaRPr lang="en-US"/>
                        </a:p>
                      </a:txBody>
                      <a:tcPr>
                        <a:blipFill>
                          <a:blip r:embed="rId3"/>
                          <a:stretch>
                            <a:fillRect l="-21984" r="-100804" b="-344444"/>
                          </a:stretch>
                        </a:blipFill>
                      </a:tcPr>
                    </a:tc>
                    <a:tc gridSpan="2">
                      <a:txBody>
                        <a:bodyPr/>
                        <a:lstStyle/>
                        <a:p>
                          <a:endParaRPr lang="en-US"/>
                        </a:p>
                      </a:txBody>
                      <a:tcPr>
                        <a:blipFill>
                          <a:blip r:embed="rId3"/>
                          <a:stretch>
                            <a:fillRect l="-121658" r="-535" b="-344444"/>
                          </a:stretch>
                        </a:blipFill>
                      </a:tcPr>
                    </a:tc>
                    <a:tc hMerge="1">
                      <a:txBody>
                        <a:bodyPr/>
                        <a:lstStyle/>
                        <a:p>
                          <a:endParaRPr lang="en-US"/>
                        </a:p>
                      </a:txBody>
                      <a:tcPr/>
                    </a:tc>
                    <a:extLst>
                      <a:ext uri="{0D108BD9-81ED-4DB2-BD59-A6C34878D82A}">
                        <a16:rowId xmlns:a16="http://schemas.microsoft.com/office/drawing/2014/main" val="2782186781"/>
                      </a:ext>
                    </a:extLst>
                  </a:tr>
                  <a:tr h="1046099">
                    <a:tc>
                      <a:txBody>
                        <a:bodyPr/>
                        <a:lstStyle/>
                        <a:p>
                          <a:endParaRPr lang="en-US"/>
                        </a:p>
                      </a:txBody>
                      <a:tcPr>
                        <a:blipFill>
                          <a:blip r:embed="rId3"/>
                          <a:stretch>
                            <a:fillRect l="-1235" t="-65854" r="-924691" b="-126829"/>
                          </a:stretch>
                        </a:blipFill>
                      </a:tcPr>
                    </a:tc>
                    <a:tc>
                      <a:txBody>
                        <a:bodyPr/>
                        <a:lstStyle/>
                        <a:p>
                          <a:endParaRPr lang="en-US"/>
                        </a:p>
                      </a:txBody>
                      <a:tcPr>
                        <a:blipFill>
                          <a:blip r:embed="rId3"/>
                          <a:stretch>
                            <a:fillRect l="-21984" t="-65854" r="-100804" b="-126829"/>
                          </a:stretch>
                        </a:blipFill>
                      </a:tcPr>
                    </a:tc>
                    <a:tc>
                      <a:txBody>
                        <a:bodyPr/>
                        <a:lstStyle/>
                        <a:p>
                          <a:endParaRPr lang="en-US"/>
                        </a:p>
                      </a:txBody>
                      <a:tcPr>
                        <a:blipFill>
                          <a:blip r:embed="rId3"/>
                          <a:stretch>
                            <a:fillRect l="-243316" t="-65854" r="-101070" b="-126829"/>
                          </a:stretch>
                        </a:blipFill>
                      </a:tcPr>
                    </a:tc>
                    <a:tc>
                      <a:txBody>
                        <a:bodyPr/>
                        <a:lstStyle/>
                        <a:p>
                          <a:endParaRPr lang="en-US"/>
                        </a:p>
                      </a:txBody>
                      <a:tcPr>
                        <a:blipFill>
                          <a:blip r:embed="rId3"/>
                          <a:stretch>
                            <a:fillRect l="-343316" t="-65854" r="-1070" b="-126829"/>
                          </a:stretch>
                        </a:blipFill>
                      </a:tcPr>
                    </a:tc>
                    <a:extLst>
                      <a:ext uri="{0D108BD9-81ED-4DB2-BD59-A6C34878D82A}">
                        <a16:rowId xmlns:a16="http://schemas.microsoft.com/office/drawing/2014/main" val="3490340204"/>
                      </a:ext>
                    </a:extLst>
                  </a:tr>
                  <a:tr h="1144800">
                    <a:tc>
                      <a:txBody>
                        <a:bodyPr/>
                        <a:lstStyle/>
                        <a:p>
                          <a:endParaRPr lang="en-US"/>
                        </a:p>
                      </a:txBody>
                      <a:tcPr>
                        <a:blipFill>
                          <a:blip r:embed="rId3"/>
                          <a:stretch>
                            <a:fillRect l="-1235" t="-149451" r="-924691" b="-14286"/>
                          </a:stretch>
                        </a:blipFill>
                      </a:tcPr>
                    </a:tc>
                    <a:tc>
                      <a:txBody>
                        <a:bodyPr/>
                        <a:lstStyle/>
                        <a:p>
                          <a:endParaRPr lang="en-US"/>
                        </a:p>
                      </a:txBody>
                      <a:tcPr>
                        <a:blipFill>
                          <a:blip r:embed="rId3"/>
                          <a:stretch>
                            <a:fillRect l="-21984" t="-149451" r="-100804" b="-14286"/>
                          </a:stretch>
                        </a:blipFill>
                      </a:tcPr>
                    </a:tc>
                    <a:tc>
                      <a:txBody>
                        <a:bodyPr/>
                        <a:lstStyle/>
                        <a:p>
                          <a:endParaRPr lang="en-US"/>
                        </a:p>
                      </a:txBody>
                      <a:tcPr>
                        <a:blipFill>
                          <a:blip r:embed="rId3"/>
                          <a:stretch>
                            <a:fillRect l="-243316" t="-149451" r="-101070" b="-14286"/>
                          </a:stretch>
                        </a:blipFill>
                      </a:tcPr>
                    </a:tc>
                    <a:tc>
                      <a:txBody>
                        <a:bodyPr/>
                        <a:lstStyle/>
                        <a:p>
                          <a:endParaRPr lang="en-US"/>
                        </a:p>
                      </a:txBody>
                      <a:tcPr>
                        <a:blipFill>
                          <a:blip r:embed="rId3"/>
                          <a:stretch>
                            <a:fillRect l="-343316" t="-149451" r="-1070" b="-14286"/>
                          </a:stretch>
                        </a:blipFill>
                      </a:tcPr>
                    </a:tc>
                    <a:extLst>
                      <a:ext uri="{0D108BD9-81ED-4DB2-BD59-A6C34878D82A}">
                        <a16:rowId xmlns:a16="http://schemas.microsoft.com/office/drawing/2014/main" val="976605145"/>
                      </a:ext>
                    </a:extLst>
                  </a:tr>
                </a:tbl>
              </a:graphicData>
            </a:graphic>
          </p:graphicFrame>
        </mc:Fallback>
      </mc:AlternateContent>
      <p:pic>
        <p:nvPicPr>
          <p:cNvPr id="24" name="Picture 23">
            <a:extLst>
              <a:ext uri="{FF2B5EF4-FFF2-40B4-BE49-F238E27FC236}">
                <a16:creationId xmlns:a16="http://schemas.microsoft.com/office/drawing/2014/main" id="{5D999A82-D320-C54C-8003-D9FE373B729E}"/>
              </a:ext>
            </a:extLst>
          </p:cNvPr>
          <p:cNvPicPr>
            <a:picLocks noChangeAspect="1"/>
          </p:cNvPicPr>
          <p:nvPr/>
        </p:nvPicPr>
        <p:blipFill>
          <a:blip r:embed="rId4"/>
          <a:stretch>
            <a:fillRect/>
          </a:stretch>
        </p:blipFill>
        <p:spPr>
          <a:xfrm>
            <a:off x="1986921" y="3689484"/>
            <a:ext cx="4411800" cy="2941200"/>
          </a:xfrm>
          <a:prstGeom prst="rect">
            <a:avLst/>
          </a:prstGeom>
        </p:spPr>
      </p:pic>
      <p:cxnSp>
        <p:nvCxnSpPr>
          <p:cNvPr id="25" name="Straight Arrow Connector 24">
            <a:extLst>
              <a:ext uri="{FF2B5EF4-FFF2-40B4-BE49-F238E27FC236}">
                <a16:creationId xmlns:a16="http://schemas.microsoft.com/office/drawing/2014/main" id="{433F6CA7-AFFD-D841-9C46-67CE0DFD5A56}"/>
              </a:ext>
            </a:extLst>
          </p:cNvPr>
          <p:cNvCxnSpPr>
            <a:cxnSpLocks/>
          </p:cNvCxnSpPr>
          <p:nvPr/>
        </p:nvCxnSpPr>
        <p:spPr>
          <a:xfrm flipH="1" flipV="1">
            <a:off x="4592988" y="5360006"/>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B30A4F55-AADE-2D4A-BE76-CD218E34CD69}"/>
                  </a:ext>
                </a:extLst>
              </p:cNvPr>
              <p:cNvSpPr txBox="1">
                <a:spLocks/>
              </p:cNvSpPr>
              <p:nvPr/>
            </p:nvSpPr>
            <p:spPr>
              <a:xfrm>
                <a:off x="4447745" y="5627733"/>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26" name="Content Placeholder 2">
                <a:extLst>
                  <a:ext uri="{FF2B5EF4-FFF2-40B4-BE49-F238E27FC236}">
                    <a16:creationId xmlns:a16="http://schemas.microsoft.com/office/drawing/2014/main" id="{B30A4F55-AADE-2D4A-BE76-CD218E34CD69}"/>
                  </a:ext>
                </a:extLst>
              </p:cNvPr>
              <p:cNvSpPr txBox="1">
                <a:spLocks noRot="1" noChangeAspect="1" noMove="1" noResize="1" noEditPoints="1" noAdjustHandles="1" noChangeArrowheads="1" noChangeShapeType="1" noTextEdit="1"/>
              </p:cNvSpPr>
              <p:nvPr/>
            </p:nvSpPr>
            <p:spPr>
              <a:xfrm>
                <a:off x="4447745" y="5627733"/>
                <a:ext cx="1682189" cy="429032"/>
              </a:xfrm>
              <a:prstGeom prst="rect">
                <a:avLst/>
              </a:prstGeom>
              <a:blipFill>
                <a:blip r:embed="rId5"/>
                <a:stretch>
                  <a:fillRect b="-14286"/>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0C264E87-4777-0B4A-A266-8E4D4B8081B1}"/>
              </a:ext>
            </a:extLst>
          </p:cNvPr>
          <p:cNvCxnSpPr>
            <a:cxnSpLocks/>
          </p:cNvCxnSpPr>
          <p:nvPr/>
        </p:nvCxnSpPr>
        <p:spPr>
          <a:xfrm>
            <a:off x="3839418" y="4461463"/>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A57D035-AE43-3E48-B9E1-7F5A8147CA24}"/>
                  </a:ext>
                </a:extLst>
              </p:cNvPr>
              <p:cNvSpPr txBox="1"/>
              <p:nvPr/>
            </p:nvSpPr>
            <p:spPr>
              <a:xfrm>
                <a:off x="3162813" y="4168212"/>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28" name="TextBox 27">
                <a:extLst>
                  <a:ext uri="{FF2B5EF4-FFF2-40B4-BE49-F238E27FC236}">
                    <a16:creationId xmlns:a16="http://schemas.microsoft.com/office/drawing/2014/main" id="{CA57D035-AE43-3E48-B9E1-7F5A8147CA24}"/>
                  </a:ext>
                </a:extLst>
              </p:cNvPr>
              <p:cNvSpPr txBox="1">
                <a:spLocks noRot="1" noChangeAspect="1" noMove="1" noResize="1" noEditPoints="1" noAdjustHandles="1" noChangeArrowheads="1" noChangeShapeType="1" noTextEdit="1"/>
              </p:cNvSpPr>
              <p:nvPr/>
            </p:nvSpPr>
            <p:spPr>
              <a:xfrm>
                <a:off x="3162813" y="4168212"/>
                <a:ext cx="551177" cy="390748"/>
              </a:xfrm>
              <a:prstGeom prst="rect">
                <a:avLst/>
              </a:prstGeom>
              <a:blipFill>
                <a:blip r:embed="rId6"/>
                <a:stretch>
                  <a:fillRect l="-4545" r="-9091"/>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BB46C15F-8D59-5848-A7E2-E3143A8AABAB}"/>
              </a:ext>
            </a:extLst>
          </p:cNvPr>
          <p:cNvPicPr>
            <a:picLocks noChangeAspect="1"/>
          </p:cNvPicPr>
          <p:nvPr/>
        </p:nvPicPr>
        <p:blipFill>
          <a:blip r:embed="rId7"/>
          <a:stretch>
            <a:fillRect/>
          </a:stretch>
        </p:blipFill>
        <p:spPr>
          <a:xfrm>
            <a:off x="6942000" y="3689484"/>
            <a:ext cx="4411800" cy="2941200"/>
          </a:xfrm>
          <a:prstGeom prst="rect">
            <a:avLst/>
          </a:prstGeom>
        </p:spPr>
      </p:pic>
      <p:cxnSp>
        <p:nvCxnSpPr>
          <p:cNvPr id="30" name="Straight Arrow Connector 29">
            <a:extLst>
              <a:ext uri="{FF2B5EF4-FFF2-40B4-BE49-F238E27FC236}">
                <a16:creationId xmlns:a16="http://schemas.microsoft.com/office/drawing/2014/main" id="{242B1135-152B-8947-A484-6127BDA78208}"/>
              </a:ext>
            </a:extLst>
          </p:cNvPr>
          <p:cNvCxnSpPr>
            <a:cxnSpLocks/>
          </p:cNvCxnSpPr>
          <p:nvPr/>
        </p:nvCxnSpPr>
        <p:spPr>
          <a:xfrm flipH="1" flipV="1">
            <a:off x="9301975" y="5085079"/>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1" name="Content Placeholder 2">
                <a:extLst>
                  <a:ext uri="{FF2B5EF4-FFF2-40B4-BE49-F238E27FC236}">
                    <a16:creationId xmlns:a16="http://schemas.microsoft.com/office/drawing/2014/main" id="{2EBC294A-0DC1-7743-B31C-2ED271CF9807}"/>
                  </a:ext>
                </a:extLst>
              </p:cNvPr>
              <p:cNvSpPr txBox="1">
                <a:spLocks/>
              </p:cNvSpPr>
              <p:nvPr/>
            </p:nvSpPr>
            <p:spPr>
              <a:xfrm>
                <a:off x="9156732" y="5352806"/>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31" name="Content Placeholder 2">
                <a:extLst>
                  <a:ext uri="{FF2B5EF4-FFF2-40B4-BE49-F238E27FC236}">
                    <a16:creationId xmlns:a16="http://schemas.microsoft.com/office/drawing/2014/main" id="{2EBC294A-0DC1-7743-B31C-2ED271CF9807}"/>
                  </a:ext>
                </a:extLst>
              </p:cNvPr>
              <p:cNvSpPr txBox="1">
                <a:spLocks noRot="1" noChangeAspect="1" noMove="1" noResize="1" noEditPoints="1" noAdjustHandles="1" noChangeArrowheads="1" noChangeShapeType="1" noTextEdit="1"/>
              </p:cNvSpPr>
              <p:nvPr/>
            </p:nvSpPr>
            <p:spPr>
              <a:xfrm>
                <a:off x="9156732" y="5352806"/>
                <a:ext cx="1682189" cy="429032"/>
              </a:xfrm>
              <a:prstGeom prst="rect">
                <a:avLst/>
              </a:prstGeom>
              <a:blipFill>
                <a:blip r:embed="rId8"/>
                <a:stretch>
                  <a:fillRect b="-1428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F3DB2002-7054-7944-84C7-9E52FE043603}"/>
              </a:ext>
            </a:extLst>
          </p:cNvPr>
          <p:cNvCxnSpPr>
            <a:cxnSpLocks/>
          </p:cNvCxnSpPr>
          <p:nvPr/>
        </p:nvCxnSpPr>
        <p:spPr>
          <a:xfrm>
            <a:off x="8554336" y="4551456"/>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B85A9AA-E010-AA45-B770-36D8960C69A0}"/>
                  </a:ext>
                </a:extLst>
              </p:cNvPr>
              <p:cNvSpPr txBox="1"/>
              <p:nvPr/>
            </p:nvSpPr>
            <p:spPr>
              <a:xfrm>
                <a:off x="8243108" y="4198149"/>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33" name="TextBox 32">
                <a:extLst>
                  <a:ext uri="{FF2B5EF4-FFF2-40B4-BE49-F238E27FC236}">
                    <a16:creationId xmlns:a16="http://schemas.microsoft.com/office/drawing/2014/main" id="{4B85A9AA-E010-AA45-B770-36D8960C69A0}"/>
                  </a:ext>
                </a:extLst>
              </p:cNvPr>
              <p:cNvSpPr txBox="1">
                <a:spLocks noRot="1" noChangeAspect="1" noMove="1" noResize="1" noEditPoints="1" noAdjustHandles="1" noChangeArrowheads="1" noChangeShapeType="1" noTextEdit="1"/>
              </p:cNvSpPr>
              <p:nvPr/>
            </p:nvSpPr>
            <p:spPr>
              <a:xfrm>
                <a:off x="8243108" y="4198149"/>
                <a:ext cx="551177" cy="390748"/>
              </a:xfrm>
              <a:prstGeom prst="rect">
                <a:avLst/>
              </a:prstGeom>
              <a:blipFill>
                <a:blip r:embed="rId9"/>
                <a:stretch>
                  <a:fillRect l="-4545" r="-9091"/>
                </a:stretch>
              </a:blipFill>
            </p:spPr>
            <p:txBody>
              <a:bodyPr/>
              <a:lstStyle/>
              <a:p>
                <a:r>
                  <a:rPr lang="en-US">
                    <a:noFill/>
                  </a:rPr>
                  <a:t> </a:t>
                </a:r>
              </a:p>
            </p:txBody>
          </p:sp>
        </mc:Fallback>
      </mc:AlternateContent>
    </p:spTree>
    <p:extLst>
      <p:ext uri="{BB962C8B-B14F-4D97-AF65-F5344CB8AC3E}">
        <p14:creationId xmlns:p14="http://schemas.microsoft.com/office/powerpoint/2010/main" val="26968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Known results</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nvPr>
            </p:nvGraphicFramePr>
            <p:xfrm>
              <a:off x="838200" y="1028409"/>
              <a:ext cx="10515600" cy="2865479"/>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5138">
                      <a:extLst>
                        <a:ext uri="{9D8B030D-6E8A-4147-A177-3AD203B41FA5}">
                          <a16:colId xmlns:a16="http://schemas.microsoft.com/office/drawing/2014/main" val="564080648"/>
                        </a:ext>
                      </a:extLst>
                    </a:gridCol>
                    <a:gridCol w="2372569">
                      <a:extLst>
                        <a:ext uri="{9D8B030D-6E8A-4147-A177-3AD203B41FA5}">
                          <a16:colId xmlns:a16="http://schemas.microsoft.com/office/drawing/2014/main" val="335939402"/>
                        </a:ext>
                      </a:extLst>
                    </a:gridCol>
                    <a:gridCol w="2372569">
                      <a:extLst>
                        <a:ext uri="{9D8B030D-6E8A-4147-A177-3AD203B41FA5}">
                          <a16:colId xmlns:a16="http://schemas.microsoft.com/office/drawing/2014/main" val="2989169501"/>
                        </a:ext>
                      </a:extLst>
                    </a:gridCol>
                  </a:tblGrid>
                  <a:tr h="370840">
                    <a:tc>
                      <a:txBody>
                        <a:bodyPr/>
                        <a:lstStyle/>
                        <a:p>
                          <a:endParaRPr lang="en-US" dirty="0"/>
                        </a:p>
                      </a:txBody>
                      <a:tcPr/>
                    </a:tc>
                    <a:tc>
                      <a:txBody>
                        <a:bodyPr/>
                        <a:lstStyle/>
                        <a:p>
                          <a:pPr algn="ctr"/>
                          <a14:m>
                            <m:oMath xmlns:m="http://schemas.openxmlformats.org/officeDocument/2006/math">
                              <m:func>
                                <m:funcPr>
                                  <m:ctrlPr>
                                    <a:rPr lang="en-US" sz="2200" i="1" smtClean="0">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inf</m:t>
                                      </m:r>
                                    </m:e>
                                    <m:lim>
                                      <m:r>
                                        <a:rPr lang="en-US" sz="2200" i="1">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sup</m:t>
                                          </m:r>
                                        </m:e>
                                        <m:lim>
                                          <m:r>
                                            <a:rPr lang="en-US" sz="2200" i="1">
                                              <a:latin typeface="Cambria Math" panose="02040503050406030204" pitchFamily="18" charset="0"/>
                                              <a:ea typeface="Cambria Math" panose="02040503050406030204" pitchFamily="18" charset="0"/>
                                              <a:cs typeface="Calibri" panose="020F0502020204030204" pitchFamily="34" charset="0"/>
                                            </a:rPr>
                                            <m:t>ℬ</m:t>
                                          </m:r>
                                        </m:lim>
                                      </m:limLow>
                                    </m:fName>
                                    <m:e>
                                      <m:f>
                                        <m:fPr>
                                          <m:ctrlPr>
                                            <a:rPr lang="en-US" sz="2200" i="1" smtClean="0">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latin typeface="Cambria Math" panose="02040503050406030204" pitchFamily="18" charset="0"/>
                                            </a:rPr>
                                            <m:t>Reg</m:t>
                                          </m:r>
                                          <m:d>
                                            <m:dPr>
                                              <m:ctrlPr>
                                                <a:rPr lang="en-US" sz="2200" i="1">
                                                  <a:latin typeface="Cambria Math" panose="02040503050406030204" pitchFamily="18" charset="0"/>
                                                </a:rPr>
                                              </m:ctrlPr>
                                            </m:dPr>
                                            <m:e>
                                              <m:r>
                                                <a:rPr lang="en-US" sz="2200" b="0" i="1" smtClean="0">
                                                  <a:latin typeface="Cambria Math" panose="02040503050406030204" pitchFamily="18" charset="0"/>
                                                </a:rPr>
                                                <m:t>𝑛</m:t>
                                              </m:r>
                                              <m:r>
                                                <a:rPr lang="en-US" sz="2200" i="1">
                                                  <a:latin typeface="Cambria Math" panose="02040503050406030204" pitchFamily="18" charset="0"/>
                                                </a:rPr>
                                                <m:t>,</m:t>
                                              </m:r>
                                              <m:r>
                                                <a:rPr lang="en-US" sz="2200" i="1">
                                                  <a:latin typeface="Cambria Math" panose="02040503050406030204" pitchFamily="18" charset="0"/>
                                                </a:rPr>
                                                <m:t>𝑇</m:t>
                                              </m:r>
                                            </m:e>
                                          </m:d>
                                        </m:num>
                                        <m:den>
                                          <m:rad>
                                            <m:radPr>
                                              <m:degHide m:val="on"/>
                                              <m:ctrlPr>
                                                <a:rPr lang="en-US" sz="2200" i="1">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latin typeface="Cambria Math" panose="02040503050406030204" pitchFamily="18" charset="0"/>
                                                  <a:ea typeface="Cambria Math" panose="02040503050406030204" pitchFamily="18" charset="0"/>
                                                  <a:cs typeface="Calibri" panose="020F0502020204030204" pitchFamily="34" charset="0"/>
                                                </a:rPr>
                                                <m:t>𝑇</m:t>
                                              </m:r>
                                            </m:e>
                                          </m:rad>
                                        </m:den>
                                      </m:f>
                                    </m:e>
                                  </m:func>
                                </m:e>
                              </m:func>
                            </m:oMath>
                          </a14:m>
                          <a:r>
                            <a:rPr lang="en-US" sz="2200" b="1" dirty="0">
                              <a:solidFill>
                                <a:schemeClr val="bg1"/>
                              </a:solidFill>
                            </a:rPr>
                            <a:t>  (fixed</a:t>
                          </a:r>
                          <a:r>
                            <a:rPr lang="en-US" sz="2200" b="1" baseline="0" dirty="0">
                              <a:solidFill>
                                <a:schemeClr val="bg1"/>
                              </a:solidFill>
                            </a:rPr>
                            <a:t> time)</a:t>
                          </a:r>
                          <a:endParaRPr lang="en-US" sz="2200" b="1" dirty="0">
                            <a:solidFill>
                              <a:schemeClr val="bg1"/>
                            </a:solidFill>
                          </a:endParaRPr>
                        </a:p>
                      </a:txBody>
                      <a:tcPr/>
                    </a:tc>
                    <a:tc gridSpan="2">
                      <a:txBody>
                        <a:bodyPr/>
                        <a:lstStyle/>
                        <a:p>
                          <a:pPr algn="ctr"/>
                          <a14:m>
                            <m:oMath xmlns:m="http://schemas.openxmlformats.org/officeDocument/2006/math">
                              <m:func>
                                <m:funcPr>
                                  <m:ctrlPr>
                                    <a:rPr lang="en-US" sz="2200" i="1" smtClean="0">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inf</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sup</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ℬ</m:t>
                                          </m:r>
                                        </m:lim>
                                      </m:limLow>
                                    </m:fName>
                                    <m:e>
                                      <m:func>
                                        <m:funcPr>
                                          <m:ctrlPr>
                                            <a:rPr lang="en-US" sz="220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ctrlPr>
                                        </m:funcPr>
                                        <m:fName>
                                          <m:limLow>
                                            <m:limLowPr>
                                              <m:ctrlPr>
                                                <a:rPr lang="en-US" sz="2200"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ctrlPr>
                                            </m:limLowPr>
                                            <m:e>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𝐬𝐮𝐩</m:t>
                                              </m:r>
                                            </m:e>
                                            <m:lim>
                                              <m:r>
                                                <a:rPr lang="en-US" sz="2200" b="1" i="1">
                                                  <a:solidFill>
                                                    <a:srgbClr val="FF0000"/>
                                                  </a:solidFill>
                                                  <a:latin typeface="Cambria Math" panose="02040503050406030204" pitchFamily="18" charset="0"/>
                                                  <a:ea typeface="Cambria Math" panose="02040503050406030204" pitchFamily="18" charset="0"/>
                                                  <a:cs typeface="Calibri" panose="020F0502020204030204" pitchFamily="34" charset="0"/>
                                                </a:rPr>
                                                <m:t>𝑻</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𝟏</m:t>
                                              </m:r>
                                            </m:lim>
                                          </m:limLow>
                                        </m:fName>
                                        <m:e>
                                          <m:f>
                                            <m:fPr>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solidFill>
                                                    <a:schemeClr val="bg1"/>
                                                  </a:solidFill>
                                                  <a:latin typeface="Cambria Math" panose="02040503050406030204" pitchFamily="18" charset="0"/>
                                                </a:rPr>
                                                <m:t>Reg</m:t>
                                              </m:r>
                                              <m:d>
                                                <m:dPr>
                                                  <m:ctrlPr>
                                                    <a:rPr lang="en-US" sz="2200" i="1">
                                                      <a:solidFill>
                                                        <a:schemeClr val="bg1"/>
                                                      </a:solidFill>
                                                      <a:latin typeface="Cambria Math" panose="02040503050406030204" pitchFamily="18" charset="0"/>
                                                    </a:rPr>
                                                  </m:ctrlPr>
                                                </m:dPr>
                                                <m:e>
                                                  <m:r>
                                                    <a:rPr lang="en-US" sz="2200" b="0" i="1" smtClean="0">
                                                      <a:solidFill>
                                                        <a:schemeClr val="bg1"/>
                                                      </a:solidFill>
                                                      <a:latin typeface="Cambria Math" panose="02040503050406030204" pitchFamily="18" charset="0"/>
                                                    </a:rPr>
                                                    <m:t>𝑛</m:t>
                                                  </m:r>
                                                  <m:r>
                                                    <a:rPr lang="en-US" sz="2200" i="1">
                                                      <a:solidFill>
                                                        <a:schemeClr val="bg1"/>
                                                      </a:solidFill>
                                                      <a:latin typeface="Cambria Math" panose="02040503050406030204" pitchFamily="18" charset="0"/>
                                                    </a:rPr>
                                                    <m:t>,</m:t>
                                                  </m:r>
                                                  <m:r>
                                                    <a:rPr lang="en-US" sz="2200" i="1">
                                                      <a:solidFill>
                                                        <a:schemeClr val="bg1"/>
                                                      </a:solidFill>
                                                      <a:latin typeface="Cambria Math" panose="02040503050406030204" pitchFamily="18" charset="0"/>
                                                    </a:rPr>
                                                    <m:t>𝑇</m:t>
                                                  </m:r>
                                                </m:e>
                                              </m:d>
                                            </m:num>
                                            <m:den>
                                              <m:rad>
                                                <m:radPr>
                                                  <m:degHide m:val="on"/>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𝑇</m:t>
                                                  </m:r>
                                                </m:e>
                                              </m:rad>
                                            </m:den>
                                          </m:f>
                                        </m:e>
                                      </m:func>
                                    </m:e>
                                  </m:func>
                                </m:e>
                              </m:func>
                            </m:oMath>
                          </a14:m>
                          <a:r>
                            <a:rPr lang="en-US" sz="2200" b="1" dirty="0">
                              <a:solidFill>
                                <a:schemeClr val="bg1"/>
                              </a:solidFill>
                            </a:rPr>
                            <a:t> (anytime)</a:t>
                          </a:r>
                          <a:endParaRPr lang="en-US" sz="2200" b="1" dirty="0">
                            <a:solidFill>
                              <a:schemeClr val="tx1"/>
                            </a:solidFill>
                          </a:endParaRPr>
                        </a:p>
                      </a:txBody>
                      <a:tcPr/>
                    </a:tc>
                    <a:tc hMerge="1">
                      <a:txBody>
                        <a:bodyPr/>
                        <a:lstStyle/>
                        <a:p>
                          <a:endParaRPr lang="en-US"/>
                        </a:p>
                      </a:txBody>
                      <a:tcPr/>
                    </a:tc>
                    <a:extLst>
                      <a:ext uri="{0D108BD9-81ED-4DB2-BD59-A6C34878D82A}">
                        <a16:rowId xmlns:a16="http://schemas.microsoft.com/office/drawing/2014/main" val="2782186781"/>
                      </a:ext>
                    </a:extLst>
                  </a:tr>
                  <a:tr h="370840">
                    <a:tc>
                      <a:txBody>
                        <a:bodyPr/>
                        <a:lstStyle/>
                        <a:p>
                          <a:pPr/>
                          <a14:m>
                            <m:oMathPara xmlns:m="http://schemas.openxmlformats.org/officeDocument/2006/math">
                              <m:oMathParaPr>
                                <m:jc m:val="centerGroup"/>
                              </m:oMathParaPr>
                              <m:oMath xmlns:m="http://schemas.openxmlformats.org/officeDocument/2006/math">
                                <m:r>
                                  <a:rPr lang="en-US" sz="2200" smtClean="0">
                                    <a:latin typeface="Cambria Math" panose="02040503050406030204" pitchFamily="18" charset="0"/>
                                  </a:rPr>
                                  <m:t>𝑛</m:t>
                                </m:r>
                                <m:r>
                                  <a:rPr lang="en-US" sz="2200" smtClean="0">
                                    <a:latin typeface="Cambria Math" panose="02040503050406030204" pitchFamily="18" charset="0"/>
                                  </a:rPr>
                                  <m:t>→∞</m:t>
                                </m:r>
                              </m:oMath>
                            </m:oMathPara>
                          </a14:m>
                          <a:endParaRPr lang="en-US" sz="2200" dirty="0"/>
                        </a:p>
                      </a:txBody>
                      <a:tcPr/>
                    </a:tc>
                    <a:tc>
                      <a:txBody>
                        <a:bodyPr/>
                        <a:lstStyle/>
                        <a:p>
                          <a:pPr algn="ctr"/>
                          <a14:m>
                            <m:oMath xmlns:m="http://schemas.openxmlformats.org/officeDocument/2006/math">
                              <m:rad>
                                <m:radPr>
                                  <m:degHide m:val="on"/>
                                  <m:ctrlPr>
                                    <a:rPr lang="en-US" sz="2200" b="0" i="1" smtClean="0">
                                      <a:latin typeface="Cambria Math" panose="02040503050406030204" pitchFamily="18" charset="0"/>
                                    </a:rPr>
                                  </m:ctrlPr>
                                </m:radPr>
                                <m:deg/>
                                <m:e>
                                  <m:func>
                                    <m:funcPr>
                                      <m:ctrlPr>
                                        <a:rPr lang="en-US" sz="2200" b="0" i="1" smtClean="0">
                                          <a:latin typeface="Cambria Math" panose="02040503050406030204" pitchFamily="18" charset="0"/>
                                        </a:rPr>
                                      </m:ctrlPr>
                                    </m:funcPr>
                                    <m:fNa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0" smtClean="0">
                                              <a:latin typeface="Cambria Math" panose="02040503050406030204" pitchFamily="18" charset="0"/>
                                            </a:rPr>
                                            <m:t>2</m:t>
                                          </m:r>
                                        </m:den>
                                      </m:f>
                                      <m:r>
                                        <a:rPr lang="en-US" sz="2200" b="0" i="1" smtClean="0">
                                          <a:latin typeface="Cambria Math" panose="02040503050406030204" pitchFamily="18" charset="0"/>
                                        </a:rPr>
                                        <m:t>⋅</m:t>
                                      </m:r>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r>
                            <a:rPr lang="en-US" sz="2200" dirty="0"/>
                            <a:t> </a:t>
                          </a:r>
                        </a:p>
                        <a:p>
                          <a:pPr marL="0" indent="0" algn="ctr">
                            <a:buNone/>
                          </a:pP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Littlestone</a:t>
                          </a:r>
                          <a:r>
                            <a:rPr lang="en-US" sz="1800" dirty="0">
                              <a:solidFill>
                                <a:schemeClr val="tx1">
                                  <a:lumMod val="75000"/>
                                  <a:lumOff val="25000"/>
                                </a:schemeClr>
                              </a:solidFill>
                              <a:latin typeface="Calibri" panose="020F0502020204030204" pitchFamily="34" charset="0"/>
                              <a:cs typeface="Calibri" panose="020F0502020204030204" pitchFamily="34" charset="0"/>
                            </a:rPr>
                            <a:t>, Warmuth‘94; </a:t>
                          </a:r>
                          <a:r>
                            <a:rPr lang="en-US" sz="1800" dirty="0" err="1">
                              <a:solidFill>
                                <a:schemeClr val="tx1">
                                  <a:lumMod val="75000"/>
                                  <a:lumOff val="25000"/>
                                </a:schemeClr>
                              </a:solidFill>
                              <a:latin typeface="Calibri" panose="020F0502020204030204" pitchFamily="34" charset="0"/>
                              <a:cs typeface="Calibri" panose="020F0502020204030204" pitchFamily="34" charset="0"/>
                            </a:rPr>
                            <a:t>Vovk</a:t>
                          </a:r>
                          <a:r>
                            <a:rPr lang="en-US" sz="1800" dirty="0">
                              <a:solidFill>
                                <a:schemeClr val="tx1">
                                  <a:lumMod val="75000"/>
                                  <a:lumOff val="25000"/>
                                </a:schemeClr>
                              </a:solidFill>
                              <a:latin typeface="Calibri" panose="020F0502020204030204" pitchFamily="34" charset="0"/>
                              <a:cs typeface="Calibri" panose="020F0502020204030204" pitchFamily="34" charset="0"/>
                            </a:rPr>
                            <a:t> ’91;</a:t>
                          </a:r>
                        </a:p>
                        <a:p>
                          <a:pPr marL="0" indent="0" algn="ctr">
                            <a:buNone/>
                          </a:pPr>
                          <a:r>
                            <a:rPr lang="en-US" sz="1800" dirty="0" err="1">
                              <a:solidFill>
                                <a:schemeClr val="tx1">
                                  <a:lumMod val="75000"/>
                                  <a:lumOff val="25000"/>
                                </a:schemeClr>
                              </a:solidFill>
                              <a:latin typeface="Calibri" panose="020F0502020204030204" pitchFamily="34" charset="0"/>
                              <a:cs typeface="Calibri" panose="020F0502020204030204" pitchFamily="34" charset="0"/>
                            </a:rPr>
                            <a:t>Cesa</a:t>
                          </a:r>
                          <a:r>
                            <a:rPr lang="en-US" sz="1800" dirty="0">
                              <a:solidFill>
                                <a:schemeClr val="tx1">
                                  <a:lumMod val="75000"/>
                                  <a:lumOff val="25000"/>
                                </a:schemeClr>
                              </a:solidFill>
                              <a:latin typeface="Calibri" panose="020F0502020204030204" pitchFamily="34" charset="0"/>
                              <a:cs typeface="Calibri" panose="020F0502020204030204" pitchFamily="34" charset="0"/>
                            </a:rPr>
                            <a:t>-Bianchi et al. ‘97]</a:t>
                          </a:r>
                        </a:p>
                      </a:txBody>
                      <a:tcPr/>
                    </a:tc>
                    <a:tc>
                      <a:txBody>
                        <a:bodyPr/>
                        <a:lstStyle/>
                        <a:p>
                          <a:pPr algn="ctr"/>
                          <a:r>
                            <a:rPr lang="en-US" sz="2200" dirty="0"/>
                            <a:t> </a:t>
                          </a: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endParaRPr lang="en-US" sz="2200" dirty="0"/>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Cesa</a:t>
                          </a:r>
                          <a:r>
                            <a:rPr lang="en-US" sz="1800" dirty="0">
                              <a:solidFill>
                                <a:schemeClr val="tx1">
                                  <a:lumMod val="75000"/>
                                  <a:lumOff val="25000"/>
                                </a:schemeClr>
                              </a:solidFill>
                              <a:latin typeface="Calibri" panose="020F0502020204030204" pitchFamily="34" charset="0"/>
                              <a:cs typeface="Calibri" panose="020F0502020204030204" pitchFamily="34" charset="0"/>
                            </a:rPr>
                            <a:t>-Bianchi et al. ’97]</a:t>
                          </a:r>
                          <a:endParaRPr lang="en-US" sz="1800" dirty="0"/>
                        </a:p>
                      </a:txBody>
                      <a:tcPr/>
                    </a:tc>
                    <a:tc>
                      <a:txBody>
                        <a:bodyPr/>
                        <a:lstStyle/>
                        <a:p>
                          <a:pPr algn="ctr"/>
                          <a:r>
                            <a:rPr lang="en-US" sz="2200" dirty="0"/>
                            <a:t> </a:t>
                          </a: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endParaRPr lang="en-US" sz="2200" dirty="0"/>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Bubeck</a:t>
                          </a:r>
                          <a:r>
                            <a:rPr lang="en-US" sz="1800" dirty="0">
                              <a:solidFill>
                                <a:schemeClr val="tx1">
                                  <a:lumMod val="75000"/>
                                  <a:lumOff val="25000"/>
                                </a:schemeClr>
                              </a:solidFill>
                              <a:latin typeface="Calibri" panose="020F0502020204030204" pitchFamily="34" charset="0"/>
                              <a:cs typeface="Calibri" panose="020F0502020204030204" pitchFamily="34" charset="0"/>
                            </a:rPr>
                            <a:t> ’11; </a:t>
                          </a:r>
                          <a:r>
                            <a:rPr lang="en-US" sz="1800" dirty="0" err="1">
                              <a:solidFill>
                                <a:schemeClr val="tx1">
                                  <a:lumMod val="75000"/>
                                  <a:lumOff val="25000"/>
                                </a:schemeClr>
                              </a:solidFill>
                              <a:latin typeface="Calibri" panose="020F0502020204030204" pitchFamily="34" charset="0"/>
                              <a:cs typeface="Calibri" panose="020F0502020204030204" pitchFamily="34" charset="0"/>
                            </a:rPr>
                            <a:t>Gerchinovitz</a:t>
                          </a:r>
                          <a:r>
                            <a:rPr lang="en-US" sz="1800" dirty="0">
                              <a:solidFill>
                                <a:schemeClr val="tx1">
                                  <a:lumMod val="75000"/>
                                  <a:lumOff val="25000"/>
                                </a:schemeClr>
                              </a:solidFill>
                              <a:latin typeface="Calibri" panose="020F0502020204030204" pitchFamily="34" charset="0"/>
                              <a:cs typeface="Calibri" panose="020F0502020204030204" pitchFamily="34" charset="0"/>
                            </a:rPr>
                            <a:t> ‘11]</a:t>
                          </a:r>
                          <a:endParaRPr lang="en-US" sz="1800" dirty="0"/>
                        </a:p>
                      </a:txBody>
                      <a:tcPr/>
                    </a:tc>
                    <a:extLst>
                      <a:ext uri="{0D108BD9-81ED-4DB2-BD59-A6C34878D82A}">
                        <a16:rowId xmlns:a16="http://schemas.microsoft.com/office/drawing/2014/main" val="3490340204"/>
                      </a:ext>
                    </a:extLst>
                  </a:tr>
                  <a:tr h="1141200">
                    <a:tc>
                      <a:txBody>
                        <a:bodyPr/>
                        <a:lstStyle/>
                        <a:p>
                          <a:pPr/>
                          <a14:m>
                            <m:oMathPara xmlns:m="http://schemas.openxmlformats.org/officeDocument/2006/math">
                              <m:oMathParaPr>
                                <m:jc m:val="centerGroup"/>
                              </m:oMathParaPr>
                              <m:oMath xmlns:m="http://schemas.openxmlformats.org/officeDocument/2006/math">
                                <m:r>
                                  <a:rPr lang="en-US" sz="2200" smtClean="0">
                                    <a:latin typeface="Cambria Math" panose="02040503050406030204" pitchFamily="18" charset="0"/>
                                  </a:rPr>
                                  <m:t>𝑛</m:t>
                                </m:r>
                                <m:r>
                                  <a:rPr lang="en-US" sz="2200" smtClean="0">
                                    <a:latin typeface="Cambria Math" panose="02040503050406030204" pitchFamily="18" charset="0"/>
                                  </a:rPr>
                                  <m:t>=2</m:t>
                                </m:r>
                              </m:oMath>
                            </m:oMathPara>
                          </a14:m>
                          <a:endParaRPr lang="en-US" sz="2200" dirty="0"/>
                        </a:p>
                      </a:txBody>
                      <a:tcPr/>
                    </a:tc>
                    <a:tc>
                      <a:txBody>
                        <a:bodyPr/>
                        <a:lstStyle/>
                        <a:p>
                          <a:pPr algn="ctr"/>
                          <a14:m>
                            <m:oMath xmlns:m="http://schemas.openxmlformats.org/officeDocument/2006/math">
                              <m:rad>
                                <m:radPr>
                                  <m:degHide m:val="on"/>
                                  <m:ctrlPr>
                                    <a:rPr lang="en-US" sz="2200" b="0" i="1" smtClean="0">
                                      <a:latin typeface="Cambria Math" panose="02040503050406030204" pitchFamily="18" charset="0"/>
                                    </a:rPr>
                                  </m:ctrlPr>
                                </m:radPr>
                                <m:deg/>
                                <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2</m:t>
                                      </m:r>
                                      <m:r>
                                        <a:rPr lang="en-US" sz="2200" b="0" i="1" smtClean="0">
                                          <a:latin typeface="Cambria Math" panose="02040503050406030204" pitchFamily="18" charset="0"/>
                                        </a:rPr>
                                        <m:t>𝜋</m:t>
                                      </m:r>
                                    </m:den>
                                  </m:f>
                                </m:e>
                              </m:rad>
                            </m:oMath>
                          </a14:m>
                          <a:r>
                            <a:rPr lang="en-US" sz="2200" dirty="0"/>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latin typeface="Calibri" panose="020F0502020204030204" pitchFamily="34" charset="0"/>
                              <a:cs typeface="Calibri" panose="020F0502020204030204" pitchFamily="34" charset="0"/>
                            </a:rPr>
                            <a:t>[Cover ‘65]</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gridSpan="2">
                      <a:txBody>
                        <a:bodyPr/>
                        <a:lstStyle/>
                        <a:p>
                          <a:pPr algn="ctr"/>
                          <a14:m>
                            <m:oMath xmlns:m="http://schemas.openxmlformats.org/officeDocument/2006/math">
                              <m:r>
                                <a:rPr lang="en-US" sz="2200" b="0" i="1" smtClean="0">
                                  <a:solidFill>
                                    <a:srgbClr val="FF0000"/>
                                  </a:solidFill>
                                  <a:latin typeface="Cambria Math" panose="02040503050406030204" pitchFamily="18" charset="0"/>
                                </a:rPr>
                                <m:t>𝛾</m:t>
                              </m:r>
                              <m:r>
                                <a:rPr lang="en-US" sz="2200" b="0" i="1" smtClean="0">
                                  <a:solidFill>
                                    <a:srgbClr val="FF0000"/>
                                  </a:solidFill>
                                  <a:latin typeface="Cambria Math" panose="02040503050406030204" pitchFamily="18" charset="0"/>
                                </a:rPr>
                                <m:t>/2≈0.653</m:t>
                              </m:r>
                            </m:oMath>
                          </a14:m>
                          <a:r>
                            <a:rPr lang="en-US" sz="2200" dirty="0">
                              <a:solidFill>
                                <a:srgbClr val="FF0000"/>
                              </a:solidFill>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latin typeface="Calibri" panose="020F0502020204030204" pitchFamily="34" charset="0"/>
                              <a:cs typeface="Calibri" panose="020F0502020204030204" pitchFamily="34" charset="0"/>
                            </a:rPr>
                            <a:t>[Harvey, L., Perkins, Randhawa ‘20]</a:t>
                          </a:r>
                        </a:p>
                      </a:txBody>
                      <a:tcPr/>
                    </a:tc>
                    <a:tc hMerge="1">
                      <a:txBody>
                        <a:bodyPr/>
                        <a:lstStyle/>
                        <a:p>
                          <a:endParaRPr lang="en-US"/>
                        </a:p>
                      </a:txBody>
                      <a:tcPr/>
                    </a:tc>
                    <a:extLst>
                      <a:ext uri="{0D108BD9-81ED-4DB2-BD59-A6C34878D82A}">
                        <a16:rowId xmlns:a16="http://schemas.microsoft.com/office/drawing/2014/main" val="976605145"/>
                      </a:ext>
                    </a:extLst>
                  </a:tr>
                </a:tbl>
              </a:graphicData>
            </a:graphic>
          </p:graphicFrame>
        </mc:Choice>
        <mc:Fallback xmlns="">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ext uri="{D42A27DB-BD31-4B8C-83A1-F6EECF244321}">
                    <p14:modId xmlns:p14="http://schemas.microsoft.com/office/powerpoint/2010/main" val="2677336706"/>
                  </p:ext>
                </p:extLst>
              </p:nvPr>
            </p:nvGraphicFramePr>
            <p:xfrm>
              <a:off x="838200" y="1028409"/>
              <a:ext cx="10515600" cy="2865479"/>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5138">
                      <a:extLst>
                        <a:ext uri="{9D8B030D-6E8A-4147-A177-3AD203B41FA5}">
                          <a16:colId xmlns:a16="http://schemas.microsoft.com/office/drawing/2014/main" val="564080648"/>
                        </a:ext>
                      </a:extLst>
                    </a:gridCol>
                    <a:gridCol w="2372569">
                      <a:extLst>
                        <a:ext uri="{9D8B030D-6E8A-4147-A177-3AD203B41FA5}">
                          <a16:colId xmlns:a16="http://schemas.microsoft.com/office/drawing/2014/main" val="335939402"/>
                        </a:ext>
                      </a:extLst>
                    </a:gridCol>
                    <a:gridCol w="2372569">
                      <a:extLst>
                        <a:ext uri="{9D8B030D-6E8A-4147-A177-3AD203B41FA5}">
                          <a16:colId xmlns:a16="http://schemas.microsoft.com/office/drawing/2014/main" val="2989169501"/>
                        </a:ext>
                      </a:extLst>
                    </a:gridCol>
                  </a:tblGrid>
                  <a:tr h="678180">
                    <a:tc>
                      <a:txBody>
                        <a:bodyPr/>
                        <a:lstStyle/>
                        <a:p>
                          <a:endParaRPr lang="en-US" dirty="0"/>
                        </a:p>
                      </a:txBody>
                      <a:tcPr/>
                    </a:tc>
                    <a:tc>
                      <a:txBody>
                        <a:bodyPr/>
                        <a:lstStyle/>
                        <a:p>
                          <a:endParaRPr lang="en-US"/>
                        </a:p>
                      </a:txBody>
                      <a:tcPr>
                        <a:blipFill>
                          <a:blip r:embed="rId3"/>
                          <a:stretch>
                            <a:fillRect l="-21984" r="-100804" b="-344444"/>
                          </a:stretch>
                        </a:blipFill>
                      </a:tcPr>
                    </a:tc>
                    <a:tc gridSpan="2">
                      <a:txBody>
                        <a:bodyPr/>
                        <a:lstStyle/>
                        <a:p>
                          <a:endParaRPr lang="en-US"/>
                        </a:p>
                      </a:txBody>
                      <a:tcPr>
                        <a:blipFill>
                          <a:blip r:embed="rId3"/>
                          <a:stretch>
                            <a:fillRect l="-121658" r="-535" b="-344444"/>
                          </a:stretch>
                        </a:blipFill>
                      </a:tcPr>
                    </a:tc>
                    <a:tc hMerge="1">
                      <a:txBody>
                        <a:bodyPr/>
                        <a:lstStyle/>
                        <a:p>
                          <a:endParaRPr lang="en-US"/>
                        </a:p>
                      </a:txBody>
                      <a:tcPr/>
                    </a:tc>
                    <a:extLst>
                      <a:ext uri="{0D108BD9-81ED-4DB2-BD59-A6C34878D82A}">
                        <a16:rowId xmlns:a16="http://schemas.microsoft.com/office/drawing/2014/main" val="2782186781"/>
                      </a:ext>
                    </a:extLst>
                  </a:tr>
                  <a:tr h="1046099">
                    <a:tc>
                      <a:txBody>
                        <a:bodyPr/>
                        <a:lstStyle/>
                        <a:p>
                          <a:endParaRPr lang="en-US"/>
                        </a:p>
                      </a:txBody>
                      <a:tcPr>
                        <a:blipFill>
                          <a:blip r:embed="rId3"/>
                          <a:stretch>
                            <a:fillRect l="-1235" t="-65060" r="-924691" b="-124096"/>
                          </a:stretch>
                        </a:blipFill>
                      </a:tcPr>
                    </a:tc>
                    <a:tc>
                      <a:txBody>
                        <a:bodyPr/>
                        <a:lstStyle/>
                        <a:p>
                          <a:endParaRPr lang="en-US"/>
                        </a:p>
                      </a:txBody>
                      <a:tcPr>
                        <a:blipFill>
                          <a:blip r:embed="rId3"/>
                          <a:stretch>
                            <a:fillRect l="-21984" t="-65060" r="-100804" b="-124096"/>
                          </a:stretch>
                        </a:blipFill>
                      </a:tcPr>
                    </a:tc>
                    <a:tc>
                      <a:txBody>
                        <a:bodyPr/>
                        <a:lstStyle/>
                        <a:p>
                          <a:endParaRPr lang="en-US"/>
                        </a:p>
                      </a:txBody>
                      <a:tcPr>
                        <a:blipFill>
                          <a:blip r:embed="rId3"/>
                          <a:stretch>
                            <a:fillRect l="-243316" t="-65060" r="-101070" b="-124096"/>
                          </a:stretch>
                        </a:blipFill>
                      </a:tcPr>
                    </a:tc>
                    <a:tc>
                      <a:txBody>
                        <a:bodyPr/>
                        <a:lstStyle/>
                        <a:p>
                          <a:endParaRPr lang="en-US"/>
                        </a:p>
                      </a:txBody>
                      <a:tcPr>
                        <a:blipFill>
                          <a:blip r:embed="rId3"/>
                          <a:stretch>
                            <a:fillRect l="-343316" t="-65060" r="-1070" b="-124096"/>
                          </a:stretch>
                        </a:blipFill>
                      </a:tcPr>
                    </a:tc>
                    <a:extLst>
                      <a:ext uri="{0D108BD9-81ED-4DB2-BD59-A6C34878D82A}">
                        <a16:rowId xmlns:a16="http://schemas.microsoft.com/office/drawing/2014/main" val="3490340204"/>
                      </a:ext>
                    </a:extLst>
                  </a:tr>
                  <a:tr h="1141200">
                    <a:tc>
                      <a:txBody>
                        <a:bodyPr/>
                        <a:lstStyle/>
                        <a:p>
                          <a:endParaRPr lang="en-US"/>
                        </a:p>
                      </a:txBody>
                      <a:tcPr>
                        <a:blipFill>
                          <a:blip r:embed="rId3"/>
                          <a:stretch>
                            <a:fillRect l="-1235" t="-152222" r="-924691" b="-14444"/>
                          </a:stretch>
                        </a:blipFill>
                      </a:tcPr>
                    </a:tc>
                    <a:tc>
                      <a:txBody>
                        <a:bodyPr/>
                        <a:lstStyle/>
                        <a:p>
                          <a:endParaRPr lang="en-US"/>
                        </a:p>
                      </a:txBody>
                      <a:tcPr>
                        <a:blipFill>
                          <a:blip r:embed="rId3"/>
                          <a:stretch>
                            <a:fillRect l="-21984" t="-152222" r="-100804" b="-14444"/>
                          </a:stretch>
                        </a:blipFill>
                      </a:tcPr>
                    </a:tc>
                    <a:tc gridSpan="2">
                      <a:txBody>
                        <a:bodyPr/>
                        <a:lstStyle/>
                        <a:p>
                          <a:endParaRPr lang="en-US"/>
                        </a:p>
                      </a:txBody>
                      <a:tcPr>
                        <a:blipFill>
                          <a:blip r:embed="rId3"/>
                          <a:stretch>
                            <a:fillRect l="-121658" t="-152222" r="-535" b="-14444"/>
                          </a:stretch>
                        </a:blipFill>
                      </a:tcPr>
                    </a:tc>
                    <a:tc hMerge="1">
                      <a:txBody>
                        <a:bodyPr/>
                        <a:lstStyle/>
                        <a:p>
                          <a:endParaRPr lang="en-US"/>
                        </a:p>
                      </a:txBody>
                      <a:tcPr/>
                    </a:tc>
                    <a:extLst>
                      <a:ext uri="{0D108BD9-81ED-4DB2-BD59-A6C34878D82A}">
                        <a16:rowId xmlns:a16="http://schemas.microsoft.com/office/drawing/2014/main" val="976605145"/>
                      </a:ext>
                    </a:extLst>
                  </a:tr>
                </a:tbl>
              </a:graphicData>
            </a:graphic>
          </p:graphicFrame>
        </mc:Fallback>
      </mc:AlternateContent>
      <p:pic>
        <p:nvPicPr>
          <p:cNvPr id="24" name="Picture 23">
            <a:extLst>
              <a:ext uri="{FF2B5EF4-FFF2-40B4-BE49-F238E27FC236}">
                <a16:creationId xmlns:a16="http://schemas.microsoft.com/office/drawing/2014/main" id="{5D999A82-D320-C54C-8003-D9FE373B729E}"/>
              </a:ext>
            </a:extLst>
          </p:cNvPr>
          <p:cNvPicPr>
            <a:picLocks noChangeAspect="1"/>
          </p:cNvPicPr>
          <p:nvPr/>
        </p:nvPicPr>
        <p:blipFill>
          <a:blip r:embed="rId4"/>
          <a:stretch>
            <a:fillRect/>
          </a:stretch>
        </p:blipFill>
        <p:spPr>
          <a:xfrm>
            <a:off x="1986921" y="3689484"/>
            <a:ext cx="4411800" cy="2941200"/>
          </a:xfrm>
          <a:prstGeom prst="rect">
            <a:avLst/>
          </a:prstGeom>
        </p:spPr>
      </p:pic>
      <p:cxnSp>
        <p:nvCxnSpPr>
          <p:cNvPr id="25" name="Straight Arrow Connector 24">
            <a:extLst>
              <a:ext uri="{FF2B5EF4-FFF2-40B4-BE49-F238E27FC236}">
                <a16:creationId xmlns:a16="http://schemas.microsoft.com/office/drawing/2014/main" id="{433F6CA7-AFFD-D841-9C46-67CE0DFD5A56}"/>
              </a:ext>
            </a:extLst>
          </p:cNvPr>
          <p:cNvCxnSpPr>
            <a:cxnSpLocks/>
          </p:cNvCxnSpPr>
          <p:nvPr/>
        </p:nvCxnSpPr>
        <p:spPr>
          <a:xfrm flipH="1" flipV="1">
            <a:off x="4592988" y="5360006"/>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B30A4F55-AADE-2D4A-BE76-CD218E34CD69}"/>
                  </a:ext>
                </a:extLst>
              </p:cNvPr>
              <p:cNvSpPr txBox="1">
                <a:spLocks/>
              </p:cNvSpPr>
              <p:nvPr/>
            </p:nvSpPr>
            <p:spPr>
              <a:xfrm>
                <a:off x="4447745" y="5627733"/>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26" name="Content Placeholder 2">
                <a:extLst>
                  <a:ext uri="{FF2B5EF4-FFF2-40B4-BE49-F238E27FC236}">
                    <a16:creationId xmlns:a16="http://schemas.microsoft.com/office/drawing/2014/main" id="{B30A4F55-AADE-2D4A-BE76-CD218E34CD69}"/>
                  </a:ext>
                </a:extLst>
              </p:cNvPr>
              <p:cNvSpPr txBox="1">
                <a:spLocks noRot="1" noChangeAspect="1" noMove="1" noResize="1" noEditPoints="1" noAdjustHandles="1" noChangeArrowheads="1" noChangeShapeType="1" noTextEdit="1"/>
              </p:cNvSpPr>
              <p:nvPr/>
            </p:nvSpPr>
            <p:spPr>
              <a:xfrm>
                <a:off x="4447745" y="5627733"/>
                <a:ext cx="1682189" cy="429032"/>
              </a:xfrm>
              <a:prstGeom prst="rect">
                <a:avLst/>
              </a:prstGeom>
              <a:blipFill>
                <a:blip r:embed="rId5"/>
                <a:stretch>
                  <a:fillRect b="-14286"/>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0C264E87-4777-0B4A-A266-8E4D4B8081B1}"/>
              </a:ext>
            </a:extLst>
          </p:cNvPr>
          <p:cNvCxnSpPr>
            <a:cxnSpLocks/>
          </p:cNvCxnSpPr>
          <p:nvPr/>
        </p:nvCxnSpPr>
        <p:spPr>
          <a:xfrm>
            <a:off x="3839418" y="4461463"/>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A57D035-AE43-3E48-B9E1-7F5A8147CA24}"/>
                  </a:ext>
                </a:extLst>
              </p:cNvPr>
              <p:cNvSpPr txBox="1"/>
              <p:nvPr/>
            </p:nvSpPr>
            <p:spPr>
              <a:xfrm>
                <a:off x="3162813" y="4168212"/>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28" name="TextBox 27">
                <a:extLst>
                  <a:ext uri="{FF2B5EF4-FFF2-40B4-BE49-F238E27FC236}">
                    <a16:creationId xmlns:a16="http://schemas.microsoft.com/office/drawing/2014/main" id="{CA57D035-AE43-3E48-B9E1-7F5A8147CA24}"/>
                  </a:ext>
                </a:extLst>
              </p:cNvPr>
              <p:cNvSpPr txBox="1">
                <a:spLocks noRot="1" noChangeAspect="1" noMove="1" noResize="1" noEditPoints="1" noAdjustHandles="1" noChangeArrowheads="1" noChangeShapeType="1" noTextEdit="1"/>
              </p:cNvSpPr>
              <p:nvPr/>
            </p:nvSpPr>
            <p:spPr>
              <a:xfrm>
                <a:off x="3162813" y="4168212"/>
                <a:ext cx="551177" cy="390748"/>
              </a:xfrm>
              <a:prstGeom prst="rect">
                <a:avLst/>
              </a:prstGeom>
              <a:blipFill>
                <a:blip r:embed="rId6"/>
                <a:stretch>
                  <a:fillRect l="-4545" r="-9091"/>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BB46C15F-8D59-5848-A7E2-E3143A8AABAB}"/>
              </a:ext>
            </a:extLst>
          </p:cNvPr>
          <p:cNvPicPr>
            <a:picLocks noChangeAspect="1"/>
          </p:cNvPicPr>
          <p:nvPr/>
        </p:nvPicPr>
        <p:blipFill>
          <a:blip r:embed="rId7"/>
          <a:stretch>
            <a:fillRect/>
          </a:stretch>
        </p:blipFill>
        <p:spPr>
          <a:xfrm>
            <a:off x="6942000" y="3689484"/>
            <a:ext cx="4411800" cy="2941200"/>
          </a:xfrm>
          <a:prstGeom prst="rect">
            <a:avLst/>
          </a:prstGeom>
        </p:spPr>
      </p:pic>
      <p:cxnSp>
        <p:nvCxnSpPr>
          <p:cNvPr id="30" name="Straight Arrow Connector 29">
            <a:extLst>
              <a:ext uri="{FF2B5EF4-FFF2-40B4-BE49-F238E27FC236}">
                <a16:creationId xmlns:a16="http://schemas.microsoft.com/office/drawing/2014/main" id="{242B1135-152B-8947-A484-6127BDA78208}"/>
              </a:ext>
            </a:extLst>
          </p:cNvPr>
          <p:cNvCxnSpPr>
            <a:cxnSpLocks/>
          </p:cNvCxnSpPr>
          <p:nvPr/>
        </p:nvCxnSpPr>
        <p:spPr>
          <a:xfrm flipH="1" flipV="1">
            <a:off x="9301975" y="5085079"/>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1" name="Content Placeholder 2">
                <a:extLst>
                  <a:ext uri="{FF2B5EF4-FFF2-40B4-BE49-F238E27FC236}">
                    <a16:creationId xmlns:a16="http://schemas.microsoft.com/office/drawing/2014/main" id="{2EBC294A-0DC1-7743-B31C-2ED271CF9807}"/>
                  </a:ext>
                </a:extLst>
              </p:cNvPr>
              <p:cNvSpPr txBox="1">
                <a:spLocks/>
              </p:cNvSpPr>
              <p:nvPr/>
            </p:nvSpPr>
            <p:spPr>
              <a:xfrm>
                <a:off x="9156732" y="5352806"/>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31" name="Content Placeholder 2">
                <a:extLst>
                  <a:ext uri="{FF2B5EF4-FFF2-40B4-BE49-F238E27FC236}">
                    <a16:creationId xmlns:a16="http://schemas.microsoft.com/office/drawing/2014/main" id="{2EBC294A-0DC1-7743-B31C-2ED271CF9807}"/>
                  </a:ext>
                </a:extLst>
              </p:cNvPr>
              <p:cNvSpPr txBox="1">
                <a:spLocks noRot="1" noChangeAspect="1" noMove="1" noResize="1" noEditPoints="1" noAdjustHandles="1" noChangeArrowheads="1" noChangeShapeType="1" noTextEdit="1"/>
              </p:cNvSpPr>
              <p:nvPr/>
            </p:nvSpPr>
            <p:spPr>
              <a:xfrm>
                <a:off x="9156732" y="5352806"/>
                <a:ext cx="1682189" cy="429032"/>
              </a:xfrm>
              <a:prstGeom prst="rect">
                <a:avLst/>
              </a:prstGeom>
              <a:blipFill>
                <a:blip r:embed="rId8"/>
                <a:stretch>
                  <a:fillRect b="-1428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F3DB2002-7054-7944-84C7-9E52FE043603}"/>
              </a:ext>
            </a:extLst>
          </p:cNvPr>
          <p:cNvCxnSpPr>
            <a:cxnSpLocks/>
          </p:cNvCxnSpPr>
          <p:nvPr/>
        </p:nvCxnSpPr>
        <p:spPr>
          <a:xfrm>
            <a:off x="8554336" y="4551456"/>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B85A9AA-E010-AA45-B770-36D8960C69A0}"/>
                  </a:ext>
                </a:extLst>
              </p:cNvPr>
              <p:cNvSpPr txBox="1"/>
              <p:nvPr/>
            </p:nvSpPr>
            <p:spPr>
              <a:xfrm>
                <a:off x="8243108" y="4198149"/>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33" name="TextBox 32">
                <a:extLst>
                  <a:ext uri="{FF2B5EF4-FFF2-40B4-BE49-F238E27FC236}">
                    <a16:creationId xmlns:a16="http://schemas.microsoft.com/office/drawing/2014/main" id="{4B85A9AA-E010-AA45-B770-36D8960C69A0}"/>
                  </a:ext>
                </a:extLst>
              </p:cNvPr>
              <p:cNvSpPr txBox="1">
                <a:spLocks noRot="1" noChangeAspect="1" noMove="1" noResize="1" noEditPoints="1" noAdjustHandles="1" noChangeArrowheads="1" noChangeShapeType="1" noTextEdit="1"/>
              </p:cNvSpPr>
              <p:nvPr/>
            </p:nvSpPr>
            <p:spPr>
              <a:xfrm>
                <a:off x="8243108" y="4198149"/>
                <a:ext cx="551177" cy="390748"/>
              </a:xfrm>
              <a:prstGeom prst="rect">
                <a:avLst/>
              </a:prstGeom>
              <a:blipFill>
                <a:blip r:embed="rId9"/>
                <a:stretch>
                  <a:fillRect l="-4545" r="-9091"/>
                </a:stretch>
              </a:blipFill>
            </p:spPr>
            <p:txBody>
              <a:bodyPr/>
              <a:lstStyle/>
              <a:p>
                <a:r>
                  <a:rPr lang="en-US">
                    <a:noFill/>
                  </a:rPr>
                  <a:t> </a:t>
                </a:r>
              </a:p>
            </p:txBody>
          </p:sp>
        </mc:Fallback>
      </mc:AlternateContent>
    </p:spTree>
    <p:extLst>
      <p:ext uri="{BB962C8B-B14F-4D97-AF65-F5344CB8AC3E}">
        <p14:creationId xmlns:p14="http://schemas.microsoft.com/office/powerpoint/2010/main" val="4207219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2338F87F-682C-654E-8A4A-F38E8D7A9AFE}"/>
              </a:ext>
            </a:extLst>
          </p:cNvPr>
          <p:cNvSpPr/>
          <p:nvPr/>
        </p:nvSpPr>
        <p:spPr>
          <a:xfrm>
            <a:off x="663388" y="1268936"/>
            <a:ext cx="11008659" cy="263212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Our result</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37E92BB-0FB6-9D40-9BE9-34A177EF52AD}"/>
                  </a:ext>
                </a:extLst>
              </p:cNvPr>
              <p:cNvSpPr/>
              <p:nvPr/>
            </p:nvSpPr>
            <p:spPr>
              <a:xfrm>
                <a:off x="3822511" y="1779977"/>
                <a:ext cx="3740255" cy="846257"/>
              </a:xfrm>
              <a:prstGeom prst="rect">
                <a:avLst/>
              </a:prstGeom>
            </p:spPr>
            <p:txBody>
              <a:bodyPr wrap="none">
                <a:spAutoFit/>
              </a:bodyPr>
              <a:lstStyle/>
              <a:p>
                <a14:m>
                  <m:oMath xmlns:m="http://schemas.openxmlformats.org/officeDocument/2006/math">
                    <m:func>
                      <m:funcPr>
                        <m:ctrlPr>
                          <a:rPr lang="en-US" sz="2800" i="1" smtClean="0">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inf</m:t>
                            </m:r>
                          </m:e>
                          <m:lim>
                            <m:r>
                              <a:rPr lang="en-US" sz="2800" b="1" i="1" smtClean="0">
                                <a:solidFill>
                                  <a:schemeClr val="accent1"/>
                                </a:solidFill>
                                <a:latin typeface="Cambria Math" panose="02040503050406030204" pitchFamily="18" charset="0"/>
                                <a:ea typeface="Cambria Math" panose="02040503050406030204" pitchFamily="18" charset="0"/>
                                <a:cs typeface="Calibri" panose="020F0502020204030204" pitchFamily="34" charset="0"/>
                              </a:rPr>
                              <m:t>𝓐</m:t>
                            </m:r>
                          </m:lim>
                        </m:limLow>
                      </m:fName>
                      <m:e>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sup</m:t>
                                </m:r>
                              </m:e>
                              <m:lim>
                                <m:r>
                                  <a:rPr lang="en-US" sz="2800"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𝓑</m:t>
                                </m:r>
                              </m:lim>
                            </m:limLow>
                          </m:fName>
                          <m:e>
                            <m:func>
                              <m:funcPr>
                                <m:ctrlPr>
                                  <a:rPr lang="en-US" sz="2800" i="1">
                                    <a:latin typeface="Cambria Math" panose="02040503050406030204" pitchFamily="18" charset="0"/>
                                    <a:ea typeface="Cambria Math" panose="02040503050406030204" pitchFamily="18" charset="0"/>
                                    <a:cs typeface="Calibri" panose="020F0502020204030204" pitchFamily="34" charset="0"/>
                                  </a:rPr>
                                </m:ctrlPr>
                              </m:funcPr>
                              <m:fName>
                                <m:limLow>
                                  <m:limLowPr>
                                    <m:ctrlPr>
                                      <a:rPr lang="en-US" sz="2800" i="1">
                                        <a:latin typeface="Cambria Math" panose="02040503050406030204" pitchFamily="18" charset="0"/>
                                        <a:ea typeface="Cambria Math" panose="02040503050406030204" pitchFamily="18" charset="0"/>
                                        <a:cs typeface="Calibri" panose="020F0502020204030204" pitchFamily="34" charset="0"/>
                                      </a:rPr>
                                    </m:ctrlPr>
                                  </m:limLowPr>
                                  <m:e>
                                    <m:r>
                                      <m:rPr>
                                        <m:sty m:val="p"/>
                                      </m:rPr>
                                      <a:rPr lang="en-US" sz="2800">
                                        <a:latin typeface="Cambria Math" panose="02040503050406030204" pitchFamily="18" charset="0"/>
                                        <a:ea typeface="Cambria Math" panose="02040503050406030204" pitchFamily="18" charset="0"/>
                                        <a:cs typeface="Calibri" panose="020F0502020204030204" pitchFamily="34" charset="0"/>
                                      </a:rPr>
                                      <m:t>sup</m:t>
                                    </m:r>
                                  </m:e>
                                  <m:lim>
                                    <m:r>
                                      <a:rPr lang="en-US" sz="2800" i="1">
                                        <a:latin typeface="Cambria Math" panose="02040503050406030204" pitchFamily="18" charset="0"/>
                                        <a:ea typeface="Cambria Math" panose="02040503050406030204" pitchFamily="18" charset="0"/>
                                        <a:cs typeface="Calibri" panose="020F0502020204030204" pitchFamily="34" charset="0"/>
                                      </a:rPr>
                                      <m:t>𝑇</m:t>
                                    </m:r>
                                    <m:r>
                                      <a:rPr lang="en-US" sz="2800" i="1">
                                        <a:latin typeface="Cambria Math" panose="02040503050406030204" pitchFamily="18" charset="0"/>
                                        <a:ea typeface="Cambria Math" panose="02040503050406030204" pitchFamily="18" charset="0"/>
                                        <a:cs typeface="Calibri" panose="020F0502020204030204" pitchFamily="34" charset="0"/>
                                      </a:rPr>
                                      <m:t>≥1</m:t>
                                    </m:r>
                                  </m:lim>
                                </m:limLow>
                              </m:fName>
                              <m:e>
                                <m:f>
                                  <m:fPr>
                                    <m:ctrlPr>
                                      <a:rPr lang="en-US" sz="2800" i="1">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80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num>
                                  <m:den>
                                    <m:rad>
                                      <m:radPr>
                                        <m:degHide m:val="on"/>
                                        <m:ctrlPr>
                                          <a:rPr lang="en-US" sz="2800" i="1">
                                            <a:latin typeface="Cambria Math" panose="02040503050406030204" pitchFamily="18" charset="0"/>
                                            <a:ea typeface="Cambria Math" panose="02040503050406030204" pitchFamily="18" charset="0"/>
                                            <a:cs typeface="Calibri" panose="020F0502020204030204" pitchFamily="34" charset="0"/>
                                          </a:rPr>
                                        </m:ctrlPr>
                                      </m:radPr>
                                      <m:deg/>
                                      <m:e>
                                        <m:r>
                                          <a:rPr lang="en-US" sz="2800" i="1">
                                            <a:latin typeface="Cambria Math" panose="02040503050406030204" pitchFamily="18" charset="0"/>
                                            <a:ea typeface="Cambria Math" panose="02040503050406030204" pitchFamily="18" charset="0"/>
                                            <a:cs typeface="Calibri" panose="020F0502020204030204" pitchFamily="34" charset="0"/>
                                          </a:rPr>
                                          <m:t>𝑇</m:t>
                                        </m:r>
                                      </m:e>
                                    </m:rad>
                                  </m:den>
                                </m:f>
                              </m:e>
                            </m:func>
                          </m:e>
                        </m:func>
                      </m:e>
                    </m:func>
                    <m:r>
                      <a:rPr lang="en-US" sz="2800" b="0" i="1" smtClean="0">
                        <a:latin typeface="Cambria Math" panose="02040503050406030204" pitchFamily="18" charset="0"/>
                        <a:ea typeface="Cambria Math" panose="02040503050406030204" pitchFamily="18" charset="0"/>
                        <a:cs typeface="Calibri" panose="020F0502020204030204" pitchFamily="34" charset="0"/>
                      </a:rPr>
                      <m:t>=</m:t>
                    </m:r>
                    <m:f>
                      <m:fPr>
                        <m:type m:val="skw"/>
                        <m:ctrlPr>
                          <a:rPr lang="en-US" sz="2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2800" b="0" i="1" smtClean="0">
                            <a:latin typeface="Cambria Math" panose="02040503050406030204" pitchFamily="18" charset="0"/>
                            <a:ea typeface="Cambria Math" panose="02040503050406030204" pitchFamily="18" charset="0"/>
                            <a:cs typeface="Calibri" panose="020F0502020204030204" pitchFamily="34" charset="0"/>
                          </a:rPr>
                          <m:t>𝛾</m:t>
                        </m:r>
                      </m:num>
                      <m:den>
                        <m:r>
                          <a:rPr lang="en-US" sz="2800" b="0" i="1" smtClean="0">
                            <a:latin typeface="Cambria Math" panose="02040503050406030204" pitchFamily="18" charset="0"/>
                            <a:ea typeface="Cambria Math" panose="02040503050406030204" pitchFamily="18" charset="0"/>
                            <a:cs typeface="Calibri" panose="020F0502020204030204" pitchFamily="34" charset="0"/>
                          </a:rPr>
                          <m:t>2</m:t>
                        </m:r>
                      </m:den>
                    </m:f>
                  </m:oMath>
                </a14:m>
                <a:r>
                  <a:rPr lang="en-US" sz="2800" dirty="0"/>
                  <a:t> </a:t>
                </a:r>
              </a:p>
            </p:txBody>
          </p:sp>
        </mc:Choice>
        <mc:Fallback xmlns="">
          <p:sp>
            <p:nvSpPr>
              <p:cNvPr id="7" name="Rectangle 6">
                <a:extLst>
                  <a:ext uri="{FF2B5EF4-FFF2-40B4-BE49-F238E27FC236}">
                    <a16:creationId xmlns:a16="http://schemas.microsoft.com/office/drawing/2014/main" id="{337E92BB-0FB6-9D40-9BE9-34A177EF52AD}"/>
                  </a:ext>
                </a:extLst>
              </p:cNvPr>
              <p:cNvSpPr>
                <a:spLocks noRot="1" noChangeAspect="1" noMove="1" noResize="1" noEditPoints="1" noAdjustHandles="1" noChangeArrowheads="1" noChangeShapeType="1" noTextEdit="1"/>
              </p:cNvSpPr>
              <p:nvPr/>
            </p:nvSpPr>
            <p:spPr>
              <a:xfrm>
                <a:off x="3822511" y="1779977"/>
                <a:ext cx="3740255" cy="846257"/>
              </a:xfrm>
              <a:prstGeom prst="rect">
                <a:avLst/>
              </a:prstGeom>
              <a:blipFill>
                <a:blip r:embed="rId3"/>
                <a:stretch>
                  <a:fillRect l="-678" t="-63235" r="-3051" b="-94118"/>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70AEFE45-3CD9-C24B-8148-46418E2306A5}"/>
              </a:ext>
            </a:extLst>
          </p:cNvPr>
          <p:cNvSpPr txBox="1"/>
          <p:nvPr/>
        </p:nvSpPr>
        <p:spPr>
          <a:xfrm>
            <a:off x="838200" y="1007326"/>
            <a:ext cx="2900922" cy="523220"/>
          </a:xfrm>
          <a:prstGeom prst="rect">
            <a:avLst/>
          </a:prstGeom>
          <a:solidFill>
            <a:schemeClr val="bg1"/>
          </a:solidFill>
        </p:spPr>
        <p:txBody>
          <a:bodyPr wrap="none" rtlCol="0">
            <a:spAutoFit/>
          </a:bodyPr>
          <a:lstStyle/>
          <a:p>
            <a:r>
              <a:rPr lang="en-US" sz="2800" b="1" dirty="0"/>
              <a:t>Theorem </a:t>
            </a:r>
            <a:r>
              <a:rPr lang="en-US" sz="2400" dirty="0"/>
              <a:t>[H</a:t>
            </a:r>
            <a:r>
              <a:rPr lang="en-US" sz="2400" b="1" dirty="0">
                <a:solidFill>
                  <a:srgbClr val="FF0000"/>
                </a:solidFill>
              </a:rPr>
              <a:t>L</a:t>
            </a:r>
            <a:r>
              <a:rPr lang="en-US" sz="2400" dirty="0"/>
              <a:t>PR ‘20]</a:t>
            </a:r>
            <a:endParaRPr lang="en-US" sz="2800" b="1"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E0C8BB4-629E-D140-9703-C0838A526EE3}"/>
                  </a:ext>
                </a:extLst>
              </p:cNvPr>
              <p:cNvSpPr txBox="1"/>
              <p:nvPr/>
            </p:nvSpPr>
            <p:spPr>
              <a:xfrm>
                <a:off x="838200" y="2539605"/>
                <a:ext cx="9991165" cy="601831"/>
              </a:xfrm>
              <a:prstGeom prst="rect">
                <a:avLst/>
              </a:prstGeom>
              <a:noFill/>
            </p:spPr>
            <p:txBody>
              <a:bodyPr wrap="square" rtlCol="0">
                <a:spAutoFit/>
              </a:bodyPr>
              <a:lstStyle/>
              <a:p>
                <a:r>
                  <a:rPr lang="en-US" sz="2800" dirty="0"/>
                  <a:t>where </a:t>
                </a:r>
                <a14:m>
                  <m:oMath xmlns:m="http://schemas.openxmlformats.org/officeDocument/2006/math">
                    <m:r>
                      <a:rPr lang="en-US" sz="2800" i="1">
                        <a:latin typeface="Cambria Math" panose="02040503050406030204" pitchFamily="18" charset="0"/>
                        <a:ea typeface="Cambria Math" panose="02040503050406030204" pitchFamily="18" charset="0"/>
                        <a:cs typeface="Calibri" panose="020F0502020204030204" pitchFamily="34" charset="0"/>
                      </a:rPr>
                      <m:t>𝛾</m:t>
                    </m:r>
                    <m:r>
                      <a:rPr lang="en-US" sz="2800" b="0" i="1" smtClean="0">
                        <a:latin typeface="Cambria Math" panose="02040503050406030204" pitchFamily="18" charset="0"/>
                        <a:ea typeface="Cambria Math" panose="02040503050406030204" pitchFamily="18" charset="0"/>
                        <a:cs typeface="Calibri" panose="020F0502020204030204" pitchFamily="34" charset="0"/>
                      </a:rPr>
                      <m:t>≈1.30693</m:t>
                    </m:r>
                  </m:oMath>
                </a14:m>
                <a:r>
                  <a:rPr lang="en-US" sz="2800" dirty="0"/>
                  <a:t> is the </a:t>
                </a:r>
                <a:r>
                  <a:rPr lang="en-US" sz="2800" b="1" i="1" dirty="0"/>
                  <a:t>unique positive root</a:t>
                </a:r>
                <a:r>
                  <a:rPr lang="en-US" sz="2800" dirty="0"/>
                  <a:t> of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0</m:t>
                        </m:r>
                      </m:sub>
                    </m:sSub>
                    <m:d>
                      <m:dPr>
                        <m:ctrlPr>
                          <a:rPr lang="en-US" sz="2800" b="0" i="1" smtClean="0">
                            <a:latin typeface="Cambria Math" panose="02040503050406030204" pitchFamily="18" charset="0"/>
                          </a:rPr>
                        </m:ctrlPr>
                      </m:dPr>
                      <m:e>
                        <m:f>
                          <m:fPr>
                            <m:type m:val="skw"/>
                            <m:ctrlPr>
                              <a:rPr lang="en-US" sz="2800" b="0" i="1" smtClean="0">
                                <a:latin typeface="Cambria Math" panose="02040503050406030204" pitchFamily="18" charset="0"/>
                              </a:rPr>
                            </m:ctrlPr>
                          </m:fPr>
                          <m:num>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𝑥</m:t>
                                </m:r>
                              </m:e>
                              <m:sup>
                                <m:r>
                                  <a:rPr lang="en-US" sz="2800" b="0" i="1" smtClean="0">
                                    <a:latin typeface="Cambria Math" panose="02040503050406030204" pitchFamily="18" charset="0"/>
                                  </a:rPr>
                                  <m:t>2</m:t>
                                </m:r>
                              </m:sup>
                            </m:sSup>
                          </m:num>
                          <m:den>
                            <m:r>
                              <a:rPr lang="en-US" sz="2800" b="0" i="1" smtClean="0">
                                <a:latin typeface="Cambria Math" panose="02040503050406030204" pitchFamily="18" charset="0"/>
                              </a:rPr>
                              <m:t>2</m:t>
                            </m:r>
                          </m:den>
                        </m:f>
                      </m:e>
                    </m:d>
                  </m:oMath>
                </a14:m>
                <a:r>
                  <a:rPr lang="en-US" sz="2800" dirty="0"/>
                  <a:t>,</a:t>
                </a:r>
              </a:p>
            </p:txBody>
          </p:sp>
        </mc:Choice>
        <mc:Fallback xmlns="">
          <p:sp>
            <p:nvSpPr>
              <p:cNvPr id="17" name="TextBox 16">
                <a:extLst>
                  <a:ext uri="{FF2B5EF4-FFF2-40B4-BE49-F238E27FC236}">
                    <a16:creationId xmlns:a16="http://schemas.microsoft.com/office/drawing/2014/main" id="{DE0C8BB4-629E-D140-9703-C0838A526EE3}"/>
                  </a:ext>
                </a:extLst>
              </p:cNvPr>
              <p:cNvSpPr txBox="1">
                <a:spLocks noRot="1" noChangeAspect="1" noMove="1" noResize="1" noEditPoints="1" noAdjustHandles="1" noChangeArrowheads="1" noChangeShapeType="1" noTextEdit="1"/>
              </p:cNvSpPr>
              <p:nvPr/>
            </p:nvSpPr>
            <p:spPr>
              <a:xfrm>
                <a:off x="838200" y="2539605"/>
                <a:ext cx="9991165" cy="601831"/>
              </a:xfrm>
              <a:prstGeom prst="rect">
                <a:avLst/>
              </a:prstGeom>
              <a:blipFill>
                <a:blip r:embed="rId4"/>
                <a:stretch>
                  <a:fillRect l="-1142" t="-147917" b="-2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6101AB33-A848-9247-89B5-780D155C1C96}"/>
                  </a:ext>
                </a:extLst>
              </p:cNvPr>
              <p:cNvSpPr/>
              <p:nvPr/>
            </p:nvSpPr>
            <p:spPr>
              <a:xfrm>
                <a:off x="3423409" y="3152596"/>
                <a:ext cx="4820743"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i="1" smtClean="0">
                              <a:latin typeface="Cambria Math" panose="02040503050406030204" pitchFamily="18" charset="0"/>
                            </a:rPr>
                            <m:t>𝑀</m:t>
                          </m:r>
                        </m:e>
                        <m:sub>
                          <m:r>
                            <a:rPr lang="en-US" sz="2800" b="0" i="1" smtClean="0">
                              <a:latin typeface="Cambria Math" panose="02040503050406030204" pitchFamily="18" charset="0"/>
                            </a:rPr>
                            <m:t>0</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𝑒</m:t>
                          </m:r>
                        </m:e>
                        <m:sup>
                          <m:r>
                            <a:rPr lang="en-US" sz="2800" b="0" i="1" smtClean="0">
                              <a:latin typeface="Cambria Math" panose="02040503050406030204" pitchFamily="18" charset="0"/>
                            </a:rPr>
                            <m:t>𝑥</m:t>
                          </m:r>
                        </m:sup>
                      </m:sSup>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𝜋</m:t>
                          </m:r>
                          <m:r>
                            <a:rPr lang="en-US" sz="2800" b="0" i="1" smtClean="0">
                              <a:latin typeface="Cambria Math" panose="02040503050406030204" pitchFamily="18" charset="0"/>
                            </a:rPr>
                            <m:t>𝑥</m:t>
                          </m:r>
                        </m:e>
                      </m:rad>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erfi</m:t>
                          </m:r>
                        </m:fName>
                        <m:e>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𝑥</m:t>
                              </m:r>
                            </m:e>
                          </m:rad>
                        </m:e>
                      </m:func>
                      <m:r>
                        <a:rPr lang="en-US" sz="2800" b="0" i="1" smtClean="0">
                          <a:latin typeface="Cambria Math" panose="02040503050406030204" pitchFamily="18" charset="0"/>
                        </a:rPr>
                        <m:t>)</m:t>
                      </m:r>
                    </m:oMath>
                  </m:oMathPara>
                </a14:m>
                <a:endParaRPr lang="en-US" sz="2800" dirty="0"/>
              </a:p>
            </p:txBody>
          </p:sp>
        </mc:Choice>
        <mc:Fallback xmlns="">
          <p:sp>
            <p:nvSpPr>
              <p:cNvPr id="21" name="Rectangle 20">
                <a:extLst>
                  <a:ext uri="{FF2B5EF4-FFF2-40B4-BE49-F238E27FC236}">
                    <a16:creationId xmlns:a16="http://schemas.microsoft.com/office/drawing/2014/main" id="{6101AB33-A848-9247-89B5-780D155C1C96}"/>
                  </a:ext>
                </a:extLst>
              </p:cNvPr>
              <p:cNvSpPr>
                <a:spLocks noRot="1" noChangeAspect="1" noMove="1" noResize="1" noEditPoints="1" noAdjustHandles="1" noChangeArrowheads="1" noChangeShapeType="1" noTextEdit="1"/>
              </p:cNvSpPr>
              <p:nvPr/>
            </p:nvSpPr>
            <p:spPr>
              <a:xfrm>
                <a:off x="3423409" y="3152596"/>
                <a:ext cx="4820743" cy="528030"/>
              </a:xfrm>
              <a:prstGeom prst="rect">
                <a:avLst/>
              </a:prstGeom>
              <a:blipFill>
                <a:blip r:embed="rId5"/>
                <a:stretch>
                  <a:fillRect b="-186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66801EA1-F115-5B4E-A030-24612901A96C}"/>
                  </a:ext>
                </a:extLst>
              </p:cNvPr>
              <p:cNvSpPr>
                <a:spLocks noGrp="1"/>
              </p:cNvSpPr>
              <p:nvPr>
                <p:ph idx="1"/>
              </p:nvPr>
            </p:nvSpPr>
            <p:spPr>
              <a:xfrm>
                <a:off x="838199" y="4123749"/>
                <a:ext cx="10515600" cy="1047984"/>
              </a:xfrm>
            </p:spPr>
            <p:txBody>
              <a:bodyPr>
                <a:normAutofit fontScale="92500" lnSpcReduction="20000"/>
              </a:bodyPr>
              <a:lstStyle/>
              <a:p>
                <a:pPr marL="0" indent="0">
                  <a:buNone/>
                </a:pPr>
                <a14:m>
                  <m:oMath xmlns:m="http://schemas.openxmlformats.org/officeDocument/2006/math">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𝑀</m:t>
                        </m:r>
                      </m:e>
                      <m:sub>
                        <m:r>
                          <a:rPr lang="en-US" b="0" i="1" smtClean="0">
                            <a:latin typeface="Cambria Math" panose="02040503050406030204" pitchFamily="18" charset="0"/>
                            <a:cs typeface="Calibri" panose="020F0502020204030204" pitchFamily="34" charset="0"/>
                          </a:rPr>
                          <m:t>0</m:t>
                        </m:r>
                      </m:sub>
                    </m:sSub>
                  </m:oMath>
                </a14:m>
                <a:r>
                  <a:rPr lang="en-US" dirty="0">
                    <a:latin typeface="Calibri" panose="020F0502020204030204" pitchFamily="34" charset="0"/>
                    <a:cs typeface="Calibri" panose="020F0502020204030204" pitchFamily="34" charset="0"/>
                  </a:rPr>
                  <a:t> is an example of a “confluent hypergeometric function”; these appear in studying properties of random walks and Brownian Motion.</a:t>
                </a:r>
              </a:p>
              <a:p>
                <a:pPr marL="0" indent="0">
                  <a:buNone/>
                </a:pPr>
                <a:r>
                  <a:rPr lang="en-US" sz="2400" dirty="0">
                    <a:solidFill>
                      <a:schemeClr val="tx1">
                        <a:lumMod val="75000"/>
                        <a:lumOff val="25000"/>
                      </a:schemeClr>
                    </a:solidFill>
                    <a:latin typeface="Calibri" panose="020F0502020204030204" pitchFamily="34" charset="0"/>
                    <a:cs typeface="Calibri" panose="020F0502020204030204" pitchFamily="34" charset="0"/>
                  </a:rPr>
                  <a:t>[e.g. </a:t>
                </a:r>
                <a:r>
                  <a:rPr lang="en-US" sz="2400" dirty="0" err="1">
                    <a:solidFill>
                      <a:schemeClr val="tx1">
                        <a:lumMod val="75000"/>
                        <a:lumOff val="25000"/>
                      </a:schemeClr>
                    </a:solidFill>
                    <a:latin typeface="Calibri" panose="020F0502020204030204" pitchFamily="34" charset="0"/>
                    <a:cs typeface="Calibri" panose="020F0502020204030204" pitchFamily="34" charset="0"/>
                  </a:rPr>
                  <a:t>Breiman</a:t>
                </a:r>
                <a:r>
                  <a:rPr lang="en-US" sz="2400" dirty="0">
                    <a:solidFill>
                      <a:schemeClr val="tx1">
                        <a:lumMod val="75000"/>
                        <a:lumOff val="25000"/>
                      </a:schemeClr>
                    </a:solidFill>
                    <a:latin typeface="Calibri" panose="020F0502020204030204" pitchFamily="34" charset="0"/>
                    <a:cs typeface="Calibri" panose="020F0502020204030204" pitchFamily="34" charset="0"/>
                  </a:rPr>
                  <a:t> ‘67; Davis ’76; Greenwood-Perkins ‘83; Perkins ‘83]</a:t>
                </a:r>
                <a:endParaRPr lang="en-US" dirty="0">
                  <a:solidFill>
                    <a:schemeClr val="tx1">
                      <a:lumMod val="75000"/>
                      <a:lumOff val="25000"/>
                    </a:schemeClr>
                  </a:solidFill>
                  <a:latin typeface="Calibri" panose="020F0502020204030204" pitchFamily="34" charset="0"/>
                  <a:cs typeface="Calibri" panose="020F0502020204030204" pitchFamily="34" charset="0"/>
                </a:endParaRPr>
              </a:p>
            </p:txBody>
          </p:sp>
        </mc:Choice>
        <mc:Fallback xmlns="">
          <p:sp>
            <p:nvSpPr>
              <p:cNvPr id="23" name="Content Placeholder 2">
                <a:extLst>
                  <a:ext uri="{FF2B5EF4-FFF2-40B4-BE49-F238E27FC236}">
                    <a16:creationId xmlns:a16="http://schemas.microsoft.com/office/drawing/2014/main" id="{66801EA1-F115-5B4E-A030-24612901A96C}"/>
                  </a:ext>
                </a:extLst>
              </p:cNvPr>
              <p:cNvSpPr>
                <a:spLocks noGrp="1" noRot="1" noChangeAspect="1" noMove="1" noResize="1" noEditPoints="1" noAdjustHandles="1" noChangeArrowheads="1" noChangeShapeType="1" noTextEdit="1"/>
              </p:cNvSpPr>
              <p:nvPr>
                <p:ph idx="1"/>
              </p:nvPr>
            </p:nvSpPr>
            <p:spPr>
              <a:xfrm>
                <a:off x="838199" y="4123749"/>
                <a:ext cx="10515600" cy="1047984"/>
              </a:xfrm>
              <a:blipFill>
                <a:blip r:embed="rId6"/>
                <a:stretch>
                  <a:fillRect l="-965" t="-14458" b="-9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E5AB11E-C97D-7041-AFDE-E98BF7A5C89B}"/>
                  </a:ext>
                </a:extLst>
              </p:cNvPr>
              <p:cNvSpPr txBox="1"/>
              <p:nvPr/>
            </p:nvSpPr>
            <p:spPr>
              <a:xfrm>
                <a:off x="838199" y="1393652"/>
                <a:ext cx="9991165" cy="523220"/>
              </a:xfrm>
              <a:prstGeom prst="rect">
                <a:avLst/>
              </a:prstGeom>
              <a:noFill/>
            </p:spPr>
            <p:txBody>
              <a:bodyPr wrap="square" rtlCol="0">
                <a:spAutoFit/>
              </a:bodyPr>
              <a:lstStyle/>
              <a:p>
                <a:r>
                  <a:rPr lang="en-US" sz="2800" dirty="0"/>
                  <a:t>For </a:t>
                </a:r>
                <a14:m>
                  <m:oMath xmlns:m="http://schemas.openxmlformats.org/officeDocument/2006/math">
                    <m:r>
                      <a:rPr lang="en-US" sz="2800" b="0" i="1" smtClean="0">
                        <a:latin typeface="Cambria Math" panose="02040503050406030204" pitchFamily="18" charset="0"/>
                      </a:rPr>
                      <m:t>𝑛</m:t>
                    </m:r>
                    <m:r>
                      <a:rPr lang="en-US" sz="2800" b="0" i="1" smtClean="0">
                        <a:latin typeface="Cambria Math" panose="02040503050406030204" pitchFamily="18" charset="0"/>
                      </a:rPr>
                      <m:t>=2</m:t>
                    </m:r>
                  </m:oMath>
                </a14:m>
                <a:r>
                  <a:rPr lang="en-US" sz="2800" dirty="0"/>
                  <a:t> experts:</a:t>
                </a:r>
              </a:p>
            </p:txBody>
          </p:sp>
        </mc:Choice>
        <mc:Fallback xmlns="">
          <p:sp>
            <p:nvSpPr>
              <p:cNvPr id="10" name="TextBox 9">
                <a:extLst>
                  <a:ext uri="{FF2B5EF4-FFF2-40B4-BE49-F238E27FC236}">
                    <a16:creationId xmlns:a16="http://schemas.microsoft.com/office/drawing/2014/main" id="{7E5AB11E-C97D-7041-AFDE-E98BF7A5C89B}"/>
                  </a:ext>
                </a:extLst>
              </p:cNvPr>
              <p:cNvSpPr txBox="1">
                <a:spLocks noRot="1" noChangeAspect="1" noMove="1" noResize="1" noEditPoints="1" noAdjustHandles="1" noChangeArrowheads="1" noChangeShapeType="1" noTextEdit="1"/>
              </p:cNvSpPr>
              <p:nvPr/>
            </p:nvSpPr>
            <p:spPr>
              <a:xfrm>
                <a:off x="838199" y="1393652"/>
                <a:ext cx="9991165" cy="523220"/>
              </a:xfrm>
              <a:prstGeom prst="rect">
                <a:avLst/>
              </a:prstGeom>
              <a:blipFill>
                <a:blip r:embed="rId7"/>
                <a:stretch>
                  <a:fillRect l="-1142" t="-11905" b="-28571"/>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2BBD871C-06C3-3B47-AC30-33A695564FE0}"/>
              </a:ext>
            </a:extLst>
          </p:cNvPr>
          <p:cNvSpPr txBox="1">
            <a:spLocks/>
          </p:cNvSpPr>
          <p:nvPr/>
        </p:nvSpPr>
        <p:spPr>
          <a:xfrm>
            <a:off x="838199" y="5394418"/>
            <a:ext cx="10515600" cy="73398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Today: we focus on the algorithm; its design involves stochastic calculus, PDEs, &amp; confluent hypergeometric functions.  </a:t>
            </a:r>
            <a:endParaRPr lang="en-US" dirty="0">
              <a:solidFill>
                <a:schemeClr val="tx1">
                  <a:lumMod val="75000"/>
                  <a:lumOff val="25000"/>
                </a:schemeClr>
              </a:solidFill>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E75053CC-ED71-B643-893F-BE532A6C6857}"/>
                  </a:ext>
                </a:extLst>
              </p:cNvPr>
              <p:cNvSpPr/>
              <p:nvPr/>
            </p:nvSpPr>
            <p:spPr>
              <a:xfrm>
                <a:off x="4284093" y="483785"/>
                <a:ext cx="7920117" cy="654346"/>
              </a:xfrm>
              <a:prstGeom prst="rect">
                <a:avLst/>
              </a:prstGeom>
            </p:spPr>
            <p:txBody>
              <a:bodyPr wrap="none">
                <a:spAutoFit/>
              </a:bodyPr>
              <a:lstStyle/>
              <a:p>
                <a:r>
                  <a:rPr lang="en-US" sz="2400" dirty="0">
                    <a:solidFill>
                      <a:schemeClr val="tx1">
                        <a:lumMod val="65000"/>
                        <a:lumOff val="35000"/>
                      </a:schemeClr>
                    </a:solidFill>
                  </a:rPr>
                  <a:t>I</a:t>
                </a:r>
                <a:r>
                  <a:rPr lang="en-US" sz="2400" b="0" dirty="0">
                    <a:solidFill>
                      <a:schemeClr val="tx1">
                        <a:lumMod val="65000"/>
                        <a:lumOff val="35000"/>
                      </a:schemeClr>
                    </a:solidFill>
                  </a:rPr>
                  <a:t>maginar</a:t>
                </a:r>
                <a:r>
                  <a:rPr lang="en-US" sz="2400" dirty="0">
                    <a:solidFill>
                      <a:schemeClr val="tx1">
                        <a:lumMod val="65000"/>
                        <a:lumOff val="35000"/>
                      </a:schemeClr>
                    </a:solidFill>
                  </a:rPr>
                  <a:t>y error function:</a:t>
                </a:r>
                <a:r>
                  <a:rPr lang="en-US" sz="2400" b="0" dirty="0">
                    <a:solidFill>
                      <a:schemeClr val="tx1">
                        <a:lumMod val="65000"/>
                        <a:lumOff val="35000"/>
                      </a:schemeClr>
                    </a:solidFill>
                  </a:rPr>
                  <a:t> </a:t>
                </a:r>
                <a14:m>
                  <m:oMath xmlns:m="http://schemas.openxmlformats.org/officeDocument/2006/math">
                    <m:func>
                      <m:funcPr>
                        <m:ctrlPr>
                          <a:rPr lang="en-US" sz="2400" b="0" i="1" smtClean="0">
                            <a:solidFill>
                              <a:schemeClr val="tx1">
                                <a:lumMod val="65000"/>
                                <a:lumOff val="35000"/>
                              </a:schemeClr>
                            </a:solidFill>
                            <a:latin typeface="Cambria Math" panose="02040503050406030204" pitchFamily="18" charset="0"/>
                          </a:rPr>
                        </m:ctrlPr>
                      </m:funcPr>
                      <m:fName>
                        <m:r>
                          <m:rPr>
                            <m:sty m:val="p"/>
                          </m:rPr>
                          <a:rPr lang="en-US" sz="2400" b="0" i="0" smtClean="0">
                            <a:solidFill>
                              <a:schemeClr val="tx1">
                                <a:lumMod val="65000"/>
                                <a:lumOff val="35000"/>
                              </a:schemeClr>
                            </a:solidFill>
                            <a:latin typeface="Cambria Math" panose="02040503050406030204" pitchFamily="18" charset="0"/>
                          </a:rPr>
                          <m:t>erfi</m:t>
                        </m:r>
                      </m:fName>
                      <m:e>
                        <m:d>
                          <m:dPr>
                            <m:ctrlPr>
                              <a:rPr lang="en-US" sz="2400" b="0" i="1" smtClean="0">
                                <a:solidFill>
                                  <a:schemeClr val="tx1">
                                    <a:lumMod val="65000"/>
                                    <a:lumOff val="35000"/>
                                  </a:schemeClr>
                                </a:solidFill>
                                <a:latin typeface="Cambria Math" panose="02040503050406030204" pitchFamily="18" charset="0"/>
                              </a:rPr>
                            </m:ctrlPr>
                          </m:dPr>
                          <m:e>
                            <m:r>
                              <a:rPr lang="en-US" sz="2400" b="0" i="1" smtClean="0">
                                <a:solidFill>
                                  <a:schemeClr val="tx1">
                                    <a:lumMod val="65000"/>
                                    <a:lumOff val="35000"/>
                                  </a:schemeClr>
                                </a:solidFill>
                                <a:latin typeface="Cambria Math" panose="02040503050406030204" pitchFamily="18" charset="0"/>
                              </a:rPr>
                              <m:t>𝑥</m:t>
                            </m:r>
                          </m:e>
                        </m:d>
                      </m:e>
                    </m:func>
                    <m:r>
                      <a:rPr lang="en-US" sz="2400" b="0" i="1" smtClean="0">
                        <a:solidFill>
                          <a:schemeClr val="tx1">
                            <a:lumMod val="65000"/>
                            <a:lumOff val="35000"/>
                          </a:schemeClr>
                        </a:solidFill>
                        <a:latin typeface="Cambria Math" panose="02040503050406030204" pitchFamily="18" charset="0"/>
                      </a:rPr>
                      <m:t>=</m:t>
                    </m:r>
                    <m:r>
                      <a:rPr lang="en-US" sz="2400" b="0" i="1" smtClean="0">
                        <a:solidFill>
                          <a:schemeClr val="tx1">
                            <a:lumMod val="65000"/>
                            <a:lumOff val="35000"/>
                          </a:schemeClr>
                        </a:solidFill>
                        <a:latin typeface="Cambria Math" panose="02040503050406030204" pitchFamily="18" charset="0"/>
                      </a:rPr>
                      <m:t>𝑖</m:t>
                    </m:r>
                    <m:r>
                      <a:rPr lang="en-US" sz="2400" b="0" i="1" smtClean="0">
                        <a:solidFill>
                          <a:schemeClr val="tx1">
                            <a:lumMod val="65000"/>
                            <a:lumOff val="35000"/>
                          </a:schemeClr>
                        </a:solidFill>
                        <a:latin typeface="Cambria Math" panose="02040503050406030204" pitchFamily="18" charset="0"/>
                      </a:rPr>
                      <m:t>⋅</m:t>
                    </m:r>
                    <m:r>
                      <m:rPr>
                        <m:sty m:val="p"/>
                      </m:rPr>
                      <a:rPr lang="en-US" sz="2400" b="0" i="0" smtClean="0">
                        <a:solidFill>
                          <a:schemeClr val="tx1">
                            <a:lumMod val="65000"/>
                            <a:lumOff val="35000"/>
                          </a:schemeClr>
                        </a:solidFill>
                        <a:latin typeface="Cambria Math" panose="02040503050406030204" pitchFamily="18" charset="0"/>
                      </a:rPr>
                      <m:t>erf</m:t>
                    </m:r>
                    <m:d>
                      <m:dPr>
                        <m:ctrlPr>
                          <a:rPr lang="en-US" sz="2400" b="0" i="1" smtClean="0">
                            <a:solidFill>
                              <a:schemeClr val="tx1">
                                <a:lumMod val="65000"/>
                                <a:lumOff val="35000"/>
                              </a:schemeClr>
                            </a:solidFill>
                            <a:latin typeface="Cambria Math" panose="02040503050406030204" pitchFamily="18" charset="0"/>
                          </a:rPr>
                        </m:ctrlPr>
                      </m:dPr>
                      <m:e>
                        <m:r>
                          <a:rPr lang="en-US" sz="2400" b="0" i="1" smtClean="0">
                            <a:solidFill>
                              <a:schemeClr val="tx1">
                                <a:lumMod val="65000"/>
                                <a:lumOff val="35000"/>
                              </a:schemeClr>
                            </a:solidFill>
                            <a:latin typeface="Cambria Math" panose="02040503050406030204" pitchFamily="18" charset="0"/>
                          </a:rPr>
                          <m:t>𝑖𝑥</m:t>
                        </m:r>
                      </m:e>
                    </m:d>
                    <m:r>
                      <a:rPr lang="en-US" sz="2400" b="0" i="1" smtClean="0">
                        <a:solidFill>
                          <a:schemeClr val="tx1">
                            <a:lumMod val="65000"/>
                            <a:lumOff val="35000"/>
                          </a:schemeClr>
                        </a:solidFill>
                        <a:latin typeface="Cambria Math" panose="02040503050406030204" pitchFamily="18" charset="0"/>
                      </a:rPr>
                      <m:t>=</m:t>
                    </m:r>
                    <m:f>
                      <m:fPr>
                        <m:ctrlPr>
                          <a:rPr lang="en-US" sz="2400" b="0" i="1" smtClean="0">
                            <a:solidFill>
                              <a:schemeClr val="tx1">
                                <a:lumMod val="65000"/>
                                <a:lumOff val="35000"/>
                              </a:schemeClr>
                            </a:solidFill>
                            <a:latin typeface="Cambria Math" panose="02040503050406030204" pitchFamily="18" charset="0"/>
                          </a:rPr>
                        </m:ctrlPr>
                      </m:fPr>
                      <m:num>
                        <m:r>
                          <a:rPr lang="en-US" sz="2400" b="0" i="1" smtClean="0">
                            <a:solidFill>
                              <a:schemeClr val="tx1">
                                <a:lumMod val="65000"/>
                                <a:lumOff val="35000"/>
                              </a:schemeClr>
                            </a:solidFill>
                            <a:latin typeface="Cambria Math" panose="02040503050406030204" pitchFamily="18" charset="0"/>
                          </a:rPr>
                          <m:t>2</m:t>
                        </m:r>
                      </m:num>
                      <m:den>
                        <m:rad>
                          <m:radPr>
                            <m:degHide m:val="on"/>
                            <m:ctrlPr>
                              <a:rPr lang="en-US" sz="2400" b="0" i="1" smtClean="0">
                                <a:solidFill>
                                  <a:schemeClr val="tx1">
                                    <a:lumMod val="65000"/>
                                    <a:lumOff val="35000"/>
                                  </a:schemeClr>
                                </a:solidFill>
                                <a:latin typeface="Cambria Math" panose="02040503050406030204" pitchFamily="18" charset="0"/>
                              </a:rPr>
                            </m:ctrlPr>
                          </m:radPr>
                          <m:deg/>
                          <m:e>
                            <m:r>
                              <a:rPr lang="en-US" sz="2400" b="0" i="1" smtClean="0">
                                <a:solidFill>
                                  <a:schemeClr val="tx1">
                                    <a:lumMod val="65000"/>
                                    <a:lumOff val="35000"/>
                                  </a:schemeClr>
                                </a:solidFill>
                                <a:latin typeface="Cambria Math" panose="02040503050406030204" pitchFamily="18" charset="0"/>
                              </a:rPr>
                              <m:t>𝜋</m:t>
                            </m:r>
                          </m:e>
                        </m:rad>
                      </m:den>
                    </m:f>
                    <m:nary>
                      <m:naryPr>
                        <m:ctrlPr>
                          <a:rPr lang="en-US" sz="2400" b="0" i="1" smtClean="0">
                            <a:solidFill>
                              <a:schemeClr val="tx1">
                                <a:lumMod val="65000"/>
                                <a:lumOff val="35000"/>
                              </a:schemeClr>
                            </a:solidFill>
                            <a:latin typeface="Cambria Math" panose="02040503050406030204" pitchFamily="18" charset="0"/>
                          </a:rPr>
                        </m:ctrlPr>
                      </m:naryPr>
                      <m:sub>
                        <m:r>
                          <a:rPr lang="en-US" sz="2400" b="0" i="1" smtClean="0">
                            <a:solidFill>
                              <a:schemeClr val="tx1">
                                <a:lumMod val="65000"/>
                                <a:lumOff val="35000"/>
                              </a:schemeClr>
                            </a:solidFill>
                            <a:latin typeface="Cambria Math" panose="02040503050406030204" pitchFamily="18" charset="0"/>
                          </a:rPr>
                          <m:t>0</m:t>
                        </m:r>
                      </m:sub>
                      <m:sup>
                        <m:r>
                          <a:rPr lang="en-US" sz="2400" b="0" i="1" smtClean="0">
                            <a:solidFill>
                              <a:schemeClr val="tx1">
                                <a:lumMod val="65000"/>
                                <a:lumOff val="35000"/>
                              </a:schemeClr>
                            </a:solidFill>
                            <a:latin typeface="Cambria Math" panose="02040503050406030204" pitchFamily="18" charset="0"/>
                          </a:rPr>
                          <m:t>𝑥</m:t>
                        </m:r>
                      </m:sup>
                      <m:e>
                        <m:sSup>
                          <m:sSupPr>
                            <m:ctrlPr>
                              <a:rPr lang="en-US" sz="2400" b="0" i="1" smtClean="0">
                                <a:solidFill>
                                  <a:schemeClr val="tx1">
                                    <a:lumMod val="65000"/>
                                    <a:lumOff val="35000"/>
                                  </a:schemeClr>
                                </a:solidFill>
                                <a:latin typeface="Cambria Math" panose="02040503050406030204" pitchFamily="18" charset="0"/>
                              </a:rPr>
                            </m:ctrlPr>
                          </m:sSupPr>
                          <m:e>
                            <m:r>
                              <a:rPr lang="en-US" sz="2400" b="0" i="1" smtClean="0">
                                <a:solidFill>
                                  <a:schemeClr val="tx1">
                                    <a:lumMod val="65000"/>
                                    <a:lumOff val="35000"/>
                                  </a:schemeClr>
                                </a:solidFill>
                                <a:latin typeface="Cambria Math" panose="02040503050406030204" pitchFamily="18" charset="0"/>
                              </a:rPr>
                              <m:t>𝑒</m:t>
                            </m:r>
                          </m:e>
                          <m:sup>
                            <m:sSup>
                              <m:sSupPr>
                                <m:ctrlPr>
                                  <a:rPr lang="en-US" sz="2400" b="0" i="1" smtClean="0">
                                    <a:solidFill>
                                      <a:schemeClr val="tx1">
                                        <a:lumMod val="65000"/>
                                        <a:lumOff val="35000"/>
                                      </a:schemeClr>
                                    </a:solidFill>
                                    <a:latin typeface="Cambria Math" panose="02040503050406030204" pitchFamily="18" charset="0"/>
                                  </a:rPr>
                                </m:ctrlPr>
                              </m:sSupPr>
                              <m:e>
                                <m:r>
                                  <a:rPr lang="en-US" sz="2400" b="0" i="1" smtClean="0">
                                    <a:solidFill>
                                      <a:schemeClr val="tx1">
                                        <a:lumMod val="65000"/>
                                        <a:lumOff val="35000"/>
                                      </a:schemeClr>
                                    </a:solidFill>
                                    <a:latin typeface="Cambria Math" panose="02040503050406030204" pitchFamily="18" charset="0"/>
                                  </a:rPr>
                                  <m:t>𝑧</m:t>
                                </m:r>
                              </m:e>
                              <m:sup>
                                <m:r>
                                  <a:rPr lang="en-US" sz="2400" b="0" i="1" smtClean="0">
                                    <a:solidFill>
                                      <a:schemeClr val="tx1">
                                        <a:lumMod val="65000"/>
                                        <a:lumOff val="35000"/>
                                      </a:schemeClr>
                                    </a:solidFill>
                                    <a:latin typeface="Cambria Math" panose="02040503050406030204" pitchFamily="18" charset="0"/>
                                  </a:rPr>
                                  <m:t>2</m:t>
                                </m:r>
                              </m:sup>
                            </m:sSup>
                          </m:sup>
                        </m:sSup>
                      </m:e>
                    </m:nary>
                    <m:r>
                      <m:rPr>
                        <m:sty m:val="p"/>
                      </m:rPr>
                      <a:rPr lang="en-US" sz="2400" b="0" i="0" smtClean="0">
                        <a:solidFill>
                          <a:schemeClr val="tx1">
                            <a:lumMod val="65000"/>
                            <a:lumOff val="35000"/>
                          </a:schemeClr>
                        </a:solidFill>
                        <a:latin typeface="Cambria Math" panose="02040503050406030204" pitchFamily="18" charset="0"/>
                      </a:rPr>
                      <m:t>d</m:t>
                    </m:r>
                    <m:r>
                      <a:rPr lang="en-US" sz="2400" b="0" i="1" smtClean="0">
                        <a:solidFill>
                          <a:schemeClr val="tx1">
                            <a:lumMod val="65000"/>
                            <a:lumOff val="35000"/>
                          </a:schemeClr>
                        </a:solidFill>
                        <a:latin typeface="Cambria Math" panose="02040503050406030204" pitchFamily="18" charset="0"/>
                      </a:rPr>
                      <m:t>𝑧</m:t>
                    </m:r>
                  </m:oMath>
                </a14:m>
                <a:r>
                  <a:rPr lang="en-US" sz="2400" dirty="0">
                    <a:solidFill>
                      <a:schemeClr val="tx1">
                        <a:lumMod val="65000"/>
                        <a:lumOff val="35000"/>
                      </a:schemeClr>
                    </a:solidFill>
                  </a:rPr>
                  <a:t>.</a:t>
                </a:r>
              </a:p>
            </p:txBody>
          </p:sp>
        </mc:Choice>
        <mc:Fallback>
          <p:sp>
            <p:nvSpPr>
              <p:cNvPr id="12" name="Rectangle 11">
                <a:extLst>
                  <a:ext uri="{FF2B5EF4-FFF2-40B4-BE49-F238E27FC236}">
                    <a16:creationId xmlns:a16="http://schemas.microsoft.com/office/drawing/2014/main" id="{E75053CC-ED71-B643-893F-BE532A6C6857}"/>
                  </a:ext>
                </a:extLst>
              </p:cNvPr>
              <p:cNvSpPr>
                <a:spLocks noRot="1" noChangeAspect="1" noMove="1" noResize="1" noEditPoints="1" noAdjustHandles="1" noChangeArrowheads="1" noChangeShapeType="1" noTextEdit="1"/>
              </p:cNvSpPr>
              <p:nvPr/>
            </p:nvSpPr>
            <p:spPr>
              <a:xfrm>
                <a:off x="4284093" y="483785"/>
                <a:ext cx="7920117" cy="654346"/>
              </a:xfrm>
              <a:prstGeom prst="rect">
                <a:avLst/>
              </a:prstGeom>
              <a:blipFill>
                <a:blip r:embed="rId8"/>
                <a:stretch>
                  <a:fillRect l="-1120" t="-96226" r="-160" b="-147170"/>
                </a:stretch>
              </a:blipFill>
            </p:spPr>
            <p:txBody>
              <a:bodyPr/>
              <a:lstStyle/>
              <a:p>
                <a:r>
                  <a:rPr lang="en-US">
                    <a:noFill/>
                  </a:rPr>
                  <a:t> </a:t>
                </a:r>
              </a:p>
            </p:txBody>
          </p:sp>
        </mc:Fallback>
      </mc:AlternateContent>
    </p:spTree>
    <p:extLst>
      <p:ext uri="{BB962C8B-B14F-4D97-AF65-F5344CB8AC3E}">
        <p14:creationId xmlns:p14="http://schemas.microsoft.com/office/powerpoint/2010/main" val="109728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for 2 experts</a:t>
            </a:r>
          </a:p>
        </p:txBody>
      </p:sp>
      <p:sp>
        <p:nvSpPr>
          <p:cNvPr id="12" name="Content Placeholder 2">
            <a:extLst>
              <a:ext uri="{FF2B5EF4-FFF2-40B4-BE49-F238E27FC236}">
                <a16:creationId xmlns:a16="http://schemas.microsoft.com/office/drawing/2014/main" id="{DF2282E8-C505-A641-BC17-5673CA998236}"/>
              </a:ext>
            </a:extLst>
          </p:cNvPr>
          <p:cNvSpPr>
            <a:spLocks noGrp="1"/>
          </p:cNvSpPr>
          <p:nvPr>
            <p:ph idx="1"/>
          </p:nvPr>
        </p:nvSpPr>
        <p:spPr>
          <a:xfrm>
            <a:off x="838199" y="1073889"/>
            <a:ext cx="10898689" cy="583461"/>
          </a:xfrm>
        </p:spPr>
        <p:txBody>
          <a:bodyPr>
            <a:normAutofit/>
          </a:bodyPr>
          <a:lstStyle/>
          <a:p>
            <a:pPr marL="0" indent="0">
              <a:buNone/>
            </a:pPr>
            <a:r>
              <a:rPr lang="en-US" dirty="0">
                <a:latin typeface="Calibri" panose="020F0502020204030204" pitchFamily="34" charset="0"/>
                <a:cs typeface="Calibri" panose="020F0502020204030204" pitchFamily="34" charset="0"/>
              </a:rPr>
              <a:t>Simple expression for regret with 2 experts: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ADC098C-CA5A-3B4A-A62B-646409DC1E36}"/>
                  </a:ext>
                </a:extLst>
              </p:cNvPr>
              <p:cNvSpPr txBox="1"/>
              <p:nvPr/>
            </p:nvSpPr>
            <p:spPr>
              <a:xfrm>
                <a:off x="1137999" y="1657350"/>
                <a:ext cx="4262449" cy="970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xmlns="">
          <p:sp>
            <p:nvSpPr>
              <p:cNvPr id="13" name="TextBox 12">
                <a:extLst>
                  <a:ext uri="{FF2B5EF4-FFF2-40B4-BE49-F238E27FC236}">
                    <a16:creationId xmlns:a16="http://schemas.microsoft.com/office/drawing/2014/main" id="{1ADC098C-CA5A-3B4A-A62B-646409DC1E36}"/>
                  </a:ext>
                </a:extLst>
              </p:cNvPr>
              <p:cNvSpPr txBox="1">
                <a:spLocks noRot="1" noChangeAspect="1" noMove="1" noResize="1" noEditPoints="1" noAdjustHandles="1" noChangeArrowheads="1" noChangeShapeType="1" noTextEdit="1"/>
              </p:cNvSpPr>
              <p:nvPr/>
            </p:nvSpPr>
            <p:spPr>
              <a:xfrm>
                <a:off x="1137999" y="1657350"/>
                <a:ext cx="4262449" cy="970971"/>
              </a:xfrm>
              <a:prstGeom prst="rect">
                <a:avLst/>
              </a:prstGeom>
              <a:blipFill>
                <a:blip r:embed="rId3"/>
                <a:stretch>
                  <a:fillRect l="-2083" t="-149351" r="-2083" b="-205195"/>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DB37F1E7-8DB2-C442-ACFB-1CEE1C517908}"/>
              </a:ext>
            </a:extLst>
          </p:cNvPr>
          <p:cNvSpPr/>
          <p:nvPr/>
        </p:nvSpPr>
        <p:spPr>
          <a:xfrm rot="16200000" flipH="1">
            <a:off x="4382388" y="1656851"/>
            <a:ext cx="215227" cy="1492150"/>
          </a:xfrm>
          <a:prstGeom prst="rightBrace">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D402325-A917-0245-82C4-6D60DC64725C}"/>
                  </a:ext>
                </a:extLst>
              </p:cNvPr>
              <p:cNvSpPr txBox="1"/>
              <p:nvPr/>
            </p:nvSpPr>
            <p:spPr>
              <a:xfrm>
                <a:off x="3799555" y="2516975"/>
                <a:ext cx="1729833"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𝟎</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oMath>
                  </m:oMathPara>
                </a14:m>
                <a:endParaRPr lang="en-US" sz="2600" dirty="0"/>
              </a:p>
            </p:txBody>
          </p:sp>
        </mc:Choice>
        <mc:Fallback xmlns="">
          <p:sp>
            <p:nvSpPr>
              <p:cNvPr id="19" name="TextBox 18">
                <a:extLst>
                  <a:ext uri="{FF2B5EF4-FFF2-40B4-BE49-F238E27FC236}">
                    <a16:creationId xmlns:a16="http://schemas.microsoft.com/office/drawing/2014/main" id="{8D402325-A917-0245-82C4-6D60DC64725C}"/>
                  </a:ext>
                </a:extLst>
              </p:cNvPr>
              <p:cNvSpPr txBox="1">
                <a:spLocks noRot="1" noChangeAspect="1" noMove="1" noResize="1" noEditPoints="1" noAdjustHandles="1" noChangeArrowheads="1" noChangeShapeType="1" noTextEdit="1"/>
              </p:cNvSpPr>
              <p:nvPr/>
            </p:nvSpPr>
            <p:spPr>
              <a:xfrm>
                <a:off x="3799555" y="2516975"/>
                <a:ext cx="1729833" cy="400110"/>
              </a:xfrm>
              <a:prstGeom prst="rect">
                <a:avLst/>
              </a:prstGeom>
              <a:blipFill>
                <a:blip r:embed="rId6"/>
                <a:stretch>
                  <a:fillRect l="-2190" r="-6569" b="-303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3274E3E-73BD-0246-B763-1F626F79FAD8}"/>
                  </a:ext>
                </a:extLst>
              </p:cNvPr>
              <p:cNvSpPr txBox="1"/>
              <p:nvPr/>
            </p:nvSpPr>
            <p:spPr>
              <a:xfrm>
                <a:off x="6795886" y="1719424"/>
                <a:ext cx="4011867" cy="451662"/>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d>
                      <m:dPr>
                        <m:begChr m:val="|"/>
                        <m:endChr m:val="|"/>
                        <m:ctrlPr>
                          <a:rPr lang="en-US" sz="2600" b="0" i="1" smtClean="0">
                            <a:latin typeface="Cambria Math" panose="02040503050406030204" pitchFamily="18" charset="0"/>
                          </a:rPr>
                        </m:ctrlPr>
                      </m:dPr>
                      <m:e>
                        <m:nary>
                          <m:naryPr>
                            <m:chr m:val="∑"/>
                            <m:supHide m:val="on"/>
                            <m:ctrlPr>
                              <a:rPr lang="en-US" sz="2600" i="1" smtClean="0">
                                <a:latin typeface="Cambria Math" panose="02040503050406030204" pitchFamily="18" charset="0"/>
                                <a:cs typeface="Calibri" panose="020F0502020204030204" pitchFamily="34" charset="0"/>
                              </a:rPr>
                            </m:ctrlPr>
                          </m:naryPr>
                          <m:sub>
                            <m:r>
                              <a:rPr lang="en-US" sz="2600" i="1">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m:t>
                            </m:r>
                            <m:r>
                              <a:rPr lang="en-US" sz="2600" b="0" i="1" smtClean="0">
                                <a:latin typeface="Cambria Math" panose="02040503050406030204" pitchFamily="18" charset="0"/>
                                <a:cs typeface="Calibri" panose="020F0502020204030204" pitchFamily="34" charset="0"/>
                              </a:rPr>
                              <m:t>𝑇</m:t>
                            </m:r>
                          </m:sub>
                          <m:sup/>
                          <m:e>
                            <m:r>
                              <a:rPr lang="en-US" sz="2600" b="0" i="1" smtClean="0">
                                <a:latin typeface="Cambria Math" panose="02040503050406030204" pitchFamily="18" charset="0"/>
                                <a:cs typeface="Calibri" panose="020F0502020204030204" pitchFamily="34" charset="0"/>
                              </a:rPr>
                              <m:t>(</m:t>
                            </m:r>
                            <m:sSub>
                              <m:sSubPr>
                                <m:ctrlPr>
                                  <a:rPr lang="en-US" sz="2600" i="1">
                                    <a:latin typeface="Cambria Math" panose="02040503050406030204" pitchFamily="18" charset="0"/>
                                    <a:cs typeface="Calibri" panose="020F0502020204030204" pitchFamily="34" charset="0"/>
                                  </a:rPr>
                                </m:ctrlPr>
                              </m:sSubPr>
                              <m:e>
                                <m:r>
                                  <a:rPr lang="en-US" sz="2600" i="1">
                                    <a:latin typeface="Cambria Math" panose="02040503050406030204" pitchFamily="18" charset="0"/>
                                    <a:cs typeface="Calibri" panose="020F0502020204030204" pitchFamily="34" charset="0"/>
                                  </a:rPr>
                                  <m:t>𝑐</m:t>
                                </m:r>
                              </m:e>
                              <m:sub>
                                <m:r>
                                  <a:rPr lang="en-US" sz="2600" i="1">
                                    <a:latin typeface="Cambria Math" panose="02040503050406030204" pitchFamily="18" charset="0"/>
                                    <a:cs typeface="Calibri" panose="020F0502020204030204" pitchFamily="34" charset="0"/>
                                  </a:rPr>
                                  <m:t>𝑡</m:t>
                                </m:r>
                                <m:r>
                                  <a:rPr lang="en-US" sz="2600" i="1">
                                    <a:latin typeface="Cambria Math" panose="02040503050406030204" pitchFamily="18" charset="0"/>
                                    <a:cs typeface="Calibri" panose="020F0502020204030204" pitchFamily="34" charset="0"/>
                                  </a:rPr>
                                  <m:t>,1</m:t>
                                </m:r>
                              </m:sub>
                            </m:sSub>
                            <m:r>
                              <a:rPr lang="en-US" sz="2600" b="0" i="1" smtClean="0">
                                <a:latin typeface="Cambria Math" panose="02040503050406030204" pitchFamily="18" charset="0"/>
                                <a:cs typeface="Calibri" panose="020F0502020204030204" pitchFamily="34" charset="0"/>
                              </a:rPr>
                              <m:t>−</m:t>
                            </m:r>
                            <m:sSub>
                              <m:sSubPr>
                                <m:ctrlPr>
                                  <a:rPr lang="en-US" sz="2600" b="0" i="1" smtClean="0">
                                    <a:latin typeface="Cambria Math" panose="02040503050406030204" pitchFamily="18" charset="0"/>
                                    <a:cs typeface="Calibri" panose="020F0502020204030204" pitchFamily="34" charset="0"/>
                                  </a:rPr>
                                </m:ctrlPr>
                              </m:sSubPr>
                              <m:e>
                                <m:r>
                                  <a:rPr lang="en-US" sz="2600" b="0" i="1" smtClean="0">
                                    <a:latin typeface="Cambria Math" panose="02040503050406030204" pitchFamily="18" charset="0"/>
                                    <a:cs typeface="Calibri" panose="020F0502020204030204" pitchFamily="34" charset="0"/>
                                  </a:rPr>
                                  <m:t>𝑐</m:t>
                                </m:r>
                              </m:e>
                              <m:sub>
                                <m:r>
                                  <a:rPr lang="en-US" sz="2600" b="0" i="1" smtClean="0">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,2</m:t>
                                </m:r>
                              </m:sub>
                            </m:sSub>
                            <m:r>
                              <a:rPr lang="en-US" sz="2600" b="0" i="1" smtClean="0">
                                <a:latin typeface="Cambria Math" panose="02040503050406030204" pitchFamily="18" charset="0"/>
                                <a:cs typeface="Calibri" panose="020F0502020204030204" pitchFamily="34" charset="0"/>
                              </a:rPr>
                              <m:t>)</m:t>
                            </m:r>
                          </m:e>
                        </m:nary>
                      </m:e>
                    </m:d>
                  </m:oMath>
                </a14:m>
                <a:r>
                  <a:rPr lang="en-US" sz="2600" dirty="0"/>
                  <a:t> (gap)</a:t>
                </a:r>
              </a:p>
            </p:txBody>
          </p:sp>
        </mc:Choice>
        <mc:Fallback xmlns="">
          <p:sp>
            <p:nvSpPr>
              <p:cNvPr id="18" name="TextBox 17">
                <a:extLst>
                  <a:ext uri="{FF2B5EF4-FFF2-40B4-BE49-F238E27FC236}">
                    <a16:creationId xmlns:a16="http://schemas.microsoft.com/office/drawing/2014/main" id="{A3274E3E-73BD-0246-B763-1F626F79FAD8}"/>
                  </a:ext>
                </a:extLst>
              </p:cNvPr>
              <p:cNvSpPr txBox="1">
                <a:spLocks noRot="1" noChangeAspect="1" noMove="1" noResize="1" noEditPoints="1" noAdjustHandles="1" noChangeArrowheads="1" noChangeShapeType="1" noTextEdit="1"/>
              </p:cNvSpPr>
              <p:nvPr/>
            </p:nvSpPr>
            <p:spPr>
              <a:xfrm>
                <a:off x="6795886" y="1719424"/>
                <a:ext cx="4011867" cy="451662"/>
              </a:xfrm>
              <a:prstGeom prst="rect">
                <a:avLst/>
              </a:prstGeom>
              <a:blipFill>
                <a:blip r:embed="rId7"/>
                <a:stretch>
                  <a:fillRect l="-2839" t="-137838" r="-3785" b="-2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297920F-0756-7A4D-9D29-7E64F96A4729}"/>
                  </a:ext>
                </a:extLst>
              </p:cNvPr>
              <p:cNvSpPr txBox="1"/>
              <p:nvPr/>
            </p:nvSpPr>
            <p:spPr>
              <a:xfrm>
                <a:off x="6795886" y="2310485"/>
                <a:ext cx="4557914" cy="400110"/>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oMath>
                </a14:m>
                <a:r>
                  <a:rPr lang="en-US" sz="2600" dirty="0"/>
                  <a:t> is alg.’s weight on </a:t>
                </a:r>
                <a:r>
                  <a:rPr lang="en-US" sz="2600" b="1" i="1" dirty="0"/>
                  <a:t>worst</a:t>
                </a:r>
                <a:r>
                  <a:rPr lang="en-US" sz="2600" dirty="0"/>
                  <a:t> expert</a:t>
                </a:r>
              </a:p>
            </p:txBody>
          </p:sp>
        </mc:Choice>
        <mc:Fallback xmlns="">
          <p:sp>
            <p:nvSpPr>
              <p:cNvPr id="21" name="TextBox 20">
                <a:extLst>
                  <a:ext uri="{FF2B5EF4-FFF2-40B4-BE49-F238E27FC236}">
                    <a16:creationId xmlns:a16="http://schemas.microsoft.com/office/drawing/2014/main" id="{8297920F-0756-7A4D-9D29-7E64F96A4729}"/>
                  </a:ext>
                </a:extLst>
              </p:cNvPr>
              <p:cNvSpPr txBox="1">
                <a:spLocks noRot="1" noChangeAspect="1" noMove="1" noResize="1" noEditPoints="1" noAdjustHandles="1" noChangeArrowheads="1" noChangeShapeType="1" noTextEdit="1"/>
              </p:cNvSpPr>
              <p:nvPr/>
            </p:nvSpPr>
            <p:spPr>
              <a:xfrm>
                <a:off x="6795886" y="2310485"/>
                <a:ext cx="4557914" cy="400110"/>
              </a:xfrm>
              <a:prstGeom prst="rect">
                <a:avLst/>
              </a:prstGeom>
              <a:blipFill>
                <a:blip r:embed="rId8"/>
                <a:stretch>
                  <a:fillRect l="-2222" t="-25000" r="-3333" b="-46875"/>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33759853-5040-204F-B828-5981DC8AEC90}"/>
              </a:ext>
            </a:extLst>
          </p:cNvPr>
          <p:cNvSpPr txBox="1">
            <a:spLocks/>
          </p:cNvSpPr>
          <p:nvPr/>
        </p:nvSpPr>
        <p:spPr>
          <a:xfrm>
            <a:off x="1584275" y="3148502"/>
            <a:ext cx="2905726" cy="4958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latin typeface="Calibri" panose="020F0502020204030204" pitchFamily="34" charset="0"/>
                <a:cs typeface="Calibri" panose="020F0502020204030204" pitchFamily="34" charset="0"/>
              </a:rPr>
              <a:t>Best expert gets cost 1.</a:t>
            </a:r>
          </a:p>
        </p:txBody>
      </p:sp>
      <p:sp>
        <p:nvSpPr>
          <p:cNvPr id="14" name="Content Placeholder 2">
            <a:extLst>
              <a:ext uri="{FF2B5EF4-FFF2-40B4-BE49-F238E27FC236}">
                <a16:creationId xmlns:a16="http://schemas.microsoft.com/office/drawing/2014/main" id="{DF7E60A6-DF9B-A44C-B08F-00B29A849967}"/>
              </a:ext>
            </a:extLst>
          </p:cNvPr>
          <p:cNvSpPr txBox="1">
            <a:spLocks/>
          </p:cNvSpPr>
          <p:nvPr/>
        </p:nvSpPr>
        <p:spPr>
          <a:xfrm>
            <a:off x="3381817" y="3875764"/>
            <a:ext cx="2905726" cy="4958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latin typeface="Calibri" panose="020F0502020204030204" pitchFamily="34" charset="0"/>
                <a:cs typeface="Calibri" panose="020F0502020204030204" pitchFamily="34" charset="0"/>
              </a:rPr>
              <a:t>Equal costs on experts.</a:t>
            </a:r>
          </a:p>
        </p:txBody>
      </p:sp>
      <p:sp>
        <p:nvSpPr>
          <p:cNvPr id="15" name="Content Placeholder 2">
            <a:extLst>
              <a:ext uri="{FF2B5EF4-FFF2-40B4-BE49-F238E27FC236}">
                <a16:creationId xmlns:a16="http://schemas.microsoft.com/office/drawing/2014/main" id="{97EBC4C7-1D0F-2148-B3E8-4EF109A4754E}"/>
              </a:ext>
            </a:extLst>
          </p:cNvPr>
          <p:cNvSpPr txBox="1">
            <a:spLocks/>
          </p:cNvSpPr>
          <p:nvPr/>
        </p:nvSpPr>
        <p:spPr>
          <a:xfrm>
            <a:off x="5102727" y="3142858"/>
            <a:ext cx="3087116" cy="4958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latin typeface="Calibri" panose="020F0502020204030204" pitchFamily="34" charset="0"/>
                <a:cs typeface="Calibri" panose="020F0502020204030204" pitchFamily="34" charset="0"/>
              </a:rPr>
              <a:t>Worst expert gets cost 1.</a:t>
            </a:r>
          </a:p>
        </p:txBody>
      </p:sp>
      <p:cxnSp>
        <p:nvCxnSpPr>
          <p:cNvPr id="4" name="Straight Arrow Connector 3">
            <a:extLst>
              <a:ext uri="{FF2B5EF4-FFF2-40B4-BE49-F238E27FC236}">
                <a16:creationId xmlns:a16="http://schemas.microsoft.com/office/drawing/2014/main" id="{556266EA-6EC8-9E4B-8D89-57CC1C31E0CA}"/>
              </a:ext>
            </a:extLst>
          </p:cNvPr>
          <p:cNvCxnSpPr>
            <a:stCxn id="14" idx="0"/>
          </p:cNvCxnSpPr>
          <p:nvPr/>
        </p:nvCxnSpPr>
        <p:spPr>
          <a:xfrm flipV="1">
            <a:off x="4834680" y="2917085"/>
            <a:ext cx="95129" cy="9586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8E133A9-ED9D-0B46-8813-3C381891CF39}"/>
              </a:ext>
            </a:extLst>
          </p:cNvPr>
          <p:cNvCxnSpPr>
            <a:cxnSpLocks/>
          </p:cNvCxnSpPr>
          <p:nvPr/>
        </p:nvCxnSpPr>
        <p:spPr>
          <a:xfrm flipV="1">
            <a:off x="3568182" y="2917086"/>
            <a:ext cx="921819" cy="225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F6E4EEB-5CAC-8F4A-A114-3129EA0A01EC}"/>
              </a:ext>
            </a:extLst>
          </p:cNvPr>
          <p:cNvCxnSpPr>
            <a:cxnSpLocks/>
          </p:cNvCxnSpPr>
          <p:nvPr/>
        </p:nvCxnSpPr>
        <p:spPr>
          <a:xfrm flipH="1" flipV="1">
            <a:off x="5274489" y="2917086"/>
            <a:ext cx="668375" cy="225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1908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for 2 experts</a:t>
            </a:r>
          </a:p>
        </p:txBody>
      </p:sp>
      <p:sp>
        <p:nvSpPr>
          <p:cNvPr id="12" name="Content Placeholder 2">
            <a:extLst>
              <a:ext uri="{FF2B5EF4-FFF2-40B4-BE49-F238E27FC236}">
                <a16:creationId xmlns:a16="http://schemas.microsoft.com/office/drawing/2014/main" id="{DF2282E8-C505-A641-BC17-5673CA998236}"/>
              </a:ext>
            </a:extLst>
          </p:cNvPr>
          <p:cNvSpPr>
            <a:spLocks noGrp="1"/>
          </p:cNvSpPr>
          <p:nvPr>
            <p:ph idx="1"/>
          </p:nvPr>
        </p:nvSpPr>
        <p:spPr>
          <a:xfrm>
            <a:off x="838199" y="1073889"/>
            <a:ext cx="10898689" cy="583461"/>
          </a:xfrm>
        </p:spPr>
        <p:txBody>
          <a:bodyPr>
            <a:normAutofit/>
          </a:bodyPr>
          <a:lstStyle/>
          <a:p>
            <a:pPr marL="0" indent="0">
              <a:buNone/>
            </a:pPr>
            <a:r>
              <a:rPr lang="en-US" dirty="0">
                <a:latin typeface="Calibri" panose="020F0502020204030204" pitchFamily="34" charset="0"/>
                <a:cs typeface="Calibri" panose="020F0502020204030204" pitchFamily="34" charset="0"/>
              </a:rPr>
              <a:t>Simple expression for regret with 2 experts: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ADC098C-CA5A-3B4A-A62B-646409DC1E36}"/>
                  </a:ext>
                </a:extLst>
              </p:cNvPr>
              <p:cNvSpPr txBox="1"/>
              <p:nvPr/>
            </p:nvSpPr>
            <p:spPr>
              <a:xfrm>
                <a:off x="1137999" y="1657350"/>
                <a:ext cx="4262449" cy="970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xmlns="">
          <p:sp>
            <p:nvSpPr>
              <p:cNvPr id="13" name="TextBox 12">
                <a:extLst>
                  <a:ext uri="{FF2B5EF4-FFF2-40B4-BE49-F238E27FC236}">
                    <a16:creationId xmlns:a16="http://schemas.microsoft.com/office/drawing/2014/main" id="{1ADC098C-CA5A-3B4A-A62B-646409DC1E36}"/>
                  </a:ext>
                </a:extLst>
              </p:cNvPr>
              <p:cNvSpPr txBox="1">
                <a:spLocks noRot="1" noChangeAspect="1" noMove="1" noResize="1" noEditPoints="1" noAdjustHandles="1" noChangeArrowheads="1" noChangeShapeType="1" noTextEdit="1"/>
              </p:cNvSpPr>
              <p:nvPr/>
            </p:nvSpPr>
            <p:spPr>
              <a:xfrm>
                <a:off x="1137999" y="1657350"/>
                <a:ext cx="4262449" cy="970971"/>
              </a:xfrm>
              <a:prstGeom prst="rect">
                <a:avLst/>
              </a:prstGeom>
              <a:blipFill>
                <a:blip r:embed="rId3"/>
                <a:stretch>
                  <a:fillRect l="-2083" t="-149351" r="-2083" b="-205195"/>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DB37F1E7-8DB2-C442-ACFB-1CEE1C517908}"/>
              </a:ext>
            </a:extLst>
          </p:cNvPr>
          <p:cNvSpPr/>
          <p:nvPr/>
        </p:nvSpPr>
        <p:spPr>
          <a:xfrm rot="16200000" flipH="1">
            <a:off x="4382388" y="1656851"/>
            <a:ext cx="215227" cy="1492150"/>
          </a:xfrm>
          <a:prstGeom prst="rightBrace">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9EB3E358-14B2-BE46-AD77-DDF90E0735AA}"/>
                  </a:ext>
                </a:extLst>
              </p:cNvPr>
              <p:cNvSpPr txBox="1">
                <a:spLocks/>
              </p:cNvSpPr>
              <p:nvPr/>
            </p:nvSpPr>
            <p:spPr>
              <a:xfrm>
                <a:off x="838199" y="3370165"/>
                <a:ext cx="10515602" cy="16391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Intuitively, </a:t>
                </a:r>
                <a14:m>
                  <m:oMath xmlns:m="http://schemas.openxmlformats.org/officeDocument/2006/math">
                    <m:sSub>
                      <m:sSubPr>
                        <m:ctrlPr>
                          <a:rPr lang="en-US" b="1" i="1" smtClean="0">
                            <a:solidFill>
                              <a:srgbClr val="FF0000"/>
                            </a:solidFill>
                            <a:latin typeface="Cambria Math" panose="02040503050406030204" pitchFamily="18" charset="0"/>
                            <a:cs typeface="Calibri" panose="020F0502020204030204" pitchFamily="34" charset="0"/>
                          </a:rPr>
                        </m:ctrlPr>
                      </m:sSubPr>
                      <m:e>
                        <m:r>
                          <a:rPr lang="en-US" b="1" i="1" smtClean="0">
                            <a:solidFill>
                              <a:srgbClr val="FF0000"/>
                            </a:solidFill>
                            <a:latin typeface="Cambria Math" panose="02040503050406030204" pitchFamily="18" charset="0"/>
                            <a:cs typeface="Calibri" panose="020F0502020204030204" pitchFamily="34" charset="0"/>
                          </a:rPr>
                          <m:t>𝒈</m:t>
                        </m:r>
                      </m:e>
                      <m:sub>
                        <m:r>
                          <a:rPr lang="en-US" b="1" i="1" smtClean="0">
                            <a:solidFill>
                              <a:srgbClr val="FF0000"/>
                            </a:solidFill>
                            <a:latin typeface="Cambria Math" panose="02040503050406030204" pitchFamily="18" charset="0"/>
                            <a:cs typeface="Calibri" panose="020F0502020204030204" pitchFamily="34" charset="0"/>
                          </a:rPr>
                          <m:t>𝒕</m:t>
                        </m:r>
                      </m:sub>
                    </m:sSub>
                    <m:r>
                      <a:rPr lang="en-US" b="1" i="1" smtClean="0">
                        <a:solidFill>
                          <a:srgbClr val="FF0000"/>
                        </a:solidFill>
                        <a:latin typeface="Cambria Math" panose="02040503050406030204" pitchFamily="18" charset="0"/>
                        <a:cs typeface="Calibri" panose="020F0502020204030204" pitchFamily="34" charset="0"/>
                      </a:rPr>
                      <m:t>−</m:t>
                    </m:r>
                    <m:sSub>
                      <m:sSubPr>
                        <m:ctrlPr>
                          <a:rPr lang="en-US" b="1" i="1" smtClean="0">
                            <a:solidFill>
                              <a:srgbClr val="FF0000"/>
                            </a:solidFill>
                            <a:latin typeface="Cambria Math" panose="02040503050406030204" pitchFamily="18" charset="0"/>
                            <a:cs typeface="Calibri" panose="020F0502020204030204" pitchFamily="34" charset="0"/>
                          </a:rPr>
                        </m:ctrlPr>
                      </m:sSubPr>
                      <m:e>
                        <m:r>
                          <a:rPr lang="en-US" b="1" i="1" smtClean="0">
                            <a:solidFill>
                              <a:srgbClr val="FF0000"/>
                            </a:solidFill>
                            <a:latin typeface="Cambria Math" panose="02040503050406030204" pitchFamily="18" charset="0"/>
                            <a:cs typeface="Calibri" panose="020F0502020204030204" pitchFamily="34" charset="0"/>
                          </a:rPr>
                          <m:t>𝒈</m:t>
                        </m:r>
                      </m:e>
                      <m:sub>
                        <m:r>
                          <a:rPr lang="en-US" b="1" i="1" smtClean="0">
                            <a:solidFill>
                              <a:srgbClr val="FF0000"/>
                            </a:solidFill>
                            <a:latin typeface="Cambria Math" panose="02040503050406030204" pitchFamily="18" charset="0"/>
                            <a:cs typeface="Calibri" panose="020F0502020204030204" pitchFamily="34" charset="0"/>
                          </a:rPr>
                          <m:t>𝒕</m:t>
                        </m:r>
                        <m:r>
                          <a:rPr lang="en-US" b="1" i="1" smtClean="0">
                            <a:solidFill>
                              <a:srgbClr val="FF0000"/>
                            </a:solidFill>
                            <a:latin typeface="Cambria Math" panose="02040503050406030204" pitchFamily="18" charset="0"/>
                            <a:cs typeface="Calibri" panose="020F0502020204030204" pitchFamily="34" charset="0"/>
                          </a:rPr>
                          <m:t>−</m:t>
                        </m:r>
                        <m:r>
                          <a:rPr lang="en-US" b="1" i="1" smtClean="0">
                            <a:solidFill>
                              <a:srgbClr val="FF0000"/>
                            </a:solidFill>
                            <a:latin typeface="Cambria Math" panose="02040503050406030204" pitchFamily="18" charset="0"/>
                            <a:cs typeface="Calibri" panose="020F0502020204030204" pitchFamily="34" charset="0"/>
                          </a:rPr>
                          <m:t>𝟏</m:t>
                        </m:r>
                      </m:sub>
                    </m:sSub>
                    <m:r>
                      <a:rPr lang="en-US" b="1" i="1" smtClean="0">
                        <a:solidFill>
                          <a:srgbClr val="FF0000"/>
                        </a:solidFill>
                        <a:latin typeface="Cambria Math" panose="02040503050406030204" pitchFamily="18" charset="0"/>
                        <a:cs typeface="Calibri" panose="020F0502020204030204" pitchFamily="34" charset="0"/>
                      </a:rPr>
                      <m:t>=</m:t>
                    </m:r>
                    <m:r>
                      <a:rPr lang="en-US" b="1" i="1" smtClean="0">
                        <a:solidFill>
                          <a:srgbClr val="FF0000"/>
                        </a:solidFill>
                        <a:latin typeface="Cambria Math" panose="02040503050406030204" pitchFamily="18" charset="0"/>
                        <a:cs typeface="Calibri" panose="020F0502020204030204" pitchFamily="34" charset="0"/>
                      </a:rPr>
                      <m:t>𝟎</m:t>
                    </m:r>
                  </m:oMath>
                </a14:m>
                <a:r>
                  <a:rPr lang="en-US" dirty="0">
                    <a:latin typeface="Calibri" panose="020F0502020204030204" pitchFamily="34" charset="0"/>
                    <a:cs typeface="Calibri" panose="020F0502020204030204" pitchFamily="34" charset="0"/>
                  </a:rPr>
                  <a:t> is “wasting time”.</a:t>
                </a:r>
              </a:p>
            </p:txBody>
          </p:sp>
        </mc:Choice>
        <mc:Fallback xmlns="">
          <p:sp>
            <p:nvSpPr>
              <p:cNvPr id="20" name="Content Placeholder 2">
                <a:extLst>
                  <a:ext uri="{FF2B5EF4-FFF2-40B4-BE49-F238E27FC236}">
                    <a16:creationId xmlns:a16="http://schemas.microsoft.com/office/drawing/2014/main" id="{9EB3E358-14B2-BE46-AD77-DDF90E0735AA}"/>
                  </a:ext>
                </a:extLst>
              </p:cNvPr>
              <p:cNvSpPr txBox="1">
                <a:spLocks noRot="1" noChangeAspect="1" noMove="1" noResize="1" noEditPoints="1" noAdjustHandles="1" noChangeArrowheads="1" noChangeShapeType="1" noTextEdit="1"/>
              </p:cNvSpPr>
              <p:nvPr/>
            </p:nvSpPr>
            <p:spPr>
              <a:xfrm>
                <a:off x="838199" y="3370165"/>
                <a:ext cx="10515602" cy="1639157"/>
              </a:xfrm>
              <a:prstGeom prst="rect">
                <a:avLst/>
              </a:prstGeom>
              <a:blipFill>
                <a:blip r:embed="rId4"/>
                <a:stretch>
                  <a:fillRect l="-965" t="-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01AB6B8-FC2F-E549-A819-2E6F5A9A8E6F}"/>
                  </a:ext>
                </a:extLst>
              </p:cNvPr>
              <p:cNvSpPr txBox="1"/>
              <p:nvPr/>
            </p:nvSpPr>
            <p:spPr>
              <a:xfrm>
                <a:off x="3799554" y="2523603"/>
                <a:ext cx="1406539"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oMath>
                  </m:oMathPara>
                </a14:m>
                <a:endParaRPr lang="en-US" sz="2600" dirty="0"/>
              </a:p>
            </p:txBody>
          </p:sp>
        </mc:Choice>
        <mc:Fallback xmlns="">
          <p:sp>
            <p:nvSpPr>
              <p:cNvPr id="17" name="TextBox 16">
                <a:extLst>
                  <a:ext uri="{FF2B5EF4-FFF2-40B4-BE49-F238E27FC236}">
                    <a16:creationId xmlns:a16="http://schemas.microsoft.com/office/drawing/2014/main" id="{B01AB6B8-FC2F-E549-A819-2E6F5A9A8E6F}"/>
                  </a:ext>
                </a:extLst>
              </p:cNvPr>
              <p:cNvSpPr txBox="1">
                <a:spLocks noRot="1" noChangeAspect="1" noMove="1" noResize="1" noEditPoints="1" noAdjustHandles="1" noChangeArrowheads="1" noChangeShapeType="1" noTextEdit="1"/>
              </p:cNvSpPr>
              <p:nvPr/>
            </p:nvSpPr>
            <p:spPr>
              <a:xfrm>
                <a:off x="3799554" y="2523603"/>
                <a:ext cx="1406539" cy="400110"/>
              </a:xfrm>
              <a:prstGeom prst="rect">
                <a:avLst/>
              </a:prstGeom>
              <a:blipFill>
                <a:blip r:embed="rId5"/>
                <a:stretch>
                  <a:fillRect l="-3571" r="-7143" b="-3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3274E3E-73BD-0246-B763-1F626F79FAD8}"/>
                  </a:ext>
                </a:extLst>
              </p:cNvPr>
              <p:cNvSpPr txBox="1"/>
              <p:nvPr/>
            </p:nvSpPr>
            <p:spPr>
              <a:xfrm>
                <a:off x="6795886" y="1719424"/>
                <a:ext cx="4011867" cy="451662"/>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d>
                      <m:dPr>
                        <m:begChr m:val="|"/>
                        <m:endChr m:val="|"/>
                        <m:ctrlPr>
                          <a:rPr lang="en-US" sz="2600" b="0" i="1" smtClean="0">
                            <a:latin typeface="Cambria Math" panose="02040503050406030204" pitchFamily="18" charset="0"/>
                          </a:rPr>
                        </m:ctrlPr>
                      </m:dPr>
                      <m:e>
                        <m:nary>
                          <m:naryPr>
                            <m:chr m:val="∑"/>
                            <m:supHide m:val="on"/>
                            <m:ctrlPr>
                              <a:rPr lang="en-US" sz="2600" i="1" smtClean="0">
                                <a:latin typeface="Cambria Math" panose="02040503050406030204" pitchFamily="18" charset="0"/>
                                <a:cs typeface="Calibri" panose="020F0502020204030204" pitchFamily="34" charset="0"/>
                              </a:rPr>
                            </m:ctrlPr>
                          </m:naryPr>
                          <m:sub>
                            <m:r>
                              <a:rPr lang="en-US" sz="2600" i="1">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m:t>
                            </m:r>
                            <m:r>
                              <a:rPr lang="en-US" sz="2600" b="0" i="1" smtClean="0">
                                <a:latin typeface="Cambria Math" panose="02040503050406030204" pitchFamily="18" charset="0"/>
                                <a:cs typeface="Calibri" panose="020F0502020204030204" pitchFamily="34" charset="0"/>
                              </a:rPr>
                              <m:t>𝑇</m:t>
                            </m:r>
                          </m:sub>
                          <m:sup/>
                          <m:e>
                            <m:r>
                              <a:rPr lang="en-US" sz="2600" b="0" i="1" smtClean="0">
                                <a:latin typeface="Cambria Math" panose="02040503050406030204" pitchFamily="18" charset="0"/>
                                <a:cs typeface="Calibri" panose="020F0502020204030204" pitchFamily="34" charset="0"/>
                              </a:rPr>
                              <m:t>(</m:t>
                            </m:r>
                            <m:sSub>
                              <m:sSubPr>
                                <m:ctrlPr>
                                  <a:rPr lang="en-US" sz="2600" i="1">
                                    <a:latin typeface="Cambria Math" panose="02040503050406030204" pitchFamily="18" charset="0"/>
                                    <a:cs typeface="Calibri" panose="020F0502020204030204" pitchFamily="34" charset="0"/>
                                  </a:rPr>
                                </m:ctrlPr>
                              </m:sSubPr>
                              <m:e>
                                <m:r>
                                  <a:rPr lang="en-US" sz="2600" i="1">
                                    <a:latin typeface="Cambria Math" panose="02040503050406030204" pitchFamily="18" charset="0"/>
                                    <a:cs typeface="Calibri" panose="020F0502020204030204" pitchFamily="34" charset="0"/>
                                  </a:rPr>
                                  <m:t>𝑐</m:t>
                                </m:r>
                              </m:e>
                              <m:sub>
                                <m:r>
                                  <a:rPr lang="en-US" sz="2600" i="1">
                                    <a:latin typeface="Cambria Math" panose="02040503050406030204" pitchFamily="18" charset="0"/>
                                    <a:cs typeface="Calibri" panose="020F0502020204030204" pitchFamily="34" charset="0"/>
                                  </a:rPr>
                                  <m:t>𝑡</m:t>
                                </m:r>
                                <m:r>
                                  <a:rPr lang="en-US" sz="2600" i="1">
                                    <a:latin typeface="Cambria Math" panose="02040503050406030204" pitchFamily="18" charset="0"/>
                                    <a:cs typeface="Calibri" panose="020F0502020204030204" pitchFamily="34" charset="0"/>
                                  </a:rPr>
                                  <m:t>,1</m:t>
                                </m:r>
                              </m:sub>
                            </m:sSub>
                            <m:r>
                              <a:rPr lang="en-US" sz="2600" b="0" i="1" smtClean="0">
                                <a:latin typeface="Cambria Math" panose="02040503050406030204" pitchFamily="18" charset="0"/>
                                <a:cs typeface="Calibri" panose="020F0502020204030204" pitchFamily="34" charset="0"/>
                              </a:rPr>
                              <m:t>−</m:t>
                            </m:r>
                            <m:sSub>
                              <m:sSubPr>
                                <m:ctrlPr>
                                  <a:rPr lang="en-US" sz="2600" b="0" i="1" smtClean="0">
                                    <a:latin typeface="Cambria Math" panose="02040503050406030204" pitchFamily="18" charset="0"/>
                                    <a:cs typeface="Calibri" panose="020F0502020204030204" pitchFamily="34" charset="0"/>
                                  </a:rPr>
                                </m:ctrlPr>
                              </m:sSubPr>
                              <m:e>
                                <m:r>
                                  <a:rPr lang="en-US" sz="2600" b="0" i="1" smtClean="0">
                                    <a:latin typeface="Cambria Math" panose="02040503050406030204" pitchFamily="18" charset="0"/>
                                    <a:cs typeface="Calibri" panose="020F0502020204030204" pitchFamily="34" charset="0"/>
                                  </a:rPr>
                                  <m:t>𝑐</m:t>
                                </m:r>
                              </m:e>
                              <m:sub>
                                <m:r>
                                  <a:rPr lang="en-US" sz="2600" b="0" i="1" smtClean="0">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,2</m:t>
                                </m:r>
                              </m:sub>
                            </m:sSub>
                            <m:r>
                              <a:rPr lang="en-US" sz="2600" b="0" i="1" smtClean="0">
                                <a:latin typeface="Cambria Math" panose="02040503050406030204" pitchFamily="18" charset="0"/>
                                <a:cs typeface="Calibri" panose="020F0502020204030204" pitchFamily="34" charset="0"/>
                              </a:rPr>
                              <m:t>)</m:t>
                            </m:r>
                          </m:e>
                        </m:nary>
                      </m:e>
                    </m:d>
                  </m:oMath>
                </a14:m>
                <a:r>
                  <a:rPr lang="en-US" sz="2600" dirty="0"/>
                  <a:t> (gap)</a:t>
                </a:r>
              </a:p>
            </p:txBody>
          </p:sp>
        </mc:Choice>
        <mc:Fallback xmlns="">
          <p:sp>
            <p:nvSpPr>
              <p:cNvPr id="18" name="TextBox 17">
                <a:extLst>
                  <a:ext uri="{FF2B5EF4-FFF2-40B4-BE49-F238E27FC236}">
                    <a16:creationId xmlns:a16="http://schemas.microsoft.com/office/drawing/2014/main" id="{A3274E3E-73BD-0246-B763-1F626F79FAD8}"/>
                  </a:ext>
                </a:extLst>
              </p:cNvPr>
              <p:cNvSpPr txBox="1">
                <a:spLocks noRot="1" noChangeAspect="1" noMove="1" noResize="1" noEditPoints="1" noAdjustHandles="1" noChangeArrowheads="1" noChangeShapeType="1" noTextEdit="1"/>
              </p:cNvSpPr>
              <p:nvPr/>
            </p:nvSpPr>
            <p:spPr>
              <a:xfrm>
                <a:off x="6795886" y="1719424"/>
                <a:ext cx="4011867" cy="451662"/>
              </a:xfrm>
              <a:prstGeom prst="rect">
                <a:avLst/>
              </a:prstGeom>
              <a:blipFill>
                <a:blip r:embed="rId6"/>
                <a:stretch>
                  <a:fillRect l="-2839" t="-137838" r="-3785" b="-2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297920F-0756-7A4D-9D29-7E64F96A4729}"/>
                  </a:ext>
                </a:extLst>
              </p:cNvPr>
              <p:cNvSpPr txBox="1"/>
              <p:nvPr/>
            </p:nvSpPr>
            <p:spPr>
              <a:xfrm>
                <a:off x="6795886" y="2310485"/>
                <a:ext cx="4557914" cy="400110"/>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oMath>
                </a14:m>
                <a:r>
                  <a:rPr lang="en-US" sz="2600" dirty="0"/>
                  <a:t> is alg.’s weight on </a:t>
                </a:r>
                <a:r>
                  <a:rPr lang="en-US" sz="2600" b="1" i="1" dirty="0"/>
                  <a:t>worst</a:t>
                </a:r>
                <a:r>
                  <a:rPr lang="en-US" sz="2600" dirty="0"/>
                  <a:t> expert</a:t>
                </a:r>
              </a:p>
            </p:txBody>
          </p:sp>
        </mc:Choice>
        <mc:Fallback xmlns="">
          <p:sp>
            <p:nvSpPr>
              <p:cNvPr id="21" name="TextBox 20">
                <a:extLst>
                  <a:ext uri="{FF2B5EF4-FFF2-40B4-BE49-F238E27FC236}">
                    <a16:creationId xmlns:a16="http://schemas.microsoft.com/office/drawing/2014/main" id="{8297920F-0756-7A4D-9D29-7E64F96A4729}"/>
                  </a:ext>
                </a:extLst>
              </p:cNvPr>
              <p:cNvSpPr txBox="1">
                <a:spLocks noRot="1" noChangeAspect="1" noMove="1" noResize="1" noEditPoints="1" noAdjustHandles="1" noChangeArrowheads="1" noChangeShapeType="1" noTextEdit="1"/>
              </p:cNvSpPr>
              <p:nvPr/>
            </p:nvSpPr>
            <p:spPr>
              <a:xfrm>
                <a:off x="6795886" y="2310485"/>
                <a:ext cx="4557914" cy="400110"/>
              </a:xfrm>
              <a:prstGeom prst="rect">
                <a:avLst/>
              </a:prstGeom>
              <a:blipFill>
                <a:blip r:embed="rId7"/>
                <a:stretch>
                  <a:fillRect l="-2222" t="-25000" r="-3333" b="-46875"/>
                </a:stretch>
              </a:blipFill>
            </p:spPr>
            <p:txBody>
              <a:bodyPr/>
              <a:lstStyle/>
              <a:p>
                <a:r>
                  <a:rPr lang="en-US">
                    <a:noFill/>
                  </a:rPr>
                  <a:t> </a:t>
                </a:r>
              </a:p>
            </p:txBody>
          </p:sp>
        </mc:Fallback>
      </mc:AlternateContent>
    </p:spTree>
    <p:extLst>
      <p:ext uri="{BB962C8B-B14F-4D97-AF65-F5344CB8AC3E}">
        <p14:creationId xmlns:p14="http://schemas.microsoft.com/office/powerpoint/2010/main" val="20285253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for 2 experts</a:t>
            </a:r>
          </a:p>
        </p:txBody>
      </p:sp>
      <p:sp>
        <p:nvSpPr>
          <p:cNvPr id="12" name="Content Placeholder 2">
            <a:extLst>
              <a:ext uri="{FF2B5EF4-FFF2-40B4-BE49-F238E27FC236}">
                <a16:creationId xmlns:a16="http://schemas.microsoft.com/office/drawing/2014/main" id="{DF2282E8-C505-A641-BC17-5673CA998236}"/>
              </a:ext>
            </a:extLst>
          </p:cNvPr>
          <p:cNvSpPr>
            <a:spLocks noGrp="1"/>
          </p:cNvSpPr>
          <p:nvPr>
            <p:ph idx="1"/>
          </p:nvPr>
        </p:nvSpPr>
        <p:spPr>
          <a:xfrm>
            <a:off x="838199" y="1073889"/>
            <a:ext cx="10898689" cy="583461"/>
          </a:xfrm>
        </p:spPr>
        <p:txBody>
          <a:bodyPr>
            <a:normAutofit/>
          </a:bodyPr>
          <a:lstStyle/>
          <a:p>
            <a:pPr marL="0" indent="0">
              <a:buNone/>
            </a:pPr>
            <a:r>
              <a:rPr lang="en-US" dirty="0">
                <a:latin typeface="Calibri" panose="020F0502020204030204" pitchFamily="34" charset="0"/>
                <a:cs typeface="Calibri" panose="020F0502020204030204" pitchFamily="34" charset="0"/>
              </a:rPr>
              <a:t>Simple expression for regret with 2 experts: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ADC098C-CA5A-3B4A-A62B-646409DC1E36}"/>
                  </a:ext>
                </a:extLst>
              </p:cNvPr>
              <p:cNvSpPr txBox="1"/>
              <p:nvPr/>
            </p:nvSpPr>
            <p:spPr>
              <a:xfrm>
                <a:off x="1137999" y="1657350"/>
                <a:ext cx="5361724" cy="970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r>
                            <a:rPr lang="en-US" sz="2600" b="1" i="1" smtClean="0">
                              <a:solidFill>
                                <a:schemeClr val="accent1"/>
                              </a:solidFill>
                              <a:latin typeface="Cambria Math" panose="02040503050406030204" pitchFamily="18" charset="0"/>
                            </a:rPr>
                            <m:t>𝒑</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𝒈</m:t>
                              </m:r>
                            </m:e>
                            <m:sub>
                              <m:r>
                                <a:rPr lang="en-US" sz="2600" b="0" i="1" smtClean="0">
                                  <a:solidFill>
                                    <a:schemeClr val="accent1"/>
                                  </a:solidFill>
                                  <a:latin typeface="Cambria Math" panose="02040503050406030204" pitchFamily="18" charset="0"/>
                                </a:rPr>
                                <m:t>𝑡</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𝟏</m:t>
                              </m:r>
                            </m:sub>
                          </m:sSub>
                          <m:r>
                            <a:rPr lang="en-US" sz="2600" b="1" i="1" smtClean="0">
                              <a:solidFill>
                                <a:schemeClr val="accent1"/>
                              </a:solidFill>
                              <a:latin typeface="Cambria Math" panose="02040503050406030204" pitchFamily="18" charset="0"/>
                            </a:rPr>
                            <m:t>)</m:t>
                          </m:r>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xmlns="">
          <p:sp>
            <p:nvSpPr>
              <p:cNvPr id="13" name="TextBox 12">
                <a:extLst>
                  <a:ext uri="{FF2B5EF4-FFF2-40B4-BE49-F238E27FC236}">
                    <a16:creationId xmlns:a16="http://schemas.microsoft.com/office/drawing/2014/main" id="{1ADC098C-CA5A-3B4A-A62B-646409DC1E36}"/>
                  </a:ext>
                </a:extLst>
              </p:cNvPr>
              <p:cNvSpPr txBox="1">
                <a:spLocks noRot="1" noChangeAspect="1" noMove="1" noResize="1" noEditPoints="1" noAdjustHandles="1" noChangeArrowheads="1" noChangeShapeType="1" noTextEdit="1"/>
              </p:cNvSpPr>
              <p:nvPr/>
            </p:nvSpPr>
            <p:spPr>
              <a:xfrm>
                <a:off x="1137999" y="1657350"/>
                <a:ext cx="5361724" cy="970971"/>
              </a:xfrm>
              <a:prstGeom prst="rect">
                <a:avLst/>
              </a:prstGeom>
              <a:blipFill>
                <a:blip r:embed="rId3"/>
                <a:stretch>
                  <a:fillRect l="-1418" t="-149351" r="-1418" b="-205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462997C-8B2C-FF49-A9A9-D5707D0BE6E1}"/>
                  </a:ext>
                </a:extLst>
              </p:cNvPr>
              <p:cNvSpPr txBox="1"/>
              <p:nvPr/>
            </p:nvSpPr>
            <p:spPr>
              <a:xfrm>
                <a:off x="6795886" y="1719424"/>
                <a:ext cx="4011867" cy="451662"/>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d>
                      <m:dPr>
                        <m:begChr m:val="|"/>
                        <m:endChr m:val="|"/>
                        <m:ctrlPr>
                          <a:rPr lang="en-US" sz="2600" b="0" i="1" smtClean="0">
                            <a:latin typeface="Cambria Math" panose="02040503050406030204" pitchFamily="18" charset="0"/>
                          </a:rPr>
                        </m:ctrlPr>
                      </m:dPr>
                      <m:e>
                        <m:nary>
                          <m:naryPr>
                            <m:chr m:val="∑"/>
                            <m:supHide m:val="on"/>
                            <m:ctrlPr>
                              <a:rPr lang="en-US" sz="2600" i="1" smtClean="0">
                                <a:latin typeface="Cambria Math" panose="02040503050406030204" pitchFamily="18" charset="0"/>
                                <a:cs typeface="Calibri" panose="020F0502020204030204" pitchFamily="34" charset="0"/>
                              </a:rPr>
                            </m:ctrlPr>
                          </m:naryPr>
                          <m:sub>
                            <m:r>
                              <a:rPr lang="en-US" sz="2600" i="1">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m:t>
                            </m:r>
                            <m:r>
                              <a:rPr lang="en-US" sz="2600" b="0" i="1" smtClean="0">
                                <a:latin typeface="Cambria Math" panose="02040503050406030204" pitchFamily="18" charset="0"/>
                                <a:cs typeface="Calibri" panose="020F0502020204030204" pitchFamily="34" charset="0"/>
                              </a:rPr>
                              <m:t>𝑇</m:t>
                            </m:r>
                          </m:sub>
                          <m:sup/>
                          <m:e>
                            <m:r>
                              <a:rPr lang="en-US" sz="2600" b="0" i="1" smtClean="0">
                                <a:latin typeface="Cambria Math" panose="02040503050406030204" pitchFamily="18" charset="0"/>
                                <a:cs typeface="Calibri" panose="020F0502020204030204" pitchFamily="34" charset="0"/>
                              </a:rPr>
                              <m:t>(</m:t>
                            </m:r>
                            <m:sSub>
                              <m:sSubPr>
                                <m:ctrlPr>
                                  <a:rPr lang="en-US" sz="2600" i="1">
                                    <a:latin typeface="Cambria Math" panose="02040503050406030204" pitchFamily="18" charset="0"/>
                                    <a:cs typeface="Calibri" panose="020F0502020204030204" pitchFamily="34" charset="0"/>
                                  </a:rPr>
                                </m:ctrlPr>
                              </m:sSubPr>
                              <m:e>
                                <m:r>
                                  <a:rPr lang="en-US" sz="2600" i="1">
                                    <a:latin typeface="Cambria Math" panose="02040503050406030204" pitchFamily="18" charset="0"/>
                                    <a:cs typeface="Calibri" panose="020F0502020204030204" pitchFamily="34" charset="0"/>
                                  </a:rPr>
                                  <m:t>𝑐</m:t>
                                </m:r>
                              </m:e>
                              <m:sub>
                                <m:r>
                                  <a:rPr lang="en-US" sz="2600" i="1">
                                    <a:latin typeface="Cambria Math" panose="02040503050406030204" pitchFamily="18" charset="0"/>
                                    <a:cs typeface="Calibri" panose="020F0502020204030204" pitchFamily="34" charset="0"/>
                                  </a:rPr>
                                  <m:t>𝑡</m:t>
                                </m:r>
                                <m:r>
                                  <a:rPr lang="en-US" sz="2600" i="1">
                                    <a:latin typeface="Cambria Math" panose="02040503050406030204" pitchFamily="18" charset="0"/>
                                    <a:cs typeface="Calibri" panose="020F0502020204030204" pitchFamily="34" charset="0"/>
                                  </a:rPr>
                                  <m:t>,1</m:t>
                                </m:r>
                              </m:sub>
                            </m:sSub>
                            <m:r>
                              <a:rPr lang="en-US" sz="2600" b="0" i="1" smtClean="0">
                                <a:latin typeface="Cambria Math" panose="02040503050406030204" pitchFamily="18" charset="0"/>
                                <a:cs typeface="Calibri" panose="020F0502020204030204" pitchFamily="34" charset="0"/>
                              </a:rPr>
                              <m:t>−</m:t>
                            </m:r>
                            <m:sSub>
                              <m:sSubPr>
                                <m:ctrlPr>
                                  <a:rPr lang="en-US" sz="2600" b="0" i="1" smtClean="0">
                                    <a:latin typeface="Cambria Math" panose="02040503050406030204" pitchFamily="18" charset="0"/>
                                    <a:cs typeface="Calibri" panose="020F0502020204030204" pitchFamily="34" charset="0"/>
                                  </a:rPr>
                                </m:ctrlPr>
                              </m:sSubPr>
                              <m:e>
                                <m:r>
                                  <a:rPr lang="en-US" sz="2600" b="0" i="1" smtClean="0">
                                    <a:latin typeface="Cambria Math" panose="02040503050406030204" pitchFamily="18" charset="0"/>
                                    <a:cs typeface="Calibri" panose="020F0502020204030204" pitchFamily="34" charset="0"/>
                                  </a:rPr>
                                  <m:t>𝑐</m:t>
                                </m:r>
                              </m:e>
                              <m:sub>
                                <m:r>
                                  <a:rPr lang="en-US" sz="2600" b="0" i="1" smtClean="0">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,2</m:t>
                                </m:r>
                              </m:sub>
                            </m:sSub>
                            <m:r>
                              <a:rPr lang="en-US" sz="2600" b="0" i="1" smtClean="0">
                                <a:latin typeface="Cambria Math" panose="02040503050406030204" pitchFamily="18" charset="0"/>
                                <a:cs typeface="Calibri" panose="020F0502020204030204" pitchFamily="34" charset="0"/>
                              </a:rPr>
                              <m:t>)</m:t>
                            </m:r>
                          </m:e>
                        </m:nary>
                      </m:e>
                    </m:d>
                  </m:oMath>
                </a14:m>
                <a:r>
                  <a:rPr lang="en-US" sz="2600" dirty="0"/>
                  <a:t> (gap)</a:t>
                </a:r>
              </a:p>
            </p:txBody>
          </p:sp>
        </mc:Choice>
        <mc:Fallback xmlns="">
          <p:sp>
            <p:nvSpPr>
              <p:cNvPr id="14" name="TextBox 13">
                <a:extLst>
                  <a:ext uri="{FF2B5EF4-FFF2-40B4-BE49-F238E27FC236}">
                    <a16:creationId xmlns:a16="http://schemas.microsoft.com/office/drawing/2014/main" id="{D462997C-8B2C-FF49-A9A9-D5707D0BE6E1}"/>
                  </a:ext>
                </a:extLst>
              </p:cNvPr>
              <p:cNvSpPr txBox="1">
                <a:spLocks noRot="1" noChangeAspect="1" noMove="1" noResize="1" noEditPoints="1" noAdjustHandles="1" noChangeArrowheads="1" noChangeShapeType="1" noTextEdit="1"/>
              </p:cNvSpPr>
              <p:nvPr/>
            </p:nvSpPr>
            <p:spPr>
              <a:xfrm>
                <a:off x="6795886" y="1719424"/>
                <a:ext cx="4011867" cy="451662"/>
              </a:xfrm>
              <a:prstGeom prst="rect">
                <a:avLst/>
              </a:prstGeom>
              <a:blipFill>
                <a:blip r:embed="rId4"/>
                <a:stretch>
                  <a:fillRect l="-2839" t="-137838" r="-3785" b="-2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46159B7-E0FE-2B46-9518-62A3D9678C51}"/>
                  </a:ext>
                </a:extLst>
              </p:cNvPr>
              <p:cNvSpPr txBox="1"/>
              <p:nvPr/>
            </p:nvSpPr>
            <p:spPr>
              <a:xfrm>
                <a:off x="6795886" y="2310485"/>
                <a:ext cx="4557914" cy="400110"/>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oMath>
                </a14:m>
                <a:r>
                  <a:rPr lang="en-US" sz="2600" dirty="0"/>
                  <a:t> is alg.’s weight on </a:t>
                </a:r>
                <a:r>
                  <a:rPr lang="en-US" sz="2600" b="1" i="1" dirty="0"/>
                  <a:t>worst</a:t>
                </a:r>
                <a:r>
                  <a:rPr lang="en-US" sz="2600" dirty="0"/>
                  <a:t> expert</a:t>
                </a:r>
              </a:p>
            </p:txBody>
          </p:sp>
        </mc:Choice>
        <mc:Fallback xmlns="">
          <p:sp>
            <p:nvSpPr>
              <p:cNvPr id="15" name="TextBox 14">
                <a:extLst>
                  <a:ext uri="{FF2B5EF4-FFF2-40B4-BE49-F238E27FC236}">
                    <a16:creationId xmlns:a16="http://schemas.microsoft.com/office/drawing/2014/main" id="{046159B7-E0FE-2B46-9518-62A3D9678C51}"/>
                  </a:ext>
                </a:extLst>
              </p:cNvPr>
              <p:cNvSpPr txBox="1">
                <a:spLocks noRot="1" noChangeAspect="1" noMove="1" noResize="1" noEditPoints="1" noAdjustHandles="1" noChangeArrowheads="1" noChangeShapeType="1" noTextEdit="1"/>
              </p:cNvSpPr>
              <p:nvPr/>
            </p:nvSpPr>
            <p:spPr>
              <a:xfrm>
                <a:off x="6795886" y="2310485"/>
                <a:ext cx="4557914" cy="400110"/>
              </a:xfrm>
              <a:prstGeom prst="rect">
                <a:avLst/>
              </a:prstGeom>
              <a:blipFill>
                <a:blip r:embed="rId5"/>
                <a:stretch>
                  <a:fillRect l="-2222" t="-25000" r="-3333" b="-46875"/>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DB37F1E7-8DB2-C442-ACFB-1CEE1C517908}"/>
              </a:ext>
            </a:extLst>
          </p:cNvPr>
          <p:cNvSpPr/>
          <p:nvPr/>
        </p:nvSpPr>
        <p:spPr>
          <a:xfrm rot="16200000" flipH="1">
            <a:off x="5492731" y="1634836"/>
            <a:ext cx="215227" cy="1492150"/>
          </a:xfrm>
          <a:prstGeom prst="rightBrace">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9EB3E358-14B2-BE46-AD77-DDF90E0735AA}"/>
                  </a:ext>
                </a:extLst>
              </p:cNvPr>
              <p:cNvSpPr txBox="1">
                <a:spLocks/>
              </p:cNvSpPr>
              <p:nvPr/>
            </p:nvSpPr>
            <p:spPr>
              <a:xfrm>
                <a:off x="838199" y="3370165"/>
                <a:ext cx="10515602" cy="18909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Intuitively, </a:t>
                </a:r>
                <a14:m>
                  <m:oMath xmlns:m="http://schemas.openxmlformats.org/officeDocument/2006/math">
                    <m:sSub>
                      <m:sSubPr>
                        <m:ctrlPr>
                          <a:rPr lang="en-US" b="1" i="1" smtClean="0">
                            <a:solidFill>
                              <a:srgbClr val="FF0000"/>
                            </a:solidFill>
                            <a:latin typeface="Cambria Math" panose="02040503050406030204" pitchFamily="18" charset="0"/>
                            <a:cs typeface="Calibri" panose="020F0502020204030204" pitchFamily="34" charset="0"/>
                          </a:rPr>
                        </m:ctrlPr>
                      </m:sSubPr>
                      <m:e>
                        <m:r>
                          <a:rPr lang="en-US" b="1" i="1" smtClean="0">
                            <a:solidFill>
                              <a:srgbClr val="FF0000"/>
                            </a:solidFill>
                            <a:latin typeface="Cambria Math" panose="02040503050406030204" pitchFamily="18" charset="0"/>
                            <a:cs typeface="Calibri" panose="020F0502020204030204" pitchFamily="34" charset="0"/>
                          </a:rPr>
                          <m:t>𝒈</m:t>
                        </m:r>
                      </m:e>
                      <m:sub>
                        <m:r>
                          <a:rPr lang="en-US" b="1" i="1" smtClean="0">
                            <a:solidFill>
                              <a:srgbClr val="FF0000"/>
                            </a:solidFill>
                            <a:latin typeface="Cambria Math" panose="02040503050406030204" pitchFamily="18" charset="0"/>
                            <a:cs typeface="Calibri" panose="020F0502020204030204" pitchFamily="34" charset="0"/>
                          </a:rPr>
                          <m:t>𝒕</m:t>
                        </m:r>
                      </m:sub>
                    </m:sSub>
                    <m:r>
                      <a:rPr lang="en-US" b="1" i="1" smtClean="0">
                        <a:solidFill>
                          <a:srgbClr val="FF0000"/>
                        </a:solidFill>
                        <a:latin typeface="Cambria Math" panose="02040503050406030204" pitchFamily="18" charset="0"/>
                        <a:cs typeface="Calibri" panose="020F0502020204030204" pitchFamily="34" charset="0"/>
                      </a:rPr>
                      <m:t>−</m:t>
                    </m:r>
                    <m:sSub>
                      <m:sSubPr>
                        <m:ctrlPr>
                          <a:rPr lang="en-US" b="1" i="1" smtClean="0">
                            <a:solidFill>
                              <a:srgbClr val="FF0000"/>
                            </a:solidFill>
                            <a:latin typeface="Cambria Math" panose="02040503050406030204" pitchFamily="18" charset="0"/>
                            <a:cs typeface="Calibri" panose="020F0502020204030204" pitchFamily="34" charset="0"/>
                          </a:rPr>
                        </m:ctrlPr>
                      </m:sSubPr>
                      <m:e>
                        <m:r>
                          <a:rPr lang="en-US" b="1" i="1" smtClean="0">
                            <a:solidFill>
                              <a:srgbClr val="FF0000"/>
                            </a:solidFill>
                            <a:latin typeface="Cambria Math" panose="02040503050406030204" pitchFamily="18" charset="0"/>
                            <a:cs typeface="Calibri" panose="020F0502020204030204" pitchFamily="34" charset="0"/>
                          </a:rPr>
                          <m:t>𝒈</m:t>
                        </m:r>
                      </m:e>
                      <m:sub>
                        <m:r>
                          <a:rPr lang="en-US" b="1" i="1" smtClean="0">
                            <a:solidFill>
                              <a:srgbClr val="FF0000"/>
                            </a:solidFill>
                            <a:latin typeface="Cambria Math" panose="02040503050406030204" pitchFamily="18" charset="0"/>
                            <a:cs typeface="Calibri" panose="020F0502020204030204" pitchFamily="34" charset="0"/>
                          </a:rPr>
                          <m:t>𝒕</m:t>
                        </m:r>
                        <m:r>
                          <a:rPr lang="en-US" b="1" i="1" smtClean="0">
                            <a:solidFill>
                              <a:srgbClr val="FF0000"/>
                            </a:solidFill>
                            <a:latin typeface="Cambria Math" panose="02040503050406030204" pitchFamily="18" charset="0"/>
                            <a:cs typeface="Calibri" panose="020F0502020204030204" pitchFamily="34" charset="0"/>
                          </a:rPr>
                          <m:t>−</m:t>
                        </m:r>
                        <m:r>
                          <a:rPr lang="en-US" b="1" i="1" smtClean="0">
                            <a:solidFill>
                              <a:srgbClr val="FF0000"/>
                            </a:solidFill>
                            <a:latin typeface="Cambria Math" panose="02040503050406030204" pitchFamily="18" charset="0"/>
                            <a:cs typeface="Calibri" panose="020F0502020204030204" pitchFamily="34" charset="0"/>
                          </a:rPr>
                          <m:t>𝟏</m:t>
                        </m:r>
                      </m:sub>
                    </m:sSub>
                    <m:r>
                      <a:rPr lang="en-US" b="1" i="1" smtClean="0">
                        <a:solidFill>
                          <a:srgbClr val="FF0000"/>
                        </a:solidFill>
                        <a:latin typeface="Cambria Math" panose="02040503050406030204" pitchFamily="18" charset="0"/>
                        <a:cs typeface="Calibri" panose="020F0502020204030204" pitchFamily="34" charset="0"/>
                      </a:rPr>
                      <m:t>=</m:t>
                    </m:r>
                    <m:r>
                      <a:rPr lang="en-US" b="1" i="1" smtClean="0">
                        <a:solidFill>
                          <a:srgbClr val="FF0000"/>
                        </a:solidFill>
                        <a:latin typeface="Cambria Math" panose="02040503050406030204" pitchFamily="18" charset="0"/>
                        <a:cs typeface="Calibri" panose="020F0502020204030204" pitchFamily="34" charset="0"/>
                      </a:rPr>
                      <m:t>𝟎</m:t>
                    </m:r>
                  </m:oMath>
                </a14:m>
                <a:r>
                  <a:rPr lang="en-US" dirty="0">
                    <a:latin typeface="Calibri" panose="020F0502020204030204" pitchFamily="34" charset="0"/>
                    <a:cs typeface="Calibri" panose="020F0502020204030204" pitchFamily="34" charset="0"/>
                  </a:rPr>
                  <a:t> is “wasting time” for adversary.</a:t>
                </a:r>
              </a:p>
              <a:p>
                <a:pPr>
                  <a:buClr>
                    <a:schemeClr val="tx1"/>
                  </a:buClr>
                </a:pPr>
                <a14:m>
                  <m:oMath xmlns:m="http://schemas.openxmlformats.org/officeDocument/2006/math">
                    <m:sSub>
                      <m:sSubPr>
                        <m:ctrlPr>
                          <a:rPr lang="en-US" b="1" i="1">
                            <a:solidFill>
                              <a:schemeClr val="accent1"/>
                            </a:solidFill>
                            <a:latin typeface="Cambria Math" panose="02040503050406030204" pitchFamily="18" charset="0"/>
                          </a:rPr>
                        </m:ctrlPr>
                      </m:sSubPr>
                      <m:e>
                        <m:r>
                          <a:rPr lang="en-US" b="1" i="1">
                            <a:solidFill>
                              <a:schemeClr val="accent1"/>
                            </a:solidFill>
                            <a:latin typeface="Cambria Math" panose="02040503050406030204" pitchFamily="18" charset="0"/>
                          </a:rPr>
                          <m:t>𝒑</m:t>
                        </m:r>
                      </m:e>
                      <m:sub>
                        <m:r>
                          <a:rPr lang="en-US" b="1" i="1">
                            <a:solidFill>
                              <a:schemeClr val="accent1"/>
                            </a:solidFill>
                            <a:latin typeface="Cambria Math" panose="02040503050406030204" pitchFamily="18" charset="0"/>
                          </a:rPr>
                          <m:t>𝒕</m:t>
                        </m:r>
                      </m:sub>
                    </m:sSub>
                  </m:oMath>
                </a14:m>
                <a:r>
                  <a:rPr lang="en-US" dirty="0">
                    <a:latin typeface="Calibri" panose="020F0502020204030204" pitchFamily="34" charset="0"/>
                    <a:cs typeface="Calibri" panose="020F0502020204030204" pitchFamily="34" charset="0"/>
                  </a:rPr>
                  <a:t> should depend </a:t>
                </a:r>
                <a:r>
                  <a:rPr lang="en-US" i="1" dirty="0">
                    <a:latin typeface="Calibri" panose="020F0502020204030204" pitchFamily="34" charset="0"/>
                    <a:cs typeface="Calibri" panose="020F0502020204030204" pitchFamily="34" charset="0"/>
                  </a:rPr>
                  <a:t>only</a:t>
                </a:r>
                <a:r>
                  <a:rPr lang="en-US" dirty="0">
                    <a:latin typeface="Calibri" panose="020F0502020204030204" pitchFamily="34" charset="0"/>
                    <a:cs typeface="Calibri" panose="020F0502020204030204" pitchFamily="34" charset="0"/>
                  </a:rPr>
                  <a:t> on state </a:t>
                </a:r>
                <a14:m>
                  <m:oMath xmlns:m="http://schemas.openxmlformats.org/officeDocument/2006/math">
                    <m:r>
                      <a:rPr lang="en-US" i="1" dirty="0" smtClean="0">
                        <a:latin typeface="Cambria Math" panose="02040503050406030204" pitchFamily="18" charset="0"/>
                        <a:cs typeface="Calibri" panose="020F0502020204030204" pitchFamily="34" charset="0"/>
                      </a:rPr>
                      <m:t>(</m:t>
                    </m:r>
                    <m:r>
                      <a:rPr lang="en-US" i="1" dirty="0" err="1" smtClean="0">
                        <a:latin typeface="Cambria Math" panose="02040503050406030204" pitchFamily="18" charset="0"/>
                        <a:cs typeface="Calibri" panose="020F0502020204030204" pitchFamily="34" charset="0"/>
                      </a:rPr>
                      <m:t>𝑡</m:t>
                    </m:r>
                    <m:r>
                      <a:rPr lang="en-US" i="1" dirty="0" err="1" smtClean="0">
                        <a:latin typeface="Cambria Math" panose="02040503050406030204" pitchFamily="18" charset="0"/>
                        <a:cs typeface="Calibri" panose="020F0502020204030204" pitchFamily="34" charset="0"/>
                      </a:rPr>
                      <m:t>,</m:t>
                    </m:r>
                    <m:r>
                      <a:rPr lang="en-US" i="1" dirty="0" err="1" smtClean="0">
                        <a:latin typeface="Cambria Math" panose="02040503050406030204" pitchFamily="18" charset="0"/>
                        <a:cs typeface="Calibri" panose="020F0502020204030204" pitchFamily="34" charset="0"/>
                      </a:rPr>
                      <m:t>𝑔</m:t>
                    </m:r>
                    <m:r>
                      <a:rPr lang="en-US" i="1" dirty="0" smtClean="0">
                        <a:latin typeface="Cambria Math" panose="02040503050406030204" pitchFamily="18" charset="0"/>
                        <a:cs typeface="Calibri" panose="020F0502020204030204" pitchFamily="34" charset="0"/>
                      </a:rPr>
                      <m:t>)</m:t>
                    </m:r>
                  </m:oMath>
                </a14:m>
                <a:r>
                  <a:rPr lang="en-US" dirty="0">
                    <a:latin typeface="Calibri" panose="020F0502020204030204" pitchFamily="34" charset="0"/>
                    <a:cs typeface="Calibri" panose="020F0502020204030204" pitchFamily="34" charset="0"/>
                  </a:rPr>
                  <a:t>.</a:t>
                </a:r>
              </a:p>
              <a:p>
                <a:pPr lvl="1">
                  <a:buClr>
                    <a:schemeClr val="tx1"/>
                  </a:buClr>
                </a:pPr>
                <a:r>
                  <a:rPr lang="en-US" dirty="0">
                    <a:latin typeface="Calibri" panose="020F0502020204030204" pitchFamily="34" charset="0"/>
                    <a:cs typeface="Calibri" panose="020F0502020204030204" pitchFamily="34" charset="0"/>
                  </a:rPr>
                  <a:t>Adversary’s path leading to </a:t>
                </a:r>
                <a14:m>
                  <m:oMath xmlns:m="http://schemas.openxmlformats.org/officeDocument/2006/math">
                    <m: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𝑔</m:t>
                    </m:r>
                    <m:r>
                      <a:rPr lang="en-US" b="0" i="1" smtClean="0">
                        <a:latin typeface="Cambria Math" panose="02040503050406030204" pitchFamily="18" charset="0"/>
                        <a:cs typeface="Calibri" panose="020F0502020204030204" pitchFamily="34" charset="0"/>
                      </a:rPr>
                      <m:t>)</m:t>
                    </m:r>
                  </m:oMath>
                </a14:m>
                <a:r>
                  <a:rPr lang="en-US" dirty="0">
                    <a:latin typeface="Calibri" panose="020F0502020204030204" pitchFamily="34" charset="0"/>
                    <a:cs typeface="Calibri" panose="020F0502020204030204" pitchFamily="34" charset="0"/>
                  </a:rPr>
                  <a:t> reveals </a:t>
                </a:r>
                <a:r>
                  <a:rPr lang="en-US" i="1" dirty="0">
                    <a:latin typeface="Calibri" panose="020F0502020204030204" pitchFamily="34" charset="0"/>
                    <a:cs typeface="Calibri" panose="020F0502020204030204" pitchFamily="34" charset="0"/>
                  </a:rPr>
                  <a:t>nothing</a:t>
                </a:r>
                <a:r>
                  <a:rPr lang="en-US" dirty="0">
                    <a:latin typeface="Calibri" panose="020F0502020204030204" pitchFamily="34" charset="0"/>
                    <a:cs typeface="Calibri" panose="020F0502020204030204" pitchFamily="34" charset="0"/>
                  </a:rPr>
                  <a:t> about adversary.</a:t>
                </a:r>
              </a:p>
            </p:txBody>
          </p:sp>
        </mc:Choice>
        <mc:Fallback xmlns="">
          <p:sp>
            <p:nvSpPr>
              <p:cNvPr id="20" name="Content Placeholder 2">
                <a:extLst>
                  <a:ext uri="{FF2B5EF4-FFF2-40B4-BE49-F238E27FC236}">
                    <a16:creationId xmlns:a16="http://schemas.microsoft.com/office/drawing/2014/main" id="{9EB3E358-14B2-BE46-AD77-DDF90E0735AA}"/>
                  </a:ext>
                </a:extLst>
              </p:cNvPr>
              <p:cNvSpPr txBox="1">
                <a:spLocks noRot="1" noChangeAspect="1" noMove="1" noResize="1" noEditPoints="1" noAdjustHandles="1" noChangeArrowheads="1" noChangeShapeType="1" noTextEdit="1"/>
              </p:cNvSpPr>
              <p:nvPr/>
            </p:nvSpPr>
            <p:spPr>
              <a:xfrm>
                <a:off x="838199" y="3370165"/>
                <a:ext cx="10515602" cy="1890948"/>
              </a:xfrm>
              <a:prstGeom prst="rect">
                <a:avLst/>
              </a:prstGeom>
              <a:blipFill>
                <a:blip r:embed="rId6"/>
                <a:stretch>
                  <a:fillRect l="-965" t="-4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01AB6B8-FC2F-E549-A819-2E6F5A9A8E6F}"/>
                  </a:ext>
                </a:extLst>
              </p:cNvPr>
              <p:cNvSpPr txBox="1"/>
              <p:nvPr/>
            </p:nvSpPr>
            <p:spPr>
              <a:xfrm>
                <a:off x="4909897" y="2501588"/>
                <a:ext cx="1406539"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oMath>
                  </m:oMathPara>
                </a14:m>
                <a:endParaRPr lang="en-US" sz="2600" dirty="0"/>
              </a:p>
            </p:txBody>
          </p:sp>
        </mc:Choice>
        <mc:Fallback xmlns="">
          <p:sp>
            <p:nvSpPr>
              <p:cNvPr id="17" name="TextBox 16">
                <a:extLst>
                  <a:ext uri="{FF2B5EF4-FFF2-40B4-BE49-F238E27FC236}">
                    <a16:creationId xmlns:a16="http://schemas.microsoft.com/office/drawing/2014/main" id="{B01AB6B8-FC2F-E549-A819-2E6F5A9A8E6F}"/>
                  </a:ext>
                </a:extLst>
              </p:cNvPr>
              <p:cNvSpPr txBox="1">
                <a:spLocks noRot="1" noChangeAspect="1" noMove="1" noResize="1" noEditPoints="1" noAdjustHandles="1" noChangeArrowheads="1" noChangeShapeType="1" noTextEdit="1"/>
              </p:cNvSpPr>
              <p:nvPr/>
            </p:nvSpPr>
            <p:spPr>
              <a:xfrm>
                <a:off x="4909897" y="2501588"/>
                <a:ext cx="1406539" cy="400110"/>
              </a:xfrm>
              <a:prstGeom prst="rect">
                <a:avLst/>
              </a:prstGeom>
              <a:blipFill>
                <a:blip r:embed="rId7"/>
                <a:stretch>
                  <a:fillRect l="-3604" r="-7207" b="-34375"/>
                </a:stretch>
              </a:blipFill>
            </p:spPr>
            <p:txBody>
              <a:bodyPr/>
              <a:lstStyle/>
              <a:p>
                <a:r>
                  <a:rPr lang="en-US">
                    <a:noFill/>
                  </a:rPr>
                  <a:t> </a:t>
                </a:r>
              </a:p>
            </p:txBody>
          </p:sp>
        </mc:Fallback>
      </mc:AlternateContent>
    </p:spTree>
    <p:extLst>
      <p:ext uri="{BB962C8B-B14F-4D97-AF65-F5344CB8AC3E}">
        <p14:creationId xmlns:p14="http://schemas.microsoft.com/office/powerpoint/2010/main" val="622266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7A0012-DCC6-D148-A5C3-D1D7593C7B3D}"/>
              </a:ext>
            </a:extLst>
          </p:cNvPr>
          <p:cNvPicPr>
            <a:picLocks noChangeAspect="1"/>
          </p:cNvPicPr>
          <p:nvPr/>
        </p:nvPicPr>
        <p:blipFill>
          <a:blip r:embed="rId3"/>
          <a:stretch>
            <a:fillRect/>
          </a:stretch>
        </p:blipFill>
        <p:spPr>
          <a:xfrm>
            <a:off x="1774800" y="2174400"/>
            <a:ext cx="8640000" cy="432000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ADC098C-CA5A-3B4A-A62B-646409DC1E36}"/>
                  </a:ext>
                </a:extLst>
              </p:cNvPr>
              <p:cNvSpPr txBox="1"/>
              <p:nvPr/>
            </p:nvSpPr>
            <p:spPr>
              <a:xfrm>
                <a:off x="859425" y="1016736"/>
                <a:ext cx="5361724" cy="970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r>
                            <a:rPr lang="en-US" sz="2600" b="1" i="1" smtClean="0">
                              <a:solidFill>
                                <a:schemeClr val="accent1"/>
                              </a:solidFill>
                              <a:latin typeface="Cambria Math" panose="02040503050406030204" pitchFamily="18" charset="0"/>
                            </a:rPr>
                            <m:t>𝒑</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𝒈</m:t>
                              </m:r>
                            </m:e>
                            <m:sub>
                              <m:r>
                                <a:rPr lang="en-US" sz="2600" b="0" i="1" smtClean="0">
                                  <a:solidFill>
                                    <a:schemeClr val="accent1"/>
                                  </a:solidFill>
                                  <a:latin typeface="Cambria Math" panose="02040503050406030204" pitchFamily="18" charset="0"/>
                                </a:rPr>
                                <m:t>𝑡</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𝟏</m:t>
                              </m:r>
                            </m:sub>
                          </m:sSub>
                          <m:r>
                            <a:rPr lang="en-US" sz="2600" b="1" i="1" smtClean="0">
                              <a:solidFill>
                                <a:schemeClr val="accent1"/>
                              </a:solidFill>
                              <a:latin typeface="Cambria Math" panose="02040503050406030204" pitchFamily="18" charset="0"/>
                            </a:rPr>
                            <m:t>)</m:t>
                          </m:r>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xmlns="">
          <p:sp>
            <p:nvSpPr>
              <p:cNvPr id="13" name="TextBox 12">
                <a:extLst>
                  <a:ext uri="{FF2B5EF4-FFF2-40B4-BE49-F238E27FC236}">
                    <a16:creationId xmlns:a16="http://schemas.microsoft.com/office/drawing/2014/main" id="{1ADC098C-CA5A-3B4A-A62B-646409DC1E36}"/>
                  </a:ext>
                </a:extLst>
              </p:cNvPr>
              <p:cNvSpPr txBox="1">
                <a:spLocks noRot="1" noChangeAspect="1" noMove="1" noResize="1" noEditPoints="1" noAdjustHandles="1" noChangeArrowheads="1" noChangeShapeType="1" noTextEdit="1"/>
              </p:cNvSpPr>
              <p:nvPr/>
            </p:nvSpPr>
            <p:spPr>
              <a:xfrm>
                <a:off x="859425" y="1016736"/>
                <a:ext cx="5361724" cy="970971"/>
              </a:xfrm>
              <a:prstGeom prst="rect">
                <a:avLst/>
              </a:prstGeom>
              <a:blipFill>
                <a:blip r:embed="rId4"/>
                <a:stretch>
                  <a:fillRect l="-1655" t="-146154" r="-1655" b="-202564"/>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A3D335D3-EBAD-6242-941F-4F0454E39CE8}"/>
              </a:ext>
            </a:extLst>
          </p:cNvPr>
          <p:cNvSpPr/>
          <p:nvPr/>
        </p:nvSpPr>
        <p:spPr>
          <a:xfrm>
            <a:off x="2826327" y="5843847"/>
            <a:ext cx="157942" cy="1579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7FF63550-C49D-104D-A015-C4A0BF4D2823}"/>
                  </a:ext>
                </a:extLst>
              </p:cNvPr>
              <p:cNvSpPr/>
              <p:nvPr/>
            </p:nvSpPr>
            <p:spPr>
              <a:xfrm>
                <a:off x="2101360" y="5039574"/>
                <a:ext cx="1480983"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000" smtClean="0">
                          <a:solidFill>
                            <a:schemeClr val="tx1"/>
                          </a:solidFill>
                          <a:latin typeface="Cambria Math" panose="02040503050406030204" pitchFamily="18" charset="0"/>
                        </a:rPr>
                        <m:t>Reg</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0</m:t>
                          </m:r>
                        </m:e>
                      </m:d>
                      <m:r>
                        <a:rPr lang="en-US" sz="2000" b="0" i="1" smtClean="0">
                          <a:solidFill>
                            <a:schemeClr val="tx1"/>
                          </a:solidFill>
                          <a:latin typeface="Cambria Math" panose="02040503050406030204" pitchFamily="18" charset="0"/>
                        </a:rPr>
                        <m:t>=0</m:t>
                      </m:r>
                    </m:oMath>
                  </m:oMathPara>
                </a14:m>
                <a:endParaRPr lang="en-US" sz="2000" dirty="0">
                  <a:solidFill>
                    <a:schemeClr val="tx1"/>
                  </a:solidFill>
                </a:endParaRPr>
              </a:p>
            </p:txBody>
          </p:sp>
        </mc:Choice>
        <mc:Fallback xmlns="">
          <p:sp>
            <p:nvSpPr>
              <p:cNvPr id="7" name="Rectangle 6">
                <a:extLst>
                  <a:ext uri="{FF2B5EF4-FFF2-40B4-BE49-F238E27FC236}">
                    <a16:creationId xmlns:a16="http://schemas.microsoft.com/office/drawing/2014/main" id="{7FF63550-C49D-104D-A015-C4A0BF4D2823}"/>
                  </a:ext>
                </a:extLst>
              </p:cNvPr>
              <p:cNvSpPr>
                <a:spLocks noRot="1" noChangeAspect="1" noMove="1" noResize="1" noEditPoints="1" noAdjustHandles="1" noChangeArrowheads="1" noChangeShapeType="1" noTextEdit="1"/>
              </p:cNvSpPr>
              <p:nvPr/>
            </p:nvSpPr>
            <p:spPr>
              <a:xfrm>
                <a:off x="2101360" y="5039574"/>
                <a:ext cx="1480983" cy="400110"/>
              </a:xfrm>
              <a:prstGeom prst="rect">
                <a:avLst/>
              </a:prstGeom>
              <a:blipFill>
                <a:blip r:embed="rId5"/>
                <a:stretch>
                  <a:fillRect b="-12500"/>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AF2B8B23-566B-4440-A4CE-B805FF1788EA}"/>
              </a:ext>
            </a:extLst>
          </p:cNvPr>
          <p:cNvCxnSpPr>
            <a:cxnSpLocks/>
            <a:stCxn id="5" idx="7"/>
            <a:endCxn id="10" idx="3"/>
          </p:cNvCxnSpPr>
          <p:nvPr/>
        </p:nvCxnSpPr>
        <p:spPr>
          <a:xfrm flipV="1">
            <a:off x="2961139" y="4449478"/>
            <a:ext cx="1545875" cy="14174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F3054B0-0D53-BF44-B5F2-8D984AF0CCDD}"/>
                  </a:ext>
                </a:extLst>
              </p:cNvPr>
              <p:cNvSpPr/>
              <p:nvPr/>
            </p:nvSpPr>
            <p:spPr>
              <a:xfrm>
                <a:off x="2101360" y="5412960"/>
                <a:ext cx="1612364"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accent1"/>
                          </a:solidFill>
                          <a:latin typeface="Cambria Math" panose="02040503050406030204" pitchFamily="18" charset="0"/>
                        </a:rPr>
                        <m:t>𝑝</m:t>
                      </m:r>
                      <m:d>
                        <m:dPr>
                          <m:ctrlPr>
                            <a:rPr lang="en-US" sz="2000" i="1" smtClean="0">
                              <a:solidFill>
                                <a:schemeClr val="accent1"/>
                              </a:solidFill>
                              <a:latin typeface="Cambria Math" panose="02040503050406030204" pitchFamily="18" charset="0"/>
                            </a:rPr>
                          </m:ctrlPr>
                        </m:dPr>
                        <m:e>
                          <m:r>
                            <a:rPr lang="en-US" sz="2000" b="0" i="1" smtClean="0">
                              <a:solidFill>
                                <a:schemeClr val="accent1"/>
                              </a:solidFill>
                              <a:latin typeface="Cambria Math" panose="02040503050406030204" pitchFamily="18" charset="0"/>
                            </a:rPr>
                            <m:t>1,0</m:t>
                          </m:r>
                        </m:e>
                      </m:d>
                      <m:r>
                        <a:rPr lang="en-US" sz="2000" b="0" i="1" smtClean="0">
                          <a:solidFill>
                            <a:schemeClr val="accent1"/>
                          </a:solidFill>
                          <a:latin typeface="Cambria Math" panose="02040503050406030204" pitchFamily="18" charset="0"/>
                        </a:rPr>
                        <m:t>=0.5</m:t>
                      </m:r>
                    </m:oMath>
                  </m:oMathPara>
                </a14:m>
                <a:endParaRPr lang="en-US" sz="2000" dirty="0">
                  <a:solidFill>
                    <a:schemeClr val="accent1"/>
                  </a:solidFill>
                </a:endParaRPr>
              </a:p>
            </p:txBody>
          </p:sp>
        </mc:Choice>
        <mc:Fallback xmlns="">
          <p:sp>
            <p:nvSpPr>
              <p:cNvPr id="9" name="Rectangle 8">
                <a:extLst>
                  <a:ext uri="{FF2B5EF4-FFF2-40B4-BE49-F238E27FC236}">
                    <a16:creationId xmlns:a16="http://schemas.microsoft.com/office/drawing/2014/main" id="{9F3054B0-0D53-BF44-B5F2-8D984AF0CCDD}"/>
                  </a:ext>
                </a:extLst>
              </p:cNvPr>
              <p:cNvSpPr>
                <a:spLocks noRot="1" noChangeAspect="1" noMove="1" noResize="1" noEditPoints="1" noAdjustHandles="1" noChangeArrowheads="1" noChangeShapeType="1" noTextEdit="1"/>
              </p:cNvSpPr>
              <p:nvPr/>
            </p:nvSpPr>
            <p:spPr>
              <a:xfrm>
                <a:off x="2101360" y="5412960"/>
                <a:ext cx="1612364" cy="400110"/>
              </a:xfrm>
              <a:prstGeom prst="rect">
                <a:avLst/>
              </a:prstGeom>
              <a:blipFill>
                <a:blip r:embed="rId6"/>
                <a:stretch>
                  <a:fillRect b="-3030"/>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DD66975A-CACB-2B4A-967D-2B18071F08B2}"/>
              </a:ext>
            </a:extLst>
          </p:cNvPr>
          <p:cNvSpPr/>
          <p:nvPr/>
        </p:nvSpPr>
        <p:spPr>
          <a:xfrm>
            <a:off x="4483884" y="4314666"/>
            <a:ext cx="157942" cy="1579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3321615-9982-4E4D-A922-C7770401D5F1}"/>
                  </a:ext>
                </a:extLst>
              </p:cNvPr>
              <p:cNvSpPr/>
              <p:nvPr/>
            </p:nvSpPr>
            <p:spPr>
              <a:xfrm>
                <a:off x="3760217" y="3463192"/>
                <a:ext cx="1676549"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000" smtClean="0">
                          <a:solidFill>
                            <a:schemeClr val="tx1"/>
                          </a:solidFill>
                          <a:latin typeface="Cambria Math" panose="02040503050406030204" pitchFamily="18" charset="0"/>
                        </a:rPr>
                        <m:t>Reg</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1</m:t>
                          </m:r>
                        </m:e>
                      </m:d>
                      <m:r>
                        <a:rPr lang="en-US" sz="2000" b="0" i="1" smtClean="0">
                          <a:solidFill>
                            <a:schemeClr val="tx1"/>
                          </a:solidFill>
                          <a:latin typeface="Cambria Math" panose="02040503050406030204" pitchFamily="18" charset="0"/>
                        </a:rPr>
                        <m:t>=0.5</m:t>
                      </m:r>
                    </m:oMath>
                  </m:oMathPara>
                </a14:m>
                <a:endParaRPr lang="en-US" sz="2000" dirty="0">
                  <a:solidFill>
                    <a:schemeClr val="tx1"/>
                  </a:solidFill>
                </a:endParaRPr>
              </a:p>
            </p:txBody>
          </p:sp>
        </mc:Choice>
        <mc:Fallback xmlns="">
          <p:sp>
            <p:nvSpPr>
              <p:cNvPr id="14" name="Rectangle 13">
                <a:extLst>
                  <a:ext uri="{FF2B5EF4-FFF2-40B4-BE49-F238E27FC236}">
                    <a16:creationId xmlns:a16="http://schemas.microsoft.com/office/drawing/2014/main" id="{33321615-9982-4E4D-A922-C7770401D5F1}"/>
                  </a:ext>
                </a:extLst>
              </p:cNvPr>
              <p:cNvSpPr>
                <a:spLocks noRot="1" noChangeAspect="1" noMove="1" noResize="1" noEditPoints="1" noAdjustHandles="1" noChangeArrowheads="1" noChangeShapeType="1" noTextEdit="1"/>
              </p:cNvSpPr>
              <p:nvPr/>
            </p:nvSpPr>
            <p:spPr>
              <a:xfrm>
                <a:off x="3760217" y="3463192"/>
                <a:ext cx="1676549" cy="400110"/>
              </a:xfrm>
              <a:prstGeom prst="rect">
                <a:avLst/>
              </a:prstGeom>
              <a:blipFill>
                <a:blip r:embed="rId7"/>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FA009ABC-52AF-7147-9595-35B404C43D27}"/>
                  </a:ext>
                </a:extLst>
              </p:cNvPr>
              <p:cNvSpPr/>
              <p:nvPr/>
            </p:nvSpPr>
            <p:spPr>
              <a:xfrm>
                <a:off x="3760217" y="3836578"/>
                <a:ext cx="1612364"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accent1"/>
                          </a:solidFill>
                          <a:latin typeface="Cambria Math" panose="02040503050406030204" pitchFamily="18" charset="0"/>
                        </a:rPr>
                        <m:t>𝑝</m:t>
                      </m:r>
                      <m:d>
                        <m:dPr>
                          <m:ctrlPr>
                            <a:rPr lang="en-US" sz="2000" i="1" smtClean="0">
                              <a:solidFill>
                                <a:schemeClr val="accent1"/>
                              </a:solidFill>
                              <a:latin typeface="Cambria Math" panose="02040503050406030204" pitchFamily="18" charset="0"/>
                            </a:rPr>
                          </m:ctrlPr>
                        </m:dPr>
                        <m:e>
                          <m:r>
                            <a:rPr lang="en-US" sz="2000" b="0" i="1" smtClean="0">
                              <a:solidFill>
                                <a:schemeClr val="accent1"/>
                              </a:solidFill>
                              <a:latin typeface="Cambria Math" panose="02040503050406030204" pitchFamily="18" charset="0"/>
                            </a:rPr>
                            <m:t>2,1</m:t>
                          </m:r>
                        </m:e>
                      </m:d>
                      <m:r>
                        <a:rPr lang="en-US" sz="2000" b="0" i="1" smtClean="0">
                          <a:solidFill>
                            <a:schemeClr val="accent1"/>
                          </a:solidFill>
                          <a:latin typeface="Cambria Math" panose="02040503050406030204" pitchFamily="18" charset="0"/>
                        </a:rPr>
                        <m:t>=0.4</m:t>
                      </m:r>
                    </m:oMath>
                  </m:oMathPara>
                </a14:m>
                <a:endParaRPr lang="en-US" sz="2000" dirty="0">
                  <a:solidFill>
                    <a:schemeClr val="accent1"/>
                  </a:solidFill>
                </a:endParaRPr>
              </a:p>
            </p:txBody>
          </p:sp>
        </mc:Choice>
        <mc:Fallback xmlns="">
          <p:sp>
            <p:nvSpPr>
              <p:cNvPr id="15" name="Rectangle 14">
                <a:extLst>
                  <a:ext uri="{FF2B5EF4-FFF2-40B4-BE49-F238E27FC236}">
                    <a16:creationId xmlns:a16="http://schemas.microsoft.com/office/drawing/2014/main" id="{FA009ABC-52AF-7147-9595-35B404C43D27}"/>
                  </a:ext>
                </a:extLst>
              </p:cNvPr>
              <p:cNvSpPr>
                <a:spLocks noRot="1" noChangeAspect="1" noMove="1" noResize="1" noEditPoints="1" noAdjustHandles="1" noChangeArrowheads="1" noChangeShapeType="1" noTextEdit="1"/>
              </p:cNvSpPr>
              <p:nvPr/>
            </p:nvSpPr>
            <p:spPr>
              <a:xfrm>
                <a:off x="3760217" y="3836578"/>
                <a:ext cx="1612364" cy="400110"/>
              </a:xfrm>
              <a:prstGeom prst="rect">
                <a:avLst/>
              </a:prstGeom>
              <a:blipFill>
                <a:blip r:embed="rId8"/>
                <a:stretch>
                  <a:fillRect b="-6061"/>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EA699310-ECC3-384D-9E92-E91B29AB3549}"/>
              </a:ext>
            </a:extLst>
          </p:cNvPr>
          <p:cNvSpPr/>
          <p:nvPr/>
        </p:nvSpPr>
        <p:spPr>
          <a:xfrm>
            <a:off x="6142178" y="5866977"/>
            <a:ext cx="157942" cy="1579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FF208CC9-D6FF-874D-9861-6678372AB28F}"/>
              </a:ext>
            </a:extLst>
          </p:cNvPr>
          <p:cNvCxnSpPr>
            <a:cxnSpLocks/>
            <a:stCxn id="16" idx="1"/>
            <a:endCxn id="10" idx="5"/>
          </p:cNvCxnSpPr>
          <p:nvPr/>
        </p:nvCxnSpPr>
        <p:spPr>
          <a:xfrm flipH="1" flipV="1">
            <a:off x="4618696" y="4449478"/>
            <a:ext cx="1546612" cy="144062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FD31C45-140C-0E47-9EA9-F0940E784EBA}"/>
                  </a:ext>
                </a:extLst>
              </p:cNvPr>
              <p:cNvSpPr/>
              <p:nvPr/>
            </p:nvSpPr>
            <p:spPr>
              <a:xfrm>
                <a:off x="5436766" y="6027354"/>
                <a:ext cx="1676549"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000" smtClean="0">
                          <a:solidFill>
                            <a:schemeClr val="tx1"/>
                          </a:solidFill>
                          <a:latin typeface="Cambria Math" panose="02040503050406030204" pitchFamily="18" charset="0"/>
                        </a:rPr>
                        <m:t>Reg</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2</m:t>
                          </m:r>
                        </m:e>
                      </m:d>
                      <m:r>
                        <a:rPr lang="en-US" sz="2000" b="0" i="1" smtClean="0">
                          <a:solidFill>
                            <a:schemeClr val="tx1"/>
                          </a:solidFill>
                          <a:latin typeface="Cambria Math" panose="02040503050406030204" pitchFamily="18" charset="0"/>
                        </a:rPr>
                        <m:t>=0.1</m:t>
                      </m:r>
                    </m:oMath>
                  </m:oMathPara>
                </a14:m>
                <a:endParaRPr lang="en-US" sz="2000" dirty="0">
                  <a:solidFill>
                    <a:schemeClr val="tx1"/>
                  </a:solidFill>
                </a:endParaRPr>
              </a:p>
            </p:txBody>
          </p:sp>
        </mc:Choice>
        <mc:Fallback xmlns="">
          <p:sp>
            <p:nvSpPr>
              <p:cNvPr id="21" name="Rectangle 20">
                <a:extLst>
                  <a:ext uri="{FF2B5EF4-FFF2-40B4-BE49-F238E27FC236}">
                    <a16:creationId xmlns:a16="http://schemas.microsoft.com/office/drawing/2014/main" id="{9FD31C45-140C-0E47-9EA9-F0940E784EBA}"/>
                  </a:ext>
                </a:extLst>
              </p:cNvPr>
              <p:cNvSpPr>
                <a:spLocks noRot="1" noChangeAspect="1" noMove="1" noResize="1" noEditPoints="1" noAdjustHandles="1" noChangeArrowheads="1" noChangeShapeType="1" noTextEdit="1"/>
              </p:cNvSpPr>
              <p:nvPr/>
            </p:nvSpPr>
            <p:spPr>
              <a:xfrm>
                <a:off x="5436766" y="6027354"/>
                <a:ext cx="1676549" cy="400110"/>
              </a:xfrm>
              <a:prstGeom prst="rect">
                <a:avLst/>
              </a:prstGeom>
              <a:blipFill>
                <a:blip r:embed="rId9"/>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4C99C315-0BB8-A34F-B735-BA43A34AC069}"/>
                  </a:ext>
                </a:extLst>
              </p:cNvPr>
              <p:cNvSpPr/>
              <p:nvPr/>
            </p:nvSpPr>
            <p:spPr>
              <a:xfrm>
                <a:off x="5436766" y="6400740"/>
                <a:ext cx="1612364"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accent1"/>
                          </a:solidFill>
                          <a:latin typeface="Cambria Math" panose="02040503050406030204" pitchFamily="18" charset="0"/>
                        </a:rPr>
                        <m:t>𝑝</m:t>
                      </m:r>
                      <m:d>
                        <m:dPr>
                          <m:ctrlPr>
                            <a:rPr lang="en-US" sz="2000" i="1" smtClean="0">
                              <a:solidFill>
                                <a:schemeClr val="accent1"/>
                              </a:solidFill>
                              <a:latin typeface="Cambria Math" panose="02040503050406030204" pitchFamily="18" charset="0"/>
                            </a:rPr>
                          </m:ctrlPr>
                        </m:dPr>
                        <m:e>
                          <m:r>
                            <a:rPr lang="en-US" sz="2000" b="0" i="1" smtClean="0">
                              <a:solidFill>
                                <a:schemeClr val="accent1"/>
                              </a:solidFill>
                              <a:latin typeface="Cambria Math" panose="02040503050406030204" pitchFamily="18" charset="0"/>
                            </a:rPr>
                            <m:t>3,0</m:t>
                          </m:r>
                        </m:e>
                      </m:d>
                      <m:r>
                        <a:rPr lang="en-US" sz="2000" b="0" i="1" smtClean="0">
                          <a:solidFill>
                            <a:schemeClr val="accent1"/>
                          </a:solidFill>
                          <a:latin typeface="Cambria Math" panose="02040503050406030204" pitchFamily="18" charset="0"/>
                        </a:rPr>
                        <m:t>=0.5</m:t>
                      </m:r>
                    </m:oMath>
                  </m:oMathPara>
                </a14:m>
                <a:endParaRPr lang="en-US" sz="2000" dirty="0">
                  <a:solidFill>
                    <a:schemeClr val="accent1"/>
                  </a:solidFill>
                </a:endParaRPr>
              </a:p>
            </p:txBody>
          </p:sp>
        </mc:Choice>
        <mc:Fallback xmlns="">
          <p:sp>
            <p:nvSpPr>
              <p:cNvPr id="22" name="Rectangle 21">
                <a:extLst>
                  <a:ext uri="{FF2B5EF4-FFF2-40B4-BE49-F238E27FC236}">
                    <a16:creationId xmlns:a16="http://schemas.microsoft.com/office/drawing/2014/main" id="{4C99C315-0BB8-A34F-B735-BA43A34AC069}"/>
                  </a:ext>
                </a:extLst>
              </p:cNvPr>
              <p:cNvSpPr>
                <a:spLocks noRot="1" noChangeAspect="1" noMove="1" noResize="1" noEditPoints="1" noAdjustHandles="1" noChangeArrowheads="1" noChangeShapeType="1" noTextEdit="1"/>
              </p:cNvSpPr>
              <p:nvPr/>
            </p:nvSpPr>
            <p:spPr>
              <a:xfrm>
                <a:off x="5436766" y="6400740"/>
                <a:ext cx="1612364" cy="400110"/>
              </a:xfrm>
              <a:prstGeom prst="rect">
                <a:avLst/>
              </a:prstGeom>
              <a:blipFill>
                <a:blip r:embed="rId10"/>
                <a:stretch>
                  <a:fillRect b="-3125"/>
                </a:stretch>
              </a:blipFill>
            </p:spPr>
            <p:txBody>
              <a:bodyPr/>
              <a:lstStyle/>
              <a:p>
                <a:r>
                  <a:rPr lang="en-US">
                    <a:noFill/>
                  </a:rPr>
                  <a:t> </a:t>
                </a:r>
              </a:p>
            </p:txBody>
          </p:sp>
        </mc:Fallback>
      </mc:AlternateContent>
      <p:sp>
        <p:nvSpPr>
          <p:cNvPr id="23" name="Oval 22">
            <a:extLst>
              <a:ext uri="{FF2B5EF4-FFF2-40B4-BE49-F238E27FC236}">
                <a16:creationId xmlns:a16="http://schemas.microsoft.com/office/drawing/2014/main" id="{E3EE4C57-4534-624D-A7A7-646D2F4272CF}"/>
              </a:ext>
            </a:extLst>
          </p:cNvPr>
          <p:cNvSpPr/>
          <p:nvPr/>
        </p:nvSpPr>
        <p:spPr>
          <a:xfrm>
            <a:off x="7809393" y="4304338"/>
            <a:ext cx="157942" cy="1579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037E51C4-3FAC-3B4F-A570-BB197E18D2E6}"/>
              </a:ext>
            </a:extLst>
          </p:cNvPr>
          <p:cNvCxnSpPr>
            <a:cxnSpLocks/>
            <a:stCxn id="16" idx="7"/>
            <a:endCxn id="23" idx="3"/>
          </p:cNvCxnSpPr>
          <p:nvPr/>
        </p:nvCxnSpPr>
        <p:spPr>
          <a:xfrm flipV="1">
            <a:off x="6276990" y="4439150"/>
            <a:ext cx="1555533" cy="145095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061EC537-853F-EC45-B4CA-20A4E9067231}"/>
                  </a:ext>
                </a:extLst>
              </p:cNvPr>
              <p:cNvSpPr/>
              <p:nvPr/>
            </p:nvSpPr>
            <p:spPr>
              <a:xfrm>
                <a:off x="7061655" y="4556713"/>
                <a:ext cx="1676549"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000" smtClean="0">
                          <a:solidFill>
                            <a:schemeClr val="tx1"/>
                          </a:solidFill>
                          <a:latin typeface="Cambria Math" panose="02040503050406030204" pitchFamily="18" charset="0"/>
                        </a:rPr>
                        <m:t>Reg</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3</m:t>
                          </m:r>
                        </m:e>
                      </m:d>
                      <m:r>
                        <a:rPr lang="en-US" sz="2000" b="0" i="1" smtClean="0">
                          <a:solidFill>
                            <a:schemeClr val="tx1"/>
                          </a:solidFill>
                          <a:latin typeface="Cambria Math" panose="02040503050406030204" pitchFamily="18" charset="0"/>
                        </a:rPr>
                        <m:t>=0.6</m:t>
                      </m:r>
                    </m:oMath>
                  </m:oMathPara>
                </a14:m>
                <a:endParaRPr lang="en-US" sz="2000" dirty="0">
                  <a:solidFill>
                    <a:schemeClr val="tx1"/>
                  </a:solidFill>
                </a:endParaRPr>
              </a:p>
            </p:txBody>
          </p:sp>
        </mc:Choice>
        <mc:Fallback xmlns="">
          <p:sp>
            <p:nvSpPr>
              <p:cNvPr id="27" name="Rectangle 26">
                <a:extLst>
                  <a:ext uri="{FF2B5EF4-FFF2-40B4-BE49-F238E27FC236}">
                    <a16:creationId xmlns:a16="http://schemas.microsoft.com/office/drawing/2014/main" id="{061EC537-853F-EC45-B4CA-20A4E9067231}"/>
                  </a:ext>
                </a:extLst>
              </p:cNvPr>
              <p:cNvSpPr>
                <a:spLocks noRot="1" noChangeAspect="1" noMove="1" noResize="1" noEditPoints="1" noAdjustHandles="1" noChangeArrowheads="1" noChangeShapeType="1" noTextEdit="1"/>
              </p:cNvSpPr>
              <p:nvPr/>
            </p:nvSpPr>
            <p:spPr>
              <a:xfrm>
                <a:off x="7061655" y="4556713"/>
                <a:ext cx="1676549" cy="400110"/>
              </a:xfrm>
              <a:prstGeom prst="rect">
                <a:avLst/>
              </a:prstGeom>
              <a:blipFill>
                <a:blip r:embed="rId11"/>
                <a:stretch>
                  <a:fillRect b="-12500"/>
                </a:stretch>
              </a:blipFill>
            </p:spPr>
            <p:txBody>
              <a:bodyPr/>
              <a:lstStyle/>
              <a:p>
                <a:r>
                  <a:rPr lang="en-US">
                    <a:noFill/>
                  </a:rPr>
                  <a:t> </a:t>
                </a:r>
              </a:p>
            </p:txBody>
          </p:sp>
        </mc:Fallback>
      </mc:AlternateContent>
      <p:sp>
        <p:nvSpPr>
          <p:cNvPr id="40" name="Title 1">
            <a:extLst>
              <a:ext uri="{FF2B5EF4-FFF2-40B4-BE49-F238E27FC236}">
                <a16:creationId xmlns:a16="http://schemas.microsoft.com/office/drawing/2014/main" id="{FF0A3D2A-6810-1B48-BD6F-00B370AD8B36}"/>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for 2 experts</a:t>
            </a:r>
          </a:p>
        </p:txBody>
      </p:sp>
    </p:spTree>
    <p:extLst>
      <p:ext uri="{BB962C8B-B14F-4D97-AF65-F5344CB8AC3E}">
        <p14:creationId xmlns:p14="http://schemas.microsoft.com/office/powerpoint/2010/main" val="2504684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0" grpId="0" animBg="1"/>
      <p:bldP spid="14" grpId="0" animBg="1"/>
      <p:bldP spid="15" grpId="0" animBg="1"/>
      <p:bldP spid="16" grpId="0" animBg="1"/>
      <p:bldP spid="21" grpId="0" animBg="1"/>
      <p:bldP spid="22" grpId="0" animBg="1"/>
      <p:bldP spid="23" grpId="0" animBg="1"/>
      <p:bldP spid="2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Research overview</a:t>
            </a:r>
          </a:p>
        </p:txBody>
      </p:sp>
      <p:sp>
        <p:nvSpPr>
          <p:cNvPr id="8" name="Content Placeholder 2">
            <a:extLst>
              <a:ext uri="{FF2B5EF4-FFF2-40B4-BE49-F238E27FC236}">
                <a16:creationId xmlns:a16="http://schemas.microsoft.com/office/drawing/2014/main" id="{33442B5B-4A7A-2940-A265-85EBBD55AB95}"/>
              </a:ext>
            </a:extLst>
          </p:cNvPr>
          <p:cNvSpPr>
            <a:spLocks noGrp="1"/>
          </p:cNvSpPr>
          <p:nvPr>
            <p:ph idx="1"/>
          </p:nvPr>
        </p:nvSpPr>
        <p:spPr>
          <a:xfrm>
            <a:off x="838199" y="1073889"/>
            <a:ext cx="10898689" cy="560948"/>
          </a:xfrm>
        </p:spPr>
        <p:txBody>
          <a:bodyPr>
            <a:normAutofit fontScale="92500"/>
          </a:bodyPr>
          <a:lstStyle/>
          <a:p>
            <a:pPr marL="0" indent="0">
              <a:buNone/>
            </a:pPr>
            <a:r>
              <a:rPr lang="en-US" b="1" dirty="0">
                <a:latin typeface="Calibri" panose="020F0502020204030204" pitchFamily="34" charset="0"/>
                <a:cs typeface="Calibri" panose="020F0502020204030204" pitchFamily="34" charset="0"/>
              </a:rPr>
              <a:t>Goal</a:t>
            </a:r>
            <a:r>
              <a:rPr lang="en-US" dirty="0">
                <a:latin typeface="Calibri" panose="020F0502020204030204" pitchFamily="34" charset="0"/>
                <a:cs typeface="Calibri" panose="020F0502020204030204" pitchFamily="34" charset="0"/>
              </a:rPr>
              <a:t>: Design &amp; analyze machine learning algorithms with provable guarantees.</a:t>
            </a:r>
          </a:p>
          <a:p>
            <a:pPr marL="0" indent="0">
              <a:buNone/>
            </a:pPr>
            <a:endParaRPr lang="en-US"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B75E4439-097B-2C48-8345-A385C10F5D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78182" y="2420650"/>
            <a:ext cx="2403095" cy="2110219"/>
          </a:xfrm>
          <a:prstGeom prst="rect">
            <a:avLst/>
          </a:prstGeom>
        </p:spPr>
      </p:pic>
      <p:pic>
        <p:nvPicPr>
          <p:cNvPr id="9" name="Picture 8">
            <a:extLst>
              <a:ext uri="{FF2B5EF4-FFF2-40B4-BE49-F238E27FC236}">
                <a16:creationId xmlns:a16="http://schemas.microsoft.com/office/drawing/2014/main" id="{DC49726F-463E-EF41-A227-697AFF6F099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4407" t="20942" r="13195" b="6005"/>
          <a:stretch/>
        </p:blipFill>
        <p:spPr>
          <a:xfrm>
            <a:off x="6845946" y="2672304"/>
            <a:ext cx="2554424" cy="1926761"/>
          </a:xfrm>
          <a:prstGeom prst="rect">
            <a:avLst/>
          </a:prstGeom>
        </p:spPr>
      </p:pic>
      <p:sp>
        <p:nvSpPr>
          <p:cNvPr id="10" name="Content Placeholder 2">
            <a:extLst>
              <a:ext uri="{FF2B5EF4-FFF2-40B4-BE49-F238E27FC236}">
                <a16:creationId xmlns:a16="http://schemas.microsoft.com/office/drawing/2014/main" id="{63E87925-0790-E446-AEB0-A62A6C8D5836}"/>
              </a:ext>
            </a:extLst>
          </p:cNvPr>
          <p:cNvSpPr txBox="1">
            <a:spLocks/>
          </p:cNvSpPr>
          <p:nvPr/>
        </p:nvSpPr>
        <p:spPr>
          <a:xfrm>
            <a:off x="6287543" y="4585224"/>
            <a:ext cx="4227648" cy="97383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 typeface="Arial"/>
              <a:buNone/>
              <a:defRPr/>
            </a:pPr>
            <a:r>
              <a:rPr lang="en-US" sz="2600" dirty="0">
                <a:latin typeface="Calibri" panose="020F0502020204030204" pitchFamily="34" charset="0"/>
                <a:ea typeface="Palatino" charset="0"/>
                <a:cs typeface="Calibri" panose="020F0502020204030204" pitchFamily="34" charset="0"/>
              </a:rPr>
              <a:t>Learning mixtures of Gaussians</a:t>
            </a:r>
          </a:p>
          <a:p>
            <a:pPr marL="0" indent="0" algn="ctr">
              <a:lnSpc>
                <a:spcPct val="100000"/>
              </a:lnSpc>
              <a:spcBef>
                <a:spcPts val="0"/>
              </a:spcBef>
              <a:buNone/>
              <a:defRPr/>
            </a:pPr>
            <a:r>
              <a:rPr lang="en-US" sz="2200" dirty="0">
                <a:solidFill>
                  <a:schemeClr val="tx1">
                    <a:lumMod val="65000"/>
                    <a:lumOff val="35000"/>
                  </a:schemeClr>
                </a:solidFill>
                <a:latin typeface="Calibri" panose="020F0502020204030204" pitchFamily="34" charset="0"/>
                <a:ea typeface="Palatino" charset="0"/>
                <a:cs typeface="Calibri" panose="020F0502020204030204" pitchFamily="34" charset="0"/>
              </a:rPr>
              <a:t>[ABH</a:t>
            </a:r>
            <a:r>
              <a:rPr lang="en-US" sz="2200" b="1" dirty="0">
                <a:solidFill>
                  <a:srgbClr val="FF4B4B"/>
                </a:solidFill>
                <a:latin typeface="Calibri" panose="020F0502020204030204" pitchFamily="34" charset="0"/>
                <a:cs typeface="Calibri" panose="020F0502020204030204" pitchFamily="34" charset="0"/>
              </a:rPr>
              <a:t>L</a:t>
            </a:r>
            <a:r>
              <a:rPr lang="en-US" sz="2200" dirty="0">
                <a:solidFill>
                  <a:schemeClr val="tx1">
                    <a:lumMod val="65000"/>
                    <a:lumOff val="35000"/>
                  </a:schemeClr>
                </a:solidFill>
                <a:latin typeface="Calibri" panose="020F0502020204030204" pitchFamily="34" charset="0"/>
                <a:ea typeface="Palatino" charset="0"/>
                <a:cs typeface="Calibri" panose="020F0502020204030204" pitchFamily="34" charset="0"/>
              </a:rPr>
              <a:t>MP NeurIPS’18, JACM’20]</a:t>
            </a:r>
          </a:p>
        </p:txBody>
      </p:sp>
      <p:sp>
        <p:nvSpPr>
          <p:cNvPr id="12" name="Content Placeholder 2">
            <a:extLst>
              <a:ext uri="{FF2B5EF4-FFF2-40B4-BE49-F238E27FC236}">
                <a16:creationId xmlns:a16="http://schemas.microsoft.com/office/drawing/2014/main" id="{DF8CD2FA-E407-CC4E-A493-097C1E5B6184}"/>
              </a:ext>
            </a:extLst>
          </p:cNvPr>
          <p:cNvSpPr txBox="1">
            <a:spLocks/>
          </p:cNvSpPr>
          <p:nvPr/>
        </p:nvSpPr>
        <p:spPr>
          <a:xfrm>
            <a:off x="1503477" y="4599065"/>
            <a:ext cx="4227648" cy="9738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 typeface="Arial"/>
              <a:buNone/>
              <a:defRPr/>
            </a:pPr>
            <a:r>
              <a:rPr lang="en-US" sz="2400" dirty="0">
                <a:latin typeface="Calibri" panose="020F0502020204030204" pitchFamily="34" charset="0"/>
                <a:ea typeface="Palatino" charset="0"/>
                <a:cs typeface="Calibri" panose="020F0502020204030204" pitchFamily="34" charset="0"/>
              </a:rPr>
              <a:t>Prediction with expert advice</a:t>
            </a:r>
          </a:p>
          <a:p>
            <a:pPr marL="0" indent="0" algn="ctr">
              <a:lnSpc>
                <a:spcPct val="100000"/>
              </a:lnSpc>
              <a:spcBef>
                <a:spcPts val="0"/>
              </a:spcBef>
              <a:buNone/>
              <a:defRPr/>
            </a:pPr>
            <a:r>
              <a:rPr lang="en-US" sz="2000" dirty="0">
                <a:solidFill>
                  <a:schemeClr val="tx1">
                    <a:lumMod val="65000"/>
                    <a:lumOff val="35000"/>
                  </a:schemeClr>
                </a:solidFill>
                <a:latin typeface="Calibri" panose="020F0502020204030204" pitchFamily="34" charset="0"/>
                <a:cs typeface="Calibri" panose="020F0502020204030204" pitchFamily="34" charset="0"/>
              </a:rPr>
              <a:t>[H</a:t>
            </a:r>
            <a:r>
              <a:rPr lang="en-US" sz="2000" b="1" dirty="0">
                <a:solidFill>
                  <a:srgbClr val="FF4B4B"/>
                </a:solidFill>
                <a:latin typeface="Calibri" panose="020F0502020204030204" pitchFamily="34" charset="0"/>
                <a:cs typeface="Calibri" panose="020F0502020204030204" pitchFamily="34" charset="0"/>
              </a:rPr>
              <a:t>L</a:t>
            </a:r>
            <a:r>
              <a:rPr lang="en-US" sz="2000" dirty="0">
                <a:solidFill>
                  <a:schemeClr val="tx1">
                    <a:lumMod val="65000"/>
                    <a:lumOff val="35000"/>
                  </a:schemeClr>
                </a:solidFill>
                <a:latin typeface="Calibri" panose="020F0502020204030204" pitchFamily="34" charset="0"/>
                <a:cs typeface="Calibri" panose="020F0502020204030204" pitchFamily="34" charset="0"/>
              </a:rPr>
              <a:t>PR, FOCS‘20]</a:t>
            </a:r>
            <a:endPar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endParaRPr>
          </a:p>
        </p:txBody>
      </p:sp>
    </p:spTree>
    <p:extLst>
      <p:ext uri="{BB962C8B-B14F-4D97-AF65-F5344CB8AC3E}">
        <p14:creationId xmlns:p14="http://schemas.microsoft.com/office/powerpoint/2010/main" val="128011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7A0012-DCC6-D148-A5C3-D1D7593C7B3D}"/>
              </a:ext>
            </a:extLst>
          </p:cNvPr>
          <p:cNvPicPr>
            <a:picLocks noChangeAspect="1"/>
          </p:cNvPicPr>
          <p:nvPr/>
        </p:nvPicPr>
        <p:blipFill>
          <a:blip r:embed="rId3"/>
          <a:stretch>
            <a:fillRect/>
          </a:stretch>
        </p:blipFill>
        <p:spPr>
          <a:xfrm>
            <a:off x="1774800" y="2174400"/>
            <a:ext cx="8640000" cy="4320000"/>
          </a:xfrm>
          <a:prstGeom prst="rect">
            <a:avLst/>
          </a:prstGeom>
        </p:spPr>
      </p:pic>
      <p:sp>
        <p:nvSpPr>
          <p:cNvPr id="5" name="Oval 4">
            <a:extLst>
              <a:ext uri="{FF2B5EF4-FFF2-40B4-BE49-F238E27FC236}">
                <a16:creationId xmlns:a16="http://schemas.microsoft.com/office/drawing/2014/main" id="{A3D335D3-EBAD-6242-941F-4F0454E39CE8}"/>
              </a:ext>
            </a:extLst>
          </p:cNvPr>
          <p:cNvSpPr/>
          <p:nvPr/>
        </p:nvSpPr>
        <p:spPr>
          <a:xfrm>
            <a:off x="2826327" y="5843847"/>
            <a:ext cx="157942" cy="1579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7FF63550-C49D-104D-A015-C4A0BF4D2823}"/>
                  </a:ext>
                </a:extLst>
              </p:cNvPr>
              <p:cNvSpPr/>
              <p:nvPr/>
            </p:nvSpPr>
            <p:spPr>
              <a:xfrm>
                <a:off x="2101360" y="5039574"/>
                <a:ext cx="1480983"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000" smtClean="0">
                          <a:solidFill>
                            <a:schemeClr val="tx1"/>
                          </a:solidFill>
                          <a:latin typeface="Cambria Math" panose="02040503050406030204" pitchFamily="18" charset="0"/>
                        </a:rPr>
                        <m:t>Reg</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0</m:t>
                          </m:r>
                        </m:e>
                      </m:d>
                      <m:r>
                        <a:rPr lang="en-US" sz="2000" b="0" i="1" smtClean="0">
                          <a:solidFill>
                            <a:schemeClr val="tx1"/>
                          </a:solidFill>
                          <a:latin typeface="Cambria Math" panose="02040503050406030204" pitchFamily="18" charset="0"/>
                        </a:rPr>
                        <m:t>=0</m:t>
                      </m:r>
                    </m:oMath>
                  </m:oMathPara>
                </a14:m>
                <a:endParaRPr lang="en-US" sz="2000" dirty="0">
                  <a:solidFill>
                    <a:schemeClr val="tx1"/>
                  </a:solidFill>
                </a:endParaRPr>
              </a:p>
            </p:txBody>
          </p:sp>
        </mc:Choice>
        <mc:Fallback xmlns="">
          <p:sp>
            <p:nvSpPr>
              <p:cNvPr id="7" name="Rectangle 6">
                <a:extLst>
                  <a:ext uri="{FF2B5EF4-FFF2-40B4-BE49-F238E27FC236}">
                    <a16:creationId xmlns:a16="http://schemas.microsoft.com/office/drawing/2014/main" id="{7FF63550-C49D-104D-A015-C4A0BF4D2823}"/>
                  </a:ext>
                </a:extLst>
              </p:cNvPr>
              <p:cNvSpPr>
                <a:spLocks noRot="1" noChangeAspect="1" noMove="1" noResize="1" noEditPoints="1" noAdjustHandles="1" noChangeArrowheads="1" noChangeShapeType="1" noTextEdit="1"/>
              </p:cNvSpPr>
              <p:nvPr/>
            </p:nvSpPr>
            <p:spPr>
              <a:xfrm>
                <a:off x="2101360" y="5039574"/>
                <a:ext cx="1480983" cy="400110"/>
              </a:xfrm>
              <a:prstGeom prst="rect">
                <a:avLst/>
              </a:prstGeom>
              <a:blipFill>
                <a:blip r:embed="rId4"/>
                <a:stretch>
                  <a:fillRect b="-12500"/>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AF2B8B23-566B-4440-A4CE-B805FF1788EA}"/>
              </a:ext>
            </a:extLst>
          </p:cNvPr>
          <p:cNvCxnSpPr>
            <a:cxnSpLocks/>
            <a:stCxn id="5" idx="7"/>
            <a:endCxn id="10" idx="3"/>
          </p:cNvCxnSpPr>
          <p:nvPr/>
        </p:nvCxnSpPr>
        <p:spPr>
          <a:xfrm flipV="1">
            <a:off x="2961139" y="4449478"/>
            <a:ext cx="1545875" cy="14174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F3054B0-0D53-BF44-B5F2-8D984AF0CCDD}"/>
                  </a:ext>
                </a:extLst>
              </p:cNvPr>
              <p:cNvSpPr/>
              <p:nvPr/>
            </p:nvSpPr>
            <p:spPr>
              <a:xfrm>
                <a:off x="2101360" y="5412960"/>
                <a:ext cx="1612364"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accent1"/>
                          </a:solidFill>
                          <a:latin typeface="Cambria Math" panose="02040503050406030204" pitchFamily="18" charset="0"/>
                        </a:rPr>
                        <m:t>𝑝</m:t>
                      </m:r>
                      <m:d>
                        <m:dPr>
                          <m:ctrlPr>
                            <a:rPr lang="en-US" sz="2000" i="1" smtClean="0">
                              <a:solidFill>
                                <a:schemeClr val="accent1"/>
                              </a:solidFill>
                              <a:latin typeface="Cambria Math" panose="02040503050406030204" pitchFamily="18" charset="0"/>
                            </a:rPr>
                          </m:ctrlPr>
                        </m:dPr>
                        <m:e>
                          <m:r>
                            <a:rPr lang="en-US" sz="2000" b="0" i="1" smtClean="0">
                              <a:solidFill>
                                <a:schemeClr val="accent1"/>
                              </a:solidFill>
                              <a:latin typeface="Cambria Math" panose="02040503050406030204" pitchFamily="18" charset="0"/>
                            </a:rPr>
                            <m:t>1,0</m:t>
                          </m:r>
                        </m:e>
                      </m:d>
                      <m:r>
                        <a:rPr lang="en-US" sz="2000" b="0" i="1" smtClean="0">
                          <a:solidFill>
                            <a:schemeClr val="accent1"/>
                          </a:solidFill>
                          <a:latin typeface="Cambria Math" panose="02040503050406030204" pitchFamily="18" charset="0"/>
                        </a:rPr>
                        <m:t>=0.5</m:t>
                      </m:r>
                    </m:oMath>
                  </m:oMathPara>
                </a14:m>
                <a:endParaRPr lang="en-US" sz="2000" dirty="0">
                  <a:solidFill>
                    <a:schemeClr val="accent1"/>
                  </a:solidFill>
                </a:endParaRPr>
              </a:p>
            </p:txBody>
          </p:sp>
        </mc:Choice>
        <mc:Fallback xmlns="">
          <p:sp>
            <p:nvSpPr>
              <p:cNvPr id="9" name="Rectangle 8">
                <a:extLst>
                  <a:ext uri="{FF2B5EF4-FFF2-40B4-BE49-F238E27FC236}">
                    <a16:creationId xmlns:a16="http://schemas.microsoft.com/office/drawing/2014/main" id="{9F3054B0-0D53-BF44-B5F2-8D984AF0CCDD}"/>
                  </a:ext>
                </a:extLst>
              </p:cNvPr>
              <p:cNvSpPr>
                <a:spLocks noRot="1" noChangeAspect="1" noMove="1" noResize="1" noEditPoints="1" noAdjustHandles="1" noChangeArrowheads="1" noChangeShapeType="1" noTextEdit="1"/>
              </p:cNvSpPr>
              <p:nvPr/>
            </p:nvSpPr>
            <p:spPr>
              <a:xfrm>
                <a:off x="2101360" y="5412960"/>
                <a:ext cx="1612364" cy="400110"/>
              </a:xfrm>
              <a:prstGeom prst="rect">
                <a:avLst/>
              </a:prstGeom>
              <a:blipFill>
                <a:blip r:embed="rId5"/>
                <a:stretch>
                  <a:fillRect b="-3030"/>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DD66975A-CACB-2B4A-967D-2B18071F08B2}"/>
              </a:ext>
            </a:extLst>
          </p:cNvPr>
          <p:cNvSpPr/>
          <p:nvPr/>
        </p:nvSpPr>
        <p:spPr>
          <a:xfrm>
            <a:off x="4483884" y="4314666"/>
            <a:ext cx="157942" cy="1579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A699310-ECC3-384D-9E92-E91B29AB3549}"/>
              </a:ext>
            </a:extLst>
          </p:cNvPr>
          <p:cNvSpPr/>
          <p:nvPr/>
        </p:nvSpPr>
        <p:spPr>
          <a:xfrm>
            <a:off x="6142178" y="5866977"/>
            <a:ext cx="157942" cy="157942"/>
          </a:xfrm>
          <a:prstGeom prst="ellipse">
            <a:avLst/>
          </a:prstGeom>
          <a:solidFill>
            <a:schemeClr val="tx1">
              <a:alpha val="20000"/>
            </a:schemeClr>
          </a:solid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FF208CC9-D6FF-874D-9861-6678372AB28F}"/>
              </a:ext>
            </a:extLst>
          </p:cNvPr>
          <p:cNvCxnSpPr>
            <a:cxnSpLocks/>
            <a:stCxn id="16" idx="1"/>
            <a:endCxn id="10" idx="5"/>
          </p:cNvCxnSpPr>
          <p:nvPr/>
        </p:nvCxnSpPr>
        <p:spPr>
          <a:xfrm flipH="1" flipV="1">
            <a:off x="4618696" y="4449478"/>
            <a:ext cx="1546612" cy="1440629"/>
          </a:xfrm>
          <a:prstGeom prst="line">
            <a:avLst/>
          </a:prstGeom>
          <a:ln w="3810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FD31C45-140C-0E47-9EA9-F0940E784EBA}"/>
                  </a:ext>
                </a:extLst>
              </p:cNvPr>
              <p:cNvSpPr/>
              <p:nvPr/>
            </p:nvSpPr>
            <p:spPr>
              <a:xfrm>
                <a:off x="5436766" y="6027354"/>
                <a:ext cx="1676549"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000" smtClean="0">
                          <a:solidFill>
                            <a:schemeClr val="tx1">
                              <a:alpha val="20000"/>
                            </a:schemeClr>
                          </a:solidFill>
                          <a:latin typeface="Cambria Math" panose="02040503050406030204" pitchFamily="18" charset="0"/>
                        </a:rPr>
                        <m:t>Reg</m:t>
                      </m:r>
                      <m:d>
                        <m:dPr>
                          <m:ctrlPr>
                            <a:rPr lang="en-US" sz="2000" i="1" smtClean="0">
                              <a:solidFill>
                                <a:schemeClr val="tx1">
                                  <a:alpha val="20000"/>
                                </a:schemeClr>
                              </a:solidFill>
                              <a:latin typeface="Cambria Math" panose="02040503050406030204" pitchFamily="18" charset="0"/>
                            </a:rPr>
                          </m:ctrlPr>
                        </m:dPr>
                        <m:e>
                          <m:r>
                            <a:rPr lang="en-US" sz="2000" b="0" i="1" smtClean="0">
                              <a:solidFill>
                                <a:schemeClr val="tx1">
                                  <a:alpha val="20000"/>
                                </a:schemeClr>
                              </a:solidFill>
                              <a:latin typeface="Cambria Math" panose="02040503050406030204" pitchFamily="18" charset="0"/>
                            </a:rPr>
                            <m:t>2</m:t>
                          </m:r>
                        </m:e>
                      </m:d>
                      <m:r>
                        <a:rPr lang="en-US" sz="2000" b="0" i="1" smtClean="0">
                          <a:solidFill>
                            <a:schemeClr val="tx1">
                              <a:alpha val="20000"/>
                            </a:schemeClr>
                          </a:solidFill>
                          <a:latin typeface="Cambria Math" panose="02040503050406030204" pitchFamily="18" charset="0"/>
                        </a:rPr>
                        <m:t>=0.1</m:t>
                      </m:r>
                    </m:oMath>
                  </m:oMathPara>
                </a14:m>
                <a:endParaRPr lang="en-US" sz="2000" dirty="0">
                  <a:solidFill>
                    <a:schemeClr val="tx1">
                      <a:alpha val="20000"/>
                    </a:schemeClr>
                  </a:solidFill>
                </a:endParaRPr>
              </a:p>
            </p:txBody>
          </p:sp>
        </mc:Choice>
        <mc:Fallback xmlns="">
          <p:sp>
            <p:nvSpPr>
              <p:cNvPr id="21" name="Rectangle 20">
                <a:extLst>
                  <a:ext uri="{FF2B5EF4-FFF2-40B4-BE49-F238E27FC236}">
                    <a16:creationId xmlns:a16="http://schemas.microsoft.com/office/drawing/2014/main" id="{9FD31C45-140C-0E47-9EA9-F0940E784EBA}"/>
                  </a:ext>
                </a:extLst>
              </p:cNvPr>
              <p:cNvSpPr>
                <a:spLocks noRot="1" noChangeAspect="1" noMove="1" noResize="1" noEditPoints="1" noAdjustHandles="1" noChangeArrowheads="1" noChangeShapeType="1" noTextEdit="1"/>
              </p:cNvSpPr>
              <p:nvPr/>
            </p:nvSpPr>
            <p:spPr>
              <a:xfrm>
                <a:off x="5436766" y="6027354"/>
                <a:ext cx="1676549" cy="400110"/>
              </a:xfrm>
              <a:prstGeom prst="rect">
                <a:avLst/>
              </a:prstGeom>
              <a:blipFill>
                <a:blip r:embed="rId6"/>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4C99C315-0BB8-A34F-B735-BA43A34AC069}"/>
                  </a:ext>
                </a:extLst>
              </p:cNvPr>
              <p:cNvSpPr/>
              <p:nvPr/>
            </p:nvSpPr>
            <p:spPr>
              <a:xfrm>
                <a:off x="5436766" y="6400740"/>
                <a:ext cx="1612364"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accent1">
                              <a:alpha val="20000"/>
                            </a:schemeClr>
                          </a:solidFill>
                          <a:latin typeface="Cambria Math" panose="02040503050406030204" pitchFamily="18" charset="0"/>
                        </a:rPr>
                        <m:t>𝑝</m:t>
                      </m:r>
                      <m:d>
                        <m:dPr>
                          <m:ctrlPr>
                            <a:rPr lang="en-US" sz="2000" i="1" smtClean="0">
                              <a:solidFill>
                                <a:schemeClr val="accent1">
                                  <a:alpha val="20000"/>
                                </a:schemeClr>
                              </a:solidFill>
                              <a:latin typeface="Cambria Math" panose="02040503050406030204" pitchFamily="18" charset="0"/>
                            </a:rPr>
                          </m:ctrlPr>
                        </m:dPr>
                        <m:e>
                          <m:r>
                            <a:rPr lang="en-US" sz="2000" b="0" i="1" smtClean="0">
                              <a:solidFill>
                                <a:schemeClr val="accent1">
                                  <a:alpha val="20000"/>
                                </a:schemeClr>
                              </a:solidFill>
                              <a:latin typeface="Cambria Math" panose="02040503050406030204" pitchFamily="18" charset="0"/>
                            </a:rPr>
                            <m:t>3,0</m:t>
                          </m:r>
                        </m:e>
                      </m:d>
                      <m:r>
                        <a:rPr lang="en-US" sz="2000" b="0" i="1" smtClean="0">
                          <a:solidFill>
                            <a:schemeClr val="accent1">
                              <a:alpha val="20000"/>
                            </a:schemeClr>
                          </a:solidFill>
                          <a:latin typeface="Cambria Math" panose="02040503050406030204" pitchFamily="18" charset="0"/>
                        </a:rPr>
                        <m:t>=0.5</m:t>
                      </m:r>
                    </m:oMath>
                  </m:oMathPara>
                </a14:m>
                <a:endParaRPr lang="en-US" sz="2000" dirty="0">
                  <a:solidFill>
                    <a:schemeClr val="accent1">
                      <a:alpha val="20000"/>
                    </a:schemeClr>
                  </a:solidFill>
                </a:endParaRPr>
              </a:p>
            </p:txBody>
          </p:sp>
        </mc:Choice>
        <mc:Fallback xmlns="">
          <p:sp>
            <p:nvSpPr>
              <p:cNvPr id="22" name="Rectangle 21">
                <a:extLst>
                  <a:ext uri="{FF2B5EF4-FFF2-40B4-BE49-F238E27FC236}">
                    <a16:creationId xmlns:a16="http://schemas.microsoft.com/office/drawing/2014/main" id="{4C99C315-0BB8-A34F-B735-BA43A34AC069}"/>
                  </a:ext>
                </a:extLst>
              </p:cNvPr>
              <p:cNvSpPr>
                <a:spLocks noRot="1" noChangeAspect="1" noMove="1" noResize="1" noEditPoints="1" noAdjustHandles="1" noChangeArrowheads="1" noChangeShapeType="1" noTextEdit="1"/>
              </p:cNvSpPr>
              <p:nvPr/>
            </p:nvSpPr>
            <p:spPr>
              <a:xfrm>
                <a:off x="5436766" y="6400740"/>
                <a:ext cx="1612364" cy="400110"/>
              </a:xfrm>
              <a:prstGeom prst="rect">
                <a:avLst/>
              </a:prstGeom>
              <a:blipFill>
                <a:blip r:embed="rId7"/>
                <a:stretch>
                  <a:fillRect b="-3125"/>
                </a:stretch>
              </a:blipFill>
            </p:spPr>
            <p:txBody>
              <a:bodyPr/>
              <a:lstStyle/>
              <a:p>
                <a:r>
                  <a:rPr lang="en-US">
                    <a:noFill/>
                  </a:rPr>
                  <a:t> </a:t>
                </a:r>
              </a:p>
            </p:txBody>
          </p:sp>
        </mc:Fallback>
      </mc:AlternateContent>
      <p:sp>
        <p:nvSpPr>
          <p:cNvPr id="23" name="Oval 22">
            <a:extLst>
              <a:ext uri="{FF2B5EF4-FFF2-40B4-BE49-F238E27FC236}">
                <a16:creationId xmlns:a16="http://schemas.microsoft.com/office/drawing/2014/main" id="{E3EE4C57-4534-624D-A7A7-646D2F4272CF}"/>
              </a:ext>
            </a:extLst>
          </p:cNvPr>
          <p:cNvSpPr/>
          <p:nvPr/>
        </p:nvSpPr>
        <p:spPr>
          <a:xfrm>
            <a:off x="7809393" y="4304338"/>
            <a:ext cx="157942" cy="157942"/>
          </a:xfrm>
          <a:prstGeom prst="ellipse">
            <a:avLst/>
          </a:prstGeom>
          <a:solidFill>
            <a:schemeClr val="tx1">
              <a:alpha val="20000"/>
            </a:schemeClr>
          </a:solid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037E51C4-3FAC-3B4F-A570-BB197E18D2E6}"/>
              </a:ext>
            </a:extLst>
          </p:cNvPr>
          <p:cNvCxnSpPr>
            <a:cxnSpLocks/>
            <a:stCxn id="16" idx="7"/>
            <a:endCxn id="23" idx="3"/>
          </p:cNvCxnSpPr>
          <p:nvPr/>
        </p:nvCxnSpPr>
        <p:spPr>
          <a:xfrm flipV="1">
            <a:off x="6276990" y="4439150"/>
            <a:ext cx="1555533" cy="1450957"/>
          </a:xfrm>
          <a:prstGeom prst="line">
            <a:avLst/>
          </a:prstGeom>
          <a:ln w="3810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061EC537-853F-EC45-B4CA-20A4E9067231}"/>
                  </a:ext>
                </a:extLst>
              </p:cNvPr>
              <p:cNvSpPr/>
              <p:nvPr/>
            </p:nvSpPr>
            <p:spPr>
              <a:xfrm>
                <a:off x="7061655" y="4556713"/>
                <a:ext cx="1676549"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000" smtClean="0">
                          <a:solidFill>
                            <a:schemeClr val="tx1">
                              <a:alpha val="20000"/>
                            </a:schemeClr>
                          </a:solidFill>
                          <a:latin typeface="Cambria Math" panose="02040503050406030204" pitchFamily="18" charset="0"/>
                        </a:rPr>
                        <m:t>Reg</m:t>
                      </m:r>
                      <m:d>
                        <m:dPr>
                          <m:ctrlPr>
                            <a:rPr lang="en-US" sz="2000" i="1" smtClean="0">
                              <a:solidFill>
                                <a:schemeClr val="tx1">
                                  <a:alpha val="20000"/>
                                </a:schemeClr>
                              </a:solidFill>
                              <a:latin typeface="Cambria Math" panose="02040503050406030204" pitchFamily="18" charset="0"/>
                            </a:rPr>
                          </m:ctrlPr>
                        </m:dPr>
                        <m:e>
                          <m:r>
                            <a:rPr lang="en-US" sz="2000" b="0" i="1" smtClean="0">
                              <a:solidFill>
                                <a:schemeClr val="tx1">
                                  <a:alpha val="20000"/>
                                </a:schemeClr>
                              </a:solidFill>
                              <a:latin typeface="Cambria Math" panose="02040503050406030204" pitchFamily="18" charset="0"/>
                            </a:rPr>
                            <m:t>3</m:t>
                          </m:r>
                        </m:e>
                      </m:d>
                      <m:r>
                        <a:rPr lang="en-US" sz="2000" b="0" i="1" smtClean="0">
                          <a:solidFill>
                            <a:schemeClr val="tx1">
                              <a:alpha val="20000"/>
                            </a:schemeClr>
                          </a:solidFill>
                          <a:latin typeface="Cambria Math" panose="02040503050406030204" pitchFamily="18" charset="0"/>
                        </a:rPr>
                        <m:t>=0.6</m:t>
                      </m:r>
                    </m:oMath>
                  </m:oMathPara>
                </a14:m>
                <a:endParaRPr lang="en-US" sz="2000" dirty="0">
                  <a:solidFill>
                    <a:schemeClr val="tx1">
                      <a:alpha val="20000"/>
                    </a:schemeClr>
                  </a:solidFill>
                </a:endParaRPr>
              </a:p>
            </p:txBody>
          </p:sp>
        </mc:Choice>
        <mc:Fallback xmlns="">
          <p:sp>
            <p:nvSpPr>
              <p:cNvPr id="27" name="Rectangle 26">
                <a:extLst>
                  <a:ext uri="{FF2B5EF4-FFF2-40B4-BE49-F238E27FC236}">
                    <a16:creationId xmlns:a16="http://schemas.microsoft.com/office/drawing/2014/main" id="{061EC537-853F-EC45-B4CA-20A4E9067231}"/>
                  </a:ext>
                </a:extLst>
              </p:cNvPr>
              <p:cNvSpPr>
                <a:spLocks noRot="1" noChangeAspect="1" noMove="1" noResize="1" noEditPoints="1" noAdjustHandles="1" noChangeArrowheads="1" noChangeShapeType="1" noTextEdit="1"/>
              </p:cNvSpPr>
              <p:nvPr/>
            </p:nvSpPr>
            <p:spPr>
              <a:xfrm>
                <a:off x="7061655" y="4556713"/>
                <a:ext cx="1676549" cy="400110"/>
              </a:xfrm>
              <a:prstGeom prst="rect">
                <a:avLst/>
              </a:prstGeom>
              <a:blipFill>
                <a:blip r:embed="rId8"/>
                <a:stretch>
                  <a:fillRect b="-12500"/>
                </a:stretch>
              </a:blipFill>
            </p:spPr>
            <p:txBody>
              <a:bodyPr/>
              <a:lstStyle/>
              <a:p>
                <a:r>
                  <a:rPr lang="en-US">
                    <a:noFill/>
                  </a:rPr>
                  <a:t> </a:t>
                </a:r>
              </a:p>
            </p:txBody>
          </p:sp>
        </mc:Fallback>
      </mc:AlternateContent>
      <p:sp>
        <p:nvSpPr>
          <p:cNvPr id="19" name="Oval 18">
            <a:extLst>
              <a:ext uri="{FF2B5EF4-FFF2-40B4-BE49-F238E27FC236}">
                <a16:creationId xmlns:a16="http://schemas.microsoft.com/office/drawing/2014/main" id="{F02AF958-C858-EA44-B649-B63424D06262}"/>
              </a:ext>
            </a:extLst>
          </p:cNvPr>
          <p:cNvSpPr/>
          <p:nvPr/>
        </p:nvSpPr>
        <p:spPr>
          <a:xfrm>
            <a:off x="6142178" y="2769599"/>
            <a:ext cx="157942" cy="1579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CE0C9D56-3360-8045-A3BA-1E35434E4259}"/>
              </a:ext>
            </a:extLst>
          </p:cNvPr>
          <p:cNvCxnSpPr>
            <a:cxnSpLocks/>
            <a:stCxn id="10" idx="7"/>
            <a:endCxn id="19" idx="3"/>
          </p:cNvCxnSpPr>
          <p:nvPr/>
        </p:nvCxnSpPr>
        <p:spPr>
          <a:xfrm flipV="1">
            <a:off x="4618696" y="2904411"/>
            <a:ext cx="1546612" cy="14333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4285878-4099-FA4D-9061-34A2C5B32B90}"/>
              </a:ext>
            </a:extLst>
          </p:cNvPr>
          <p:cNvSpPr/>
          <p:nvPr/>
        </p:nvSpPr>
        <p:spPr>
          <a:xfrm>
            <a:off x="7820958" y="4301903"/>
            <a:ext cx="157942" cy="1579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671060C8-AAA6-DE4D-BA2B-8599750674DC}"/>
              </a:ext>
            </a:extLst>
          </p:cNvPr>
          <p:cNvCxnSpPr>
            <a:cxnSpLocks/>
            <a:stCxn id="25" idx="1"/>
            <a:endCxn id="19" idx="5"/>
          </p:cNvCxnSpPr>
          <p:nvPr/>
        </p:nvCxnSpPr>
        <p:spPr>
          <a:xfrm flipH="1" flipV="1">
            <a:off x="6276990" y="2904411"/>
            <a:ext cx="1567098" cy="14206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3321615-9982-4E4D-A922-C7770401D5F1}"/>
                  </a:ext>
                </a:extLst>
              </p:cNvPr>
              <p:cNvSpPr/>
              <p:nvPr/>
            </p:nvSpPr>
            <p:spPr>
              <a:xfrm>
                <a:off x="3760217" y="3463192"/>
                <a:ext cx="1676549"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000" smtClean="0">
                          <a:solidFill>
                            <a:schemeClr val="tx1"/>
                          </a:solidFill>
                          <a:latin typeface="Cambria Math" panose="02040503050406030204" pitchFamily="18" charset="0"/>
                        </a:rPr>
                        <m:t>Reg</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1</m:t>
                          </m:r>
                        </m:e>
                      </m:d>
                      <m:r>
                        <a:rPr lang="en-US" sz="2000" b="0" i="1" smtClean="0">
                          <a:solidFill>
                            <a:schemeClr val="tx1"/>
                          </a:solidFill>
                          <a:latin typeface="Cambria Math" panose="02040503050406030204" pitchFamily="18" charset="0"/>
                        </a:rPr>
                        <m:t>=0.5</m:t>
                      </m:r>
                    </m:oMath>
                  </m:oMathPara>
                </a14:m>
                <a:endParaRPr lang="en-US" sz="2000" dirty="0">
                  <a:solidFill>
                    <a:schemeClr val="tx1"/>
                  </a:solidFill>
                </a:endParaRPr>
              </a:p>
            </p:txBody>
          </p:sp>
        </mc:Choice>
        <mc:Fallback xmlns="">
          <p:sp>
            <p:nvSpPr>
              <p:cNvPr id="14" name="Rectangle 13">
                <a:extLst>
                  <a:ext uri="{FF2B5EF4-FFF2-40B4-BE49-F238E27FC236}">
                    <a16:creationId xmlns:a16="http://schemas.microsoft.com/office/drawing/2014/main" id="{33321615-9982-4E4D-A922-C7770401D5F1}"/>
                  </a:ext>
                </a:extLst>
              </p:cNvPr>
              <p:cNvSpPr>
                <a:spLocks noRot="1" noChangeAspect="1" noMove="1" noResize="1" noEditPoints="1" noAdjustHandles="1" noChangeArrowheads="1" noChangeShapeType="1" noTextEdit="1"/>
              </p:cNvSpPr>
              <p:nvPr/>
            </p:nvSpPr>
            <p:spPr>
              <a:xfrm>
                <a:off x="3760217" y="3463192"/>
                <a:ext cx="1676549" cy="400110"/>
              </a:xfrm>
              <a:prstGeom prst="rect">
                <a:avLst/>
              </a:prstGeom>
              <a:blipFill>
                <a:blip r:embed="rId9"/>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FA009ABC-52AF-7147-9595-35B404C43D27}"/>
                  </a:ext>
                </a:extLst>
              </p:cNvPr>
              <p:cNvSpPr/>
              <p:nvPr/>
            </p:nvSpPr>
            <p:spPr>
              <a:xfrm>
                <a:off x="3760217" y="3836578"/>
                <a:ext cx="1612364" cy="400110"/>
              </a:xfrm>
              <a:prstGeom prst="rect">
                <a:avLst/>
              </a:prstGeom>
              <a:solidFill>
                <a:schemeClr val="bg1"/>
              </a:solidFill>
              <a:ln>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accent1"/>
                          </a:solidFill>
                          <a:latin typeface="Cambria Math" panose="02040503050406030204" pitchFamily="18" charset="0"/>
                        </a:rPr>
                        <m:t>𝑝</m:t>
                      </m:r>
                      <m:d>
                        <m:dPr>
                          <m:ctrlPr>
                            <a:rPr lang="en-US" sz="2000" i="1" smtClean="0">
                              <a:solidFill>
                                <a:schemeClr val="accent1"/>
                              </a:solidFill>
                              <a:latin typeface="Cambria Math" panose="02040503050406030204" pitchFamily="18" charset="0"/>
                            </a:rPr>
                          </m:ctrlPr>
                        </m:dPr>
                        <m:e>
                          <m:r>
                            <a:rPr lang="en-US" sz="2000" b="0" i="1" smtClean="0">
                              <a:solidFill>
                                <a:schemeClr val="accent1"/>
                              </a:solidFill>
                              <a:latin typeface="Cambria Math" panose="02040503050406030204" pitchFamily="18" charset="0"/>
                            </a:rPr>
                            <m:t>2,1</m:t>
                          </m:r>
                        </m:e>
                      </m:d>
                      <m:r>
                        <a:rPr lang="en-US" sz="2000" b="0" i="1" smtClean="0">
                          <a:solidFill>
                            <a:schemeClr val="accent1"/>
                          </a:solidFill>
                          <a:latin typeface="Cambria Math" panose="02040503050406030204" pitchFamily="18" charset="0"/>
                        </a:rPr>
                        <m:t>=0.4</m:t>
                      </m:r>
                    </m:oMath>
                  </m:oMathPara>
                </a14:m>
                <a:endParaRPr lang="en-US" sz="2000" dirty="0">
                  <a:solidFill>
                    <a:schemeClr val="accent1"/>
                  </a:solidFill>
                </a:endParaRPr>
              </a:p>
            </p:txBody>
          </p:sp>
        </mc:Choice>
        <mc:Fallback xmlns="">
          <p:sp>
            <p:nvSpPr>
              <p:cNvPr id="15" name="Rectangle 14">
                <a:extLst>
                  <a:ext uri="{FF2B5EF4-FFF2-40B4-BE49-F238E27FC236}">
                    <a16:creationId xmlns:a16="http://schemas.microsoft.com/office/drawing/2014/main" id="{FA009ABC-52AF-7147-9595-35B404C43D27}"/>
                  </a:ext>
                </a:extLst>
              </p:cNvPr>
              <p:cNvSpPr>
                <a:spLocks noRot="1" noChangeAspect="1" noMove="1" noResize="1" noEditPoints="1" noAdjustHandles="1" noChangeArrowheads="1" noChangeShapeType="1" noTextEdit="1"/>
              </p:cNvSpPr>
              <p:nvPr/>
            </p:nvSpPr>
            <p:spPr>
              <a:xfrm>
                <a:off x="3760217" y="3836578"/>
                <a:ext cx="1612364" cy="400110"/>
              </a:xfrm>
              <a:prstGeom prst="rect">
                <a:avLst/>
              </a:prstGeom>
              <a:blipFill>
                <a:blip r:embed="rId10"/>
                <a:stretch>
                  <a:fillRect b="-606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3C51FF72-3FF1-AD4C-85A5-0D433915E7E8}"/>
                  </a:ext>
                </a:extLst>
              </p:cNvPr>
              <p:cNvSpPr/>
              <p:nvPr/>
            </p:nvSpPr>
            <p:spPr>
              <a:xfrm>
                <a:off x="5305081" y="1968453"/>
                <a:ext cx="1676549"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000" smtClean="0">
                          <a:solidFill>
                            <a:schemeClr val="tx1"/>
                          </a:solidFill>
                          <a:latin typeface="Cambria Math" panose="02040503050406030204" pitchFamily="18" charset="0"/>
                        </a:rPr>
                        <m:t>Reg</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2</m:t>
                          </m:r>
                        </m:e>
                      </m:d>
                      <m:r>
                        <a:rPr lang="en-US" sz="2000" b="0" i="1" smtClean="0">
                          <a:solidFill>
                            <a:schemeClr val="tx1"/>
                          </a:solidFill>
                          <a:latin typeface="Cambria Math" panose="02040503050406030204" pitchFamily="18" charset="0"/>
                        </a:rPr>
                        <m:t>=0.9</m:t>
                      </m:r>
                    </m:oMath>
                  </m:oMathPara>
                </a14:m>
                <a:endParaRPr lang="en-US" sz="2000" dirty="0">
                  <a:solidFill>
                    <a:schemeClr val="tx1"/>
                  </a:solidFill>
                </a:endParaRPr>
              </a:p>
            </p:txBody>
          </p:sp>
        </mc:Choice>
        <mc:Fallback xmlns="">
          <p:sp>
            <p:nvSpPr>
              <p:cNvPr id="28" name="Rectangle 27">
                <a:extLst>
                  <a:ext uri="{FF2B5EF4-FFF2-40B4-BE49-F238E27FC236}">
                    <a16:creationId xmlns:a16="http://schemas.microsoft.com/office/drawing/2014/main" id="{3C51FF72-3FF1-AD4C-85A5-0D433915E7E8}"/>
                  </a:ext>
                </a:extLst>
              </p:cNvPr>
              <p:cNvSpPr>
                <a:spLocks noRot="1" noChangeAspect="1" noMove="1" noResize="1" noEditPoints="1" noAdjustHandles="1" noChangeArrowheads="1" noChangeShapeType="1" noTextEdit="1"/>
              </p:cNvSpPr>
              <p:nvPr/>
            </p:nvSpPr>
            <p:spPr>
              <a:xfrm>
                <a:off x="5305081" y="1968453"/>
                <a:ext cx="1676549" cy="400110"/>
              </a:xfrm>
              <a:prstGeom prst="rect">
                <a:avLst/>
              </a:prstGeom>
              <a:blipFill>
                <a:blip r:embed="rId1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A6E54564-F80E-A343-A306-A26DFDA2353C}"/>
                  </a:ext>
                </a:extLst>
              </p:cNvPr>
              <p:cNvSpPr/>
              <p:nvPr/>
            </p:nvSpPr>
            <p:spPr>
              <a:xfrm>
                <a:off x="5305081" y="2341839"/>
                <a:ext cx="1755032" cy="400110"/>
              </a:xfrm>
              <a:prstGeom prst="rect">
                <a:avLst/>
              </a:prstGeom>
              <a:solidFill>
                <a:schemeClr val="bg1"/>
              </a:solidFill>
              <a:ln>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accent1"/>
                          </a:solidFill>
                          <a:latin typeface="Cambria Math" panose="02040503050406030204" pitchFamily="18" charset="0"/>
                        </a:rPr>
                        <m:t>𝑝</m:t>
                      </m:r>
                      <m:d>
                        <m:dPr>
                          <m:ctrlPr>
                            <a:rPr lang="en-US" sz="2000" i="1" smtClean="0">
                              <a:solidFill>
                                <a:schemeClr val="accent1"/>
                              </a:solidFill>
                              <a:latin typeface="Cambria Math" panose="02040503050406030204" pitchFamily="18" charset="0"/>
                            </a:rPr>
                          </m:ctrlPr>
                        </m:dPr>
                        <m:e>
                          <m:r>
                            <a:rPr lang="en-US" sz="2000" b="0" i="1" smtClean="0">
                              <a:solidFill>
                                <a:schemeClr val="accent1"/>
                              </a:solidFill>
                              <a:latin typeface="Cambria Math" panose="02040503050406030204" pitchFamily="18" charset="0"/>
                            </a:rPr>
                            <m:t>3,2</m:t>
                          </m:r>
                        </m:e>
                      </m:d>
                      <m:r>
                        <a:rPr lang="en-US" sz="2000" b="0" i="1" smtClean="0">
                          <a:solidFill>
                            <a:schemeClr val="accent1"/>
                          </a:solidFill>
                          <a:latin typeface="Cambria Math" panose="02040503050406030204" pitchFamily="18" charset="0"/>
                        </a:rPr>
                        <m:t>=0.25</m:t>
                      </m:r>
                    </m:oMath>
                  </m:oMathPara>
                </a14:m>
                <a:endParaRPr lang="en-US" sz="2000" dirty="0">
                  <a:solidFill>
                    <a:schemeClr val="accent1"/>
                  </a:solidFill>
                </a:endParaRPr>
              </a:p>
            </p:txBody>
          </p:sp>
        </mc:Choice>
        <mc:Fallback xmlns="">
          <p:sp>
            <p:nvSpPr>
              <p:cNvPr id="29" name="Rectangle 28">
                <a:extLst>
                  <a:ext uri="{FF2B5EF4-FFF2-40B4-BE49-F238E27FC236}">
                    <a16:creationId xmlns:a16="http://schemas.microsoft.com/office/drawing/2014/main" id="{A6E54564-F80E-A343-A306-A26DFDA2353C}"/>
                  </a:ext>
                </a:extLst>
              </p:cNvPr>
              <p:cNvSpPr>
                <a:spLocks noRot="1" noChangeAspect="1" noMove="1" noResize="1" noEditPoints="1" noAdjustHandles="1" noChangeArrowheads="1" noChangeShapeType="1" noTextEdit="1"/>
              </p:cNvSpPr>
              <p:nvPr/>
            </p:nvSpPr>
            <p:spPr>
              <a:xfrm>
                <a:off x="5305081" y="2341839"/>
                <a:ext cx="1755032" cy="400110"/>
              </a:xfrm>
              <a:prstGeom prst="rect">
                <a:avLst/>
              </a:prstGeom>
              <a:blipFill>
                <a:blip r:embed="rId12"/>
                <a:stretch>
                  <a:fillRect b="-606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DD47CB36-CE18-EB4C-8E39-10959E8E3A86}"/>
                  </a:ext>
                </a:extLst>
              </p:cNvPr>
              <p:cNvSpPr/>
              <p:nvPr/>
            </p:nvSpPr>
            <p:spPr>
              <a:xfrm>
                <a:off x="7060113" y="3804925"/>
                <a:ext cx="1819216"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000" smtClean="0">
                          <a:solidFill>
                            <a:schemeClr val="tx1"/>
                          </a:solidFill>
                          <a:latin typeface="Cambria Math" panose="02040503050406030204" pitchFamily="18" charset="0"/>
                        </a:rPr>
                        <m:t>Reg</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3</m:t>
                          </m:r>
                        </m:e>
                      </m:d>
                      <m:r>
                        <a:rPr lang="en-US" sz="2000" b="0" i="1" smtClean="0">
                          <a:solidFill>
                            <a:schemeClr val="tx1"/>
                          </a:solidFill>
                          <a:latin typeface="Cambria Math" panose="02040503050406030204" pitchFamily="18" charset="0"/>
                        </a:rPr>
                        <m:t>=0.65</m:t>
                      </m:r>
                    </m:oMath>
                  </m:oMathPara>
                </a14:m>
                <a:endParaRPr lang="en-US" sz="2000" dirty="0">
                  <a:solidFill>
                    <a:schemeClr val="tx1"/>
                  </a:solidFill>
                </a:endParaRPr>
              </a:p>
            </p:txBody>
          </p:sp>
        </mc:Choice>
        <mc:Fallback xmlns="">
          <p:sp>
            <p:nvSpPr>
              <p:cNvPr id="30" name="Rectangle 29">
                <a:extLst>
                  <a:ext uri="{FF2B5EF4-FFF2-40B4-BE49-F238E27FC236}">
                    <a16:creationId xmlns:a16="http://schemas.microsoft.com/office/drawing/2014/main" id="{DD47CB36-CE18-EB4C-8E39-10959E8E3A86}"/>
                  </a:ext>
                </a:extLst>
              </p:cNvPr>
              <p:cNvSpPr>
                <a:spLocks noRot="1" noChangeAspect="1" noMove="1" noResize="1" noEditPoints="1" noAdjustHandles="1" noChangeArrowheads="1" noChangeShapeType="1" noTextEdit="1"/>
              </p:cNvSpPr>
              <p:nvPr/>
            </p:nvSpPr>
            <p:spPr>
              <a:xfrm>
                <a:off x="7060113" y="3804925"/>
                <a:ext cx="1819216" cy="400110"/>
              </a:xfrm>
              <a:prstGeom prst="rect">
                <a:avLst/>
              </a:prstGeom>
              <a:blipFill>
                <a:blip r:embed="rId13"/>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1B806C3-2CB5-2949-9DD9-74FBB9BE4A3A}"/>
                  </a:ext>
                </a:extLst>
              </p:cNvPr>
              <p:cNvSpPr txBox="1"/>
              <p:nvPr/>
            </p:nvSpPr>
            <p:spPr>
              <a:xfrm>
                <a:off x="859425" y="1016736"/>
                <a:ext cx="5361724" cy="970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r>
                            <a:rPr lang="en-US" sz="2600" b="1" i="1" smtClean="0">
                              <a:solidFill>
                                <a:schemeClr val="accent1"/>
                              </a:solidFill>
                              <a:latin typeface="Cambria Math" panose="02040503050406030204" pitchFamily="18" charset="0"/>
                            </a:rPr>
                            <m:t>𝒑</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𝒈</m:t>
                              </m:r>
                            </m:e>
                            <m:sub>
                              <m:r>
                                <a:rPr lang="en-US" sz="2600" b="0" i="1" smtClean="0">
                                  <a:solidFill>
                                    <a:schemeClr val="accent1"/>
                                  </a:solidFill>
                                  <a:latin typeface="Cambria Math" panose="02040503050406030204" pitchFamily="18" charset="0"/>
                                </a:rPr>
                                <m:t>𝑡</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𝟏</m:t>
                              </m:r>
                            </m:sub>
                          </m:sSub>
                          <m:r>
                            <a:rPr lang="en-US" sz="2600" b="1" i="1" smtClean="0">
                              <a:solidFill>
                                <a:schemeClr val="accent1"/>
                              </a:solidFill>
                              <a:latin typeface="Cambria Math" panose="02040503050406030204" pitchFamily="18" charset="0"/>
                            </a:rPr>
                            <m:t>)</m:t>
                          </m:r>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xmlns="">
          <p:sp>
            <p:nvSpPr>
              <p:cNvPr id="34" name="TextBox 33">
                <a:extLst>
                  <a:ext uri="{FF2B5EF4-FFF2-40B4-BE49-F238E27FC236}">
                    <a16:creationId xmlns:a16="http://schemas.microsoft.com/office/drawing/2014/main" id="{51B806C3-2CB5-2949-9DD9-74FBB9BE4A3A}"/>
                  </a:ext>
                </a:extLst>
              </p:cNvPr>
              <p:cNvSpPr txBox="1">
                <a:spLocks noRot="1" noChangeAspect="1" noMove="1" noResize="1" noEditPoints="1" noAdjustHandles="1" noChangeArrowheads="1" noChangeShapeType="1" noTextEdit="1"/>
              </p:cNvSpPr>
              <p:nvPr/>
            </p:nvSpPr>
            <p:spPr>
              <a:xfrm>
                <a:off x="859425" y="1016736"/>
                <a:ext cx="5361724" cy="970971"/>
              </a:xfrm>
              <a:prstGeom prst="rect">
                <a:avLst/>
              </a:prstGeom>
              <a:blipFill>
                <a:blip r:embed="rId14"/>
                <a:stretch>
                  <a:fillRect l="-1655" t="-146154" r="-1655" b="-202564"/>
                </a:stretch>
              </a:blipFill>
            </p:spPr>
            <p:txBody>
              <a:bodyPr/>
              <a:lstStyle/>
              <a:p>
                <a:r>
                  <a:rPr lang="en-US">
                    <a:noFill/>
                  </a:rPr>
                  <a:t> </a:t>
                </a:r>
              </a:p>
            </p:txBody>
          </p:sp>
        </mc:Fallback>
      </mc:AlternateContent>
      <p:sp>
        <p:nvSpPr>
          <p:cNvPr id="37" name="Title 1">
            <a:extLst>
              <a:ext uri="{FF2B5EF4-FFF2-40B4-BE49-F238E27FC236}">
                <a16:creationId xmlns:a16="http://schemas.microsoft.com/office/drawing/2014/main" id="{D718ED78-1C15-7042-9E09-7578E69E81E6}"/>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for 2 experts</a:t>
            </a:r>
          </a:p>
        </p:txBody>
      </p:sp>
    </p:spTree>
    <p:extLst>
      <p:ext uri="{BB962C8B-B14F-4D97-AF65-F5344CB8AC3E}">
        <p14:creationId xmlns:p14="http://schemas.microsoft.com/office/powerpoint/2010/main" val="2358292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5" grpId="0" animBg="1"/>
      <p:bldP spid="28" grpId="0" animBg="1"/>
      <p:bldP spid="29" grpId="0" animBg="1"/>
      <p:bldP spid="3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AFA884-B8C6-AB45-B49A-E132E7168F3E}"/>
              </a:ext>
            </a:extLst>
          </p:cNvPr>
          <p:cNvPicPr>
            <a:picLocks noChangeAspect="1"/>
          </p:cNvPicPr>
          <p:nvPr/>
        </p:nvPicPr>
        <p:blipFill>
          <a:blip r:embed="rId3"/>
          <a:stretch>
            <a:fillRect/>
          </a:stretch>
        </p:blipFill>
        <p:spPr>
          <a:xfrm>
            <a:off x="1610248" y="4079581"/>
            <a:ext cx="7308850" cy="2565693"/>
          </a:xfrm>
          <a:prstGeom prst="rect">
            <a:avLst/>
          </a:prstGeom>
        </p:spPr>
      </p:pic>
      <p:sp>
        <p:nvSpPr>
          <p:cNvPr id="8" name="Oval 7">
            <a:extLst>
              <a:ext uri="{FF2B5EF4-FFF2-40B4-BE49-F238E27FC236}">
                <a16:creationId xmlns:a16="http://schemas.microsoft.com/office/drawing/2014/main" id="{F50959B1-796C-4F4B-9512-521CD55D4934}"/>
              </a:ext>
            </a:extLst>
          </p:cNvPr>
          <p:cNvSpPr/>
          <p:nvPr/>
        </p:nvSpPr>
        <p:spPr>
          <a:xfrm>
            <a:off x="1813831" y="63658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DC7E872C-C41F-4147-918C-B768F61DCAAD}"/>
              </a:ext>
            </a:extLst>
          </p:cNvPr>
          <p:cNvSpPr/>
          <p:nvPr/>
        </p:nvSpPr>
        <p:spPr>
          <a:xfrm>
            <a:off x="2509156" y="59213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F5130BE-4C85-6249-9566-58403F2C95FD}"/>
              </a:ext>
            </a:extLst>
          </p:cNvPr>
          <p:cNvSpPr/>
          <p:nvPr/>
        </p:nvSpPr>
        <p:spPr>
          <a:xfrm>
            <a:off x="3204481" y="63658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EA4D366-1FE2-8A48-8925-AE017DB231F9}"/>
              </a:ext>
            </a:extLst>
          </p:cNvPr>
          <p:cNvSpPr/>
          <p:nvPr/>
        </p:nvSpPr>
        <p:spPr>
          <a:xfrm>
            <a:off x="3910832" y="59213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371E053-A3C3-5D46-A825-EFE00FB81FE0}"/>
              </a:ext>
            </a:extLst>
          </p:cNvPr>
          <p:cNvSpPr/>
          <p:nvPr/>
        </p:nvSpPr>
        <p:spPr>
          <a:xfrm>
            <a:off x="4603845" y="63658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7F32E18-7E2E-A24D-8122-A6A1DB8C7844}"/>
              </a:ext>
            </a:extLst>
          </p:cNvPr>
          <p:cNvSpPr/>
          <p:nvPr/>
        </p:nvSpPr>
        <p:spPr>
          <a:xfrm>
            <a:off x="5301126" y="59213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AEF754E-C1D4-4C4A-ABED-45BDEC00B36C}"/>
              </a:ext>
            </a:extLst>
          </p:cNvPr>
          <p:cNvSpPr/>
          <p:nvPr/>
        </p:nvSpPr>
        <p:spPr>
          <a:xfrm>
            <a:off x="5999415" y="63658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A14F9BC-604F-E14C-960F-9A41AFA55064}"/>
              </a:ext>
            </a:extLst>
          </p:cNvPr>
          <p:cNvSpPr/>
          <p:nvPr/>
        </p:nvSpPr>
        <p:spPr>
          <a:xfrm>
            <a:off x="6700483" y="5918832"/>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0730CC5-7BC9-2640-8E0C-9442F5ED0A4A}"/>
              </a:ext>
            </a:extLst>
          </p:cNvPr>
          <p:cNvSpPr/>
          <p:nvPr/>
        </p:nvSpPr>
        <p:spPr>
          <a:xfrm>
            <a:off x="7394985" y="63658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4ACF4CC3-C3D7-0346-93A2-A03CC189EFB5}"/>
              </a:ext>
            </a:extLst>
          </p:cNvPr>
          <p:cNvSpPr/>
          <p:nvPr/>
        </p:nvSpPr>
        <p:spPr>
          <a:xfrm>
            <a:off x="8090777" y="5918832"/>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F5643702-1FD7-2E44-8662-5D1F91A409F8}"/>
              </a:ext>
            </a:extLst>
          </p:cNvPr>
          <p:cNvSpPr/>
          <p:nvPr/>
        </p:nvSpPr>
        <p:spPr>
          <a:xfrm>
            <a:off x="8790555" y="63658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3BEAD704-0B82-574B-A91B-081368C228A2}"/>
              </a:ext>
            </a:extLst>
          </p:cNvPr>
          <p:cNvCxnSpPr>
            <a:cxnSpLocks/>
            <a:stCxn id="39" idx="5"/>
            <a:endCxn id="40" idx="1"/>
          </p:cNvCxnSpPr>
          <p:nvPr/>
        </p:nvCxnSpPr>
        <p:spPr>
          <a:xfrm>
            <a:off x="8144978" y="5973033"/>
            <a:ext cx="654876" cy="4021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26C1F31-47BC-5548-B0CC-68FF7D39070E}"/>
              </a:ext>
            </a:extLst>
          </p:cNvPr>
          <p:cNvCxnSpPr>
            <a:cxnSpLocks/>
            <a:stCxn id="38" idx="7"/>
          </p:cNvCxnSpPr>
          <p:nvPr/>
        </p:nvCxnSpPr>
        <p:spPr>
          <a:xfrm flipV="1">
            <a:off x="7449186" y="5973033"/>
            <a:ext cx="641591" cy="4021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180D029-7D74-1F4E-88BE-4AC01E966526}"/>
              </a:ext>
            </a:extLst>
          </p:cNvPr>
          <p:cNvCxnSpPr>
            <a:cxnSpLocks/>
            <a:stCxn id="37" idx="5"/>
            <a:endCxn id="38" idx="1"/>
          </p:cNvCxnSpPr>
          <p:nvPr/>
        </p:nvCxnSpPr>
        <p:spPr>
          <a:xfrm>
            <a:off x="6754684" y="5973033"/>
            <a:ext cx="649600" cy="4021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F0BA8DC-E8D2-9941-B870-ED531AF1F2A8}"/>
              </a:ext>
            </a:extLst>
          </p:cNvPr>
          <p:cNvCxnSpPr>
            <a:cxnSpLocks/>
            <a:stCxn id="36" idx="7"/>
          </p:cNvCxnSpPr>
          <p:nvPr/>
        </p:nvCxnSpPr>
        <p:spPr>
          <a:xfrm flipV="1">
            <a:off x="6053616" y="5973033"/>
            <a:ext cx="646867" cy="4021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CC13F06-A3E5-A44A-84E8-81D8F7AEEA4E}"/>
              </a:ext>
            </a:extLst>
          </p:cNvPr>
          <p:cNvCxnSpPr>
            <a:cxnSpLocks/>
            <a:stCxn id="35" idx="5"/>
            <a:endCxn id="36" idx="1"/>
          </p:cNvCxnSpPr>
          <p:nvPr/>
        </p:nvCxnSpPr>
        <p:spPr>
          <a:xfrm>
            <a:off x="5355327" y="5975576"/>
            <a:ext cx="653387" cy="3995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90A7481-934F-4546-9417-FF63419286E5}"/>
              </a:ext>
            </a:extLst>
          </p:cNvPr>
          <p:cNvCxnSpPr>
            <a:cxnSpLocks/>
            <a:stCxn id="34" idx="7"/>
          </p:cNvCxnSpPr>
          <p:nvPr/>
        </p:nvCxnSpPr>
        <p:spPr>
          <a:xfrm flipV="1">
            <a:off x="4658046" y="5973033"/>
            <a:ext cx="643080" cy="4021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7A379B3-7B44-034C-9987-A9E7C479646C}"/>
              </a:ext>
            </a:extLst>
          </p:cNvPr>
          <p:cNvCxnSpPr>
            <a:cxnSpLocks/>
            <a:stCxn id="33" idx="5"/>
            <a:endCxn id="34" idx="1"/>
          </p:cNvCxnSpPr>
          <p:nvPr/>
        </p:nvCxnSpPr>
        <p:spPr>
          <a:xfrm>
            <a:off x="3965033" y="5975576"/>
            <a:ext cx="648111" cy="3995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2C13944-9AEB-7C45-A4A9-B23F5942350F}"/>
              </a:ext>
            </a:extLst>
          </p:cNvPr>
          <p:cNvCxnSpPr>
            <a:cxnSpLocks/>
            <a:stCxn id="32" idx="7"/>
            <a:endCxn id="33" idx="3"/>
          </p:cNvCxnSpPr>
          <p:nvPr/>
        </p:nvCxnSpPr>
        <p:spPr>
          <a:xfrm flipV="1">
            <a:off x="3258682" y="5975576"/>
            <a:ext cx="661449" cy="3995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60241AC-1FA5-174F-91DC-DFC50CEB9E33}"/>
              </a:ext>
            </a:extLst>
          </p:cNvPr>
          <p:cNvCxnSpPr>
            <a:cxnSpLocks/>
            <a:stCxn id="31" idx="5"/>
            <a:endCxn id="32" idx="1"/>
          </p:cNvCxnSpPr>
          <p:nvPr/>
        </p:nvCxnSpPr>
        <p:spPr>
          <a:xfrm>
            <a:off x="2563357" y="5975576"/>
            <a:ext cx="650423" cy="3995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B1F9404-44A7-344A-A972-40C5516B7C10}"/>
              </a:ext>
            </a:extLst>
          </p:cNvPr>
          <p:cNvCxnSpPr>
            <a:cxnSpLocks/>
            <a:stCxn id="8" idx="7"/>
          </p:cNvCxnSpPr>
          <p:nvPr/>
        </p:nvCxnSpPr>
        <p:spPr>
          <a:xfrm flipV="1">
            <a:off x="1868032" y="5982332"/>
            <a:ext cx="641124" cy="3928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4B61BAEE-287B-D146-9645-716EFFFFAE08}"/>
              </a:ext>
            </a:extLst>
          </p:cNvPr>
          <p:cNvSpPr/>
          <p:nvPr/>
        </p:nvSpPr>
        <p:spPr>
          <a:xfrm>
            <a:off x="3207026" y="5467576"/>
            <a:ext cx="63500" cy="635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D0C79D55-CD70-E04B-BB33-E759241C95A9}"/>
              </a:ext>
            </a:extLst>
          </p:cNvPr>
          <p:cNvSpPr/>
          <p:nvPr/>
        </p:nvSpPr>
        <p:spPr>
          <a:xfrm>
            <a:off x="3908705" y="5021133"/>
            <a:ext cx="63500" cy="635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6FAB638F-4121-6243-9FD9-72A854DA625D}"/>
              </a:ext>
            </a:extLst>
          </p:cNvPr>
          <p:cNvSpPr/>
          <p:nvPr/>
        </p:nvSpPr>
        <p:spPr>
          <a:xfrm>
            <a:off x="4603845" y="4574691"/>
            <a:ext cx="63500" cy="635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53C52593-1A33-BE48-BE8C-7C3062B6B997}"/>
              </a:ext>
            </a:extLst>
          </p:cNvPr>
          <p:cNvSpPr/>
          <p:nvPr/>
        </p:nvSpPr>
        <p:spPr>
          <a:xfrm>
            <a:off x="5305155" y="4132506"/>
            <a:ext cx="63500" cy="635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CAC72B1-842E-A04C-B042-F633BE2FC2E9}"/>
              </a:ext>
            </a:extLst>
          </p:cNvPr>
          <p:cNvSpPr/>
          <p:nvPr/>
        </p:nvSpPr>
        <p:spPr>
          <a:xfrm>
            <a:off x="5999415" y="4574691"/>
            <a:ext cx="63500" cy="635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0E9F8EA-7431-CC4A-B9AC-B8C8CA598B16}"/>
              </a:ext>
            </a:extLst>
          </p:cNvPr>
          <p:cNvSpPr/>
          <p:nvPr/>
        </p:nvSpPr>
        <p:spPr>
          <a:xfrm>
            <a:off x="6700483" y="5021133"/>
            <a:ext cx="63500" cy="635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93D08C2D-E8CF-3B43-B823-34B5832A0DBF}"/>
              </a:ext>
            </a:extLst>
          </p:cNvPr>
          <p:cNvSpPr/>
          <p:nvPr/>
        </p:nvSpPr>
        <p:spPr>
          <a:xfrm>
            <a:off x="7399646" y="5467576"/>
            <a:ext cx="63500" cy="635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D9496913-7459-2042-ACCD-56645CEEE26A}"/>
              </a:ext>
            </a:extLst>
          </p:cNvPr>
          <p:cNvSpPr/>
          <p:nvPr/>
        </p:nvSpPr>
        <p:spPr>
          <a:xfrm>
            <a:off x="4613144" y="5467576"/>
            <a:ext cx="63500" cy="6350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60A7A09E-4426-DD49-9C78-D18D1A45FDB3}"/>
              </a:ext>
            </a:extLst>
          </p:cNvPr>
          <p:cNvSpPr/>
          <p:nvPr/>
        </p:nvSpPr>
        <p:spPr>
          <a:xfrm>
            <a:off x="5301126" y="5025915"/>
            <a:ext cx="63500" cy="6350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BB222E02-BE20-CD49-9052-E59C613AF5F0}"/>
              </a:ext>
            </a:extLst>
          </p:cNvPr>
          <p:cNvSpPr/>
          <p:nvPr/>
        </p:nvSpPr>
        <p:spPr>
          <a:xfrm>
            <a:off x="5999415" y="5467576"/>
            <a:ext cx="63500" cy="6350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CBB7DA09-DCDD-0B4F-8B56-8D9148A5F38F}"/>
              </a:ext>
            </a:extLst>
          </p:cNvPr>
          <p:cNvCxnSpPr>
            <a:cxnSpLocks/>
          </p:cNvCxnSpPr>
          <p:nvPr/>
        </p:nvCxnSpPr>
        <p:spPr>
          <a:xfrm flipV="1">
            <a:off x="1852737" y="5959521"/>
            <a:ext cx="641124" cy="39284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FBDFD1D-CF8C-4E43-A106-E2CE1B56AE35}"/>
              </a:ext>
            </a:extLst>
          </p:cNvPr>
          <p:cNvCxnSpPr>
            <a:cxnSpLocks/>
            <a:stCxn id="31" idx="7"/>
            <a:endCxn id="74" idx="3"/>
          </p:cNvCxnSpPr>
          <p:nvPr/>
        </p:nvCxnSpPr>
        <p:spPr>
          <a:xfrm flipV="1">
            <a:off x="2563357" y="5521777"/>
            <a:ext cx="652968" cy="40889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1D4E677-855B-0744-81C6-24CE0D39CE39}"/>
              </a:ext>
            </a:extLst>
          </p:cNvPr>
          <p:cNvCxnSpPr>
            <a:cxnSpLocks/>
            <a:stCxn id="74" idx="7"/>
            <a:endCxn id="76" idx="3"/>
          </p:cNvCxnSpPr>
          <p:nvPr/>
        </p:nvCxnSpPr>
        <p:spPr>
          <a:xfrm flipV="1">
            <a:off x="3261227" y="5075334"/>
            <a:ext cx="656777" cy="40154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40E8856-0C3B-0F4F-B218-630068E3CF4D}"/>
              </a:ext>
            </a:extLst>
          </p:cNvPr>
          <p:cNvCxnSpPr>
            <a:cxnSpLocks/>
            <a:stCxn id="76" idx="7"/>
            <a:endCxn id="77" idx="3"/>
          </p:cNvCxnSpPr>
          <p:nvPr/>
        </p:nvCxnSpPr>
        <p:spPr>
          <a:xfrm flipV="1">
            <a:off x="3962906" y="4628892"/>
            <a:ext cx="650238" cy="40154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8B5CB011-9C02-6E42-B8C2-DE04CD906CFF}"/>
              </a:ext>
            </a:extLst>
          </p:cNvPr>
          <p:cNvCxnSpPr>
            <a:cxnSpLocks/>
            <a:stCxn id="77" idx="7"/>
            <a:endCxn id="78" idx="3"/>
          </p:cNvCxnSpPr>
          <p:nvPr/>
        </p:nvCxnSpPr>
        <p:spPr>
          <a:xfrm flipV="1">
            <a:off x="4658046" y="4186707"/>
            <a:ext cx="656408" cy="39728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7BA3007-F302-DD4F-BF05-5F4120D67EF7}"/>
              </a:ext>
            </a:extLst>
          </p:cNvPr>
          <p:cNvCxnSpPr>
            <a:cxnSpLocks/>
            <a:stCxn id="79" idx="1"/>
            <a:endCxn id="78" idx="5"/>
          </p:cNvCxnSpPr>
          <p:nvPr/>
        </p:nvCxnSpPr>
        <p:spPr>
          <a:xfrm flipH="1" flipV="1">
            <a:off x="5359356" y="4186707"/>
            <a:ext cx="649358" cy="39728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56D1A48-848F-C44D-A72F-8C1330BA0D4A}"/>
              </a:ext>
            </a:extLst>
          </p:cNvPr>
          <p:cNvCxnSpPr>
            <a:cxnSpLocks/>
            <a:stCxn id="80" idx="1"/>
            <a:endCxn id="79" idx="5"/>
          </p:cNvCxnSpPr>
          <p:nvPr/>
        </p:nvCxnSpPr>
        <p:spPr>
          <a:xfrm flipH="1" flipV="1">
            <a:off x="6053616" y="4628892"/>
            <a:ext cx="656166" cy="40154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92E07F9-7F32-704F-B15D-2321B4CF66E7}"/>
              </a:ext>
            </a:extLst>
          </p:cNvPr>
          <p:cNvCxnSpPr>
            <a:cxnSpLocks/>
            <a:stCxn id="81" idx="1"/>
            <a:endCxn id="80" idx="5"/>
          </p:cNvCxnSpPr>
          <p:nvPr/>
        </p:nvCxnSpPr>
        <p:spPr>
          <a:xfrm flipH="1" flipV="1">
            <a:off x="6754684" y="5075334"/>
            <a:ext cx="654261" cy="40154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33AF86F-08AC-1A45-86E9-83FC472B901F}"/>
              </a:ext>
            </a:extLst>
          </p:cNvPr>
          <p:cNvCxnSpPr>
            <a:cxnSpLocks/>
            <a:stCxn id="39" idx="1"/>
            <a:endCxn id="81" idx="5"/>
          </p:cNvCxnSpPr>
          <p:nvPr/>
        </p:nvCxnSpPr>
        <p:spPr>
          <a:xfrm flipH="1" flipV="1">
            <a:off x="7453847" y="5521777"/>
            <a:ext cx="646229" cy="40635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029D3C5A-37F0-D744-86F2-A8769D749431}"/>
              </a:ext>
            </a:extLst>
          </p:cNvPr>
          <p:cNvCxnSpPr>
            <a:cxnSpLocks/>
          </p:cNvCxnSpPr>
          <p:nvPr/>
        </p:nvCxnSpPr>
        <p:spPr>
          <a:xfrm flipH="1" flipV="1">
            <a:off x="8128729" y="5995921"/>
            <a:ext cx="653081" cy="40635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872C4BD-2958-E74E-9E61-28494C2F3E57}"/>
              </a:ext>
            </a:extLst>
          </p:cNvPr>
          <p:cNvCxnSpPr>
            <a:cxnSpLocks/>
          </p:cNvCxnSpPr>
          <p:nvPr/>
        </p:nvCxnSpPr>
        <p:spPr>
          <a:xfrm flipV="1">
            <a:off x="1890553" y="6009095"/>
            <a:ext cx="641124" cy="392842"/>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4F50437-1638-4F44-BCC3-5CF0305100B8}"/>
              </a:ext>
            </a:extLst>
          </p:cNvPr>
          <p:cNvCxnSpPr>
            <a:cxnSpLocks/>
          </p:cNvCxnSpPr>
          <p:nvPr/>
        </p:nvCxnSpPr>
        <p:spPr>
          <a:xfrm flipV="1">
            <a:off x="2591896" y="5546575"/>
            <a:ext cx="642799" cy="40113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C82EA8C-4613-3D42-9CEA-DFEC992120F4}"/>
              </a:ext>
            </a:extLst>
          </p:cNvPr>
          <p:cNvCxnSpPr>
            <a:cxnSpLocks/>
            <a:stCxn id="74" idx="5"/>
            <a:endCxn id="33" idx="1"/>
          </p:cNvCxnSpPr>
          <p:nvPr/>
        </p:nvCxnSpPr>
        <p:spPr>
          <a:xfrm>
            <a:off x="3261227" y="5521777"/>
            <a:ext cx="658904" cy="408897"/>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BBC924E8-56FA-3741-9628-601075533EB0}"/>
              </a:ext>
            </a:extLst>
          </p:cNvPr>
          <p:cNvCxnSpPr>
            <a:cxnSpLocks/>
            <a:stCxn id="33" idx="7"/>
            <a:endCxn id="82" idx="3"/>
          </p:cNvCxnSpPr>
          <p:nvPr/>
        </p:nvCxnSpPr>
        <p:spPr>
          <a:xfrm flipV="1">
            <a:off x="3965033" y="5521777"/>
            <a:ext cx="657410" cy="408897"/>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38DBCF1-A190-AE4B-AD04-6BD90447D0EC}"/>
              </a:ext>
            </a:extLst>
          </p:cNvPr>
          <p:cNvCxnSpPr>
            <a:cxnSpLocks/>
            <a:stCxn id="82" idx="7"/>
            <a:endCxn id="83" idx="3"/>
          </p:cNvCxnSpPr>
          <p:nvPr/>
        </p:nvCxnSpPr>
        <p:spPr>
          <a:xfrm flipV="1">
            <a:off x="4667345" y="5080116"/>
            <a:ext cx="643080" cy="396759"/>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18D2CDC8-2EB1-4447-9187-F7F65ABB0DCC}"/>
              </a:ext>
            </a:extLst>
          </p:cNvPr>
          <p:cNvCxnSpPr>
            <a:cxnSpLocks/>
            <a:stCxn id="83" idx="5"/>
            <a:endCxn id="84" idx="1"/>
          </p:cNvCxnSpPr>
          <p:nvPr/>
        </p:nvCxnSpPr>
        <p:spPr>
          <a:xfrm>
            <a:off x="5355327" y="5080116"/>
            <a:ext cx="653387" cy="396759"/>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634B8DEE-BF4C-1345-BA39-E236B50AD145}"/>
              </a:ext>
            </a:extLst>
          </p:cNvPr>
          <p:cNvCxnSpPr>
            <a:cxnSpLocks/>
            <a:stCxn id="84" idx="5"/>
            <a:endCxn id="37" idx="1"/>
          </p:cNvCxnSpPr>
          <p:nvPr/>
        </p:nvCxnSpPr>
        <p:spPr>
          <a:xfrm>
            <a:off x="6053616" y="5521777"/>
            <a:ext cx="656166" cy="406354"/>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A9778EB-4FC8-3542-A64E-076900F1AA2F}"/>
              </a:ext>
            </a:extLst>
          </p:cNvPr>
          <p:cNvCxnSpPr>
            <a:cxnSpLocks/>
            <a:stCxn id="37" idx="7"/>
            <a:endCxn id="81" idx="3"/>
          </p:cNvCxnSpPr>
          <p:nvPr/>
        </p:nvCxnSpPr>
        <p:spPr>
          <a:xfrm flipV="1">
            <a:off x="6754684" y="5521777"/>
            <a:ext cx="654261" cy="406354"/>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620B50F0-B880-7347-8D18-ED968EA091E8}"/>
              </a:ext>
            </a:extLst>
          </p:cNvPr>
          <p:cNvCxnSpPr>
            <a:cxnSpLocks/>
          </p:cNvCxnSpPr>
          <p:nvPr/>
        </p:nvCxnSpPr>
        <p:spPr>
          <a:xfrm>
            <a:off x="7477565" y="5512478"/>
            <a:ext cx="644962" cy="401704"/>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63A5E105-336C-4140-816C-7F8B73DD648C}"/>
              </a:ext>
            </a:extLst>
          </p:cNvPr>
          <p:cNvCxnSpPr>
            <a:cxnSpLocks/>
          </p:cNvCxnSpPr>
          <p:nvPr/>
        </p:nvCxnSpPr>
        <p:spPr>
          <a:xfrm>
            <a:off x="8150706" y="5950582"/>
            <a:ext cx="647027" cy="392842"/>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5C285EA8-5CAE-394C-BBEA-862647BE93EA}"/>
                  </a:ext>
                </a:extLst>
              </p:cNvPr>
              <p:cNvSpPr txBox="1"/>
              <p:nvPr/>
            </p:nvSpPr>
            <p:spPr>
              <a:xfrm>
                <a:off x="9044480" y="5648110"/>
                <a:ext cx="1781193" cy="1015663"/>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1" i="0" smtClean="0">
                          <a:latin typeface="Cambria Math" panose="02040503050406030204" pitchFamily="18" charset="0"/>
                        </a:rPr>
                        <m:t>𝐑𝐞𝐠</m:t>
                      </m:r>
                      <m:d>
                        <m:dPr>
                          <m:ctrlPr>
                            <a:rPr lang="en-US" sz="2200" b="1" i="1" smtClean="0">
                              <a:latin typeface="Cambria Math" panose="02040503050406030204" pitchFamily="18" charset="0"/>
                            </a:rPr>
                          </m:ctrlPr>
                        </m:dPr>
                        <m:e>
                          <m:r>
                            <a:rPr lang="en-US" sz="2200" b="1" i="1" smtClean="0">
                              <a:latin typeface="Cambria Math" panose="02040503050406030204" pitchFamily="18" charset="0"/>
                            </a:rPr>
                            <m:t>𝑻</m:t>
                          </m:r>
                        </m:e>
                      </m:d>
                      <m:r>
                        <a:rPr lang="en-US" sz="2200" b="1" i="1" smtClean="0">
                          <a:latin typeface="Cambria Math" panose="02040503050406030204" pitchFamily="18" charset="0"/>
                        </a:rPr>
                        <m:t>=</m:t>
                      </m:r>
                      <m:r>
                        <a:rPr lang="en-US" sz="2200" b="1" i="1" smtClean="0">
                          <a:latin typeface="Cambria Math" panose="02040503050406030204" pitchFamily="18" charset="0"/>
                        </a:rPr>
                        <m:t>𝟓</m:t>
                      </m:r>
                      <m:r>
                        <a:rPr lang="en-US" sz="2200" b="1" i="1" smtClean="0">
                          <a:latin typeface="Cambria Math" panose="02040503050406030204" pitchFamily="18" charset="0"/>
                        </a:rPr>
                        <m:t>.</m:t>
                      </m:r>
                      <m:r>
                        <a:rPr lang="en-US" sz="2200" b="1" i="1" smtClean="0">
                          <a:latin typeface="Cambria Math" panose="02040503050406030204" pitchFamily="18" charset="0"/>
                        </a:rPr>
                        <m:t>𝟔</m:t>
                      </m:r>
                    </m:oMath>
                  </m:oMathPara>
                </a14:m>
                <a:endParaRPr lang="en-US" sz="2200" b="1" dirty="0"/>
              </a:p>
              <a:p>
                <a:pPr/>
                <a14:m>
                  <m:oMathPara xmlns:m="http://schemas.openxmlformats.org/officeDocument/2006/math">
                    <m:oMathParaPr>
                      <m:jc m:val="centerGroup"/>
                    </m:oMathParaPr>
                    <m:oMath xmlns:m="http://schemas.openxmlformats.org/officeDocument/2006/math">
                      <m:r>
                        <a:rPr lang="en-US" sz="2200" b="1" i="1" smtClean="0">
                          <a:solidFill>
                            <a:schemeClr val="accent5"/>
                          </a:solidFill>
                          <a:latin typeface="Cambria Math" panose="02040503050406030204" pitchFamily="18" charset="0"/>
                        </a:rPr>
                        <m:t>𝐑𝐞𝐠</m:t>
                      </m:r>
                      <m:d>
                        <m:dPr>
                          <m:ctrlPr>
                            <a:rPr lang="en-US" sz="2200" b="1" i="1">
                              <a:solidFill>
                                <a:schemeClr val="accent5"/>
                              </a:solidFill>
                              <a:latin typeface="Cambria Math" panose="02040503050406030204" pitchFamily="18" charset="0"/>
                            </a:rPr>
                          </m:ctrlPr>
                        </m:dPr>
                        <m:e>
                          <m:r>
                            <a:rPr lang="en-US" sz="2200" b="1" i="1">
                              <a:solidFill>
                                <a:schemeClr val="accent5"/>
                              </a:solidFill>
                              <a:latin typeface="Cambria Math" panose="02040503050406030204" pitchFamily="18" charset="0"/>
                            </a:rPr>
                            <m:t>𝑻</m:t>
                          </m:r>
                        </m:e>
                      </m:d>
                      <m:r>
                        <a:rPr lang="en-US" sz="2200" b="1" i="1">
                          <a:solidFill>
                            <a:schemeClr val="accent5"/>
                          </a:solidFill>
                          <a:latin typeface="Cambria Math" panose="02040503050406030204" pitchFamily="18" charset="0"/>
                        </a:rPr>
                        <m:t>=</m:t>
                      </m:r>
                      <m:r>
                        <a:rPr lang="en-US" sz="2200" b="1" i="1">
                          <a:solidFill>
                            <a:schemeClr val="accent5"/>
                          </a:solidFill>
                          <a:latin typeface="Cambria Math" panose="02040503050406030204" pitchFamily="18" charset="0"/>
                        </a:rPr>
                        <m:t>𝟓</m:t>
                      </m:r>
                      <m:r>
                        <a:rPr lang="en-US" sz="2200" b="1" i="1">
                          <a:solidFill>
                            <a:schemeClr val="accent5"/>
                          </a:solidFill>
                          <a:latin typeface="Cambria Math" panose="02040503050406030204" pitchFamily="18" charset="0"/>
                        </a:rPr>
                        <m:t>.</m:t>
                      </m:r>
                      <m:r>
                        <a:rPr lang="en-US" sz="2200" b="1" i="1" smtClean="0">
                          <a:solidFill>
                            <a:schemeClr val="accent5"/>
                          </a:solidFill>
                          <a:latin typeface="Cambria Math" panose="02040503050406030204" pitchFamily="18" charset="0"/>
                        </a:rPr>
                        <m:t>𝟖</m:t>
                      </m:r>
                    </m:oMath>
                  </m:oMathPara>
                </a14:m>
                <a:endParaRPr lang="en-US" sz="2200" b="1" dirty="0">
                  <a:solidFill>
                    <a:schemeClr val="accent5"/>
                  </a:solidFill>
                </a:endParaRPr>
              </a:p>
              <a:p>
                <a:pPr/>
                <a14:m>
                  <m:oMathPara xmlns:m="http://schemas.openxmlformats.org/officeDocument/2006/math">
                    <m:oMathParaPr>
                      <m:jc m:val="centerGroup"/>
                    </m:oMathParaPr>
                    <m:oMath xmlns:m="http://schemas.openxmlformats.org/officeDocument/2006/math">
                      <m:r>
                        <a:rPr lang="en-US" sz="2200" b="1" i="1" smtClean="0">
                          <a:solidFill>
                            <a:srgbClr val="FF0000"/>
                          </a:solidFill>
                          <a:latin typeface="Cambria Math" panose="02040503050406030204" pitchFamily="18" charset="0"/>
                        </a:rPr>
                        <m:t>𝐑𝐞𝐠</m:t>
                      </m:r>
                      <m:d>
                        <m:dPr>
                          <m:ctrlPr>
                            <a:rPr lang="en-US" sz="2200" b="1" i="1">
                              <a:solidFill>
                                <a:srgbClr val="FF0000"/>
                              </a:solidFill>
                              <a:latin typeface="Cambria Math" panose="02040503050406030204" pitchFamily="18" charset="0"/>
                            </a:rPr>
                          </m:ctrlPr>
                        </m:dPr>
                        <m:e>
                          <m:r>
                            <a:rPr lang="en-US" sz="2200" b="1" i="1">
                              <a:solidFill>
                                <a:srgbClr val="FF0000"/>
                              </a:solidFill>
                              <a:latin typeface="Cambria Math" panose="02040503050406030204" pitchFamily="18" charset="0"/>
                            </a:rPr>
                            <m:t>𝑻</m:t>
                          </m:r>
                        </m:e>
                      </m:d>
                      <m:r>
                        <a:rPr lang="en-US" sz="2200" b="1" i="1">
                          <a:solidFill>
                            <a:srgbClr val="FF0000"/>
                          </a:solidFill>
                          <a:latin typeface="Cambria Math" panose="02040503050406030204" pitchFamily="18" charset="0"/>
                        </a:rPr>
                        <m:t>=</m:t>
                      </m:r>
                      <m:r>
                        <a:rPr lang="en-US" sz="2200" b="1" i="1" smtClean="0">
                          <a:solidFill>
                            <a:srgbClr val="FF0000"/>
                          </a:solidFill>
                          <a:latin typeface="Cambria Math" panose="02040503050406030204" pitchFamily="18" charset="0"/>
                        </a:rPr>
                        <m:t>𝟔</m:t>
                      </m:r>
                      <m:r>
                        <a:rPr lang="en-US" sz="2200" b="1" i="1" smtClean="0">
                          <a:solidFill>
                            <a:srgbClr val="FF0000"/>
                          </a:solidFill>
                          <a:latin typeface="Cambria Math" panose="02040503050406030204" pitchFamily="18" charset="0"/>
                        </a:rPr>
                        <m:t>.</m:t>
                      </m:r>
                      <m:r>
                        <a:rPr lang="en-US" sz="2200" b="1" i="1" smtClean="0">
                          <a:solidFill>
                            <a:srgbClr val="FF0000"/>
                          </a:solidFill>
                          <a:latin typeface="Cambria Math" panose="02040503050406030204" pitchFamily="18" charset="0"/>
                        </a:rPr>
                        <m:t>𝟏</m:t>
                      </m:r>
                    </m:oMath>
                  </m:oMathPara>
                </a14:m>
                <a:endParaRPr lang="en-US" sz="2200" b="1" dirty="0">
                  <a:solidFill>
                    <a:srgbClr val="FF0000"/>
                  </a:solidFill>
                </a:endParaRPr>
              </a:p>
            </p:txBody>
          </p:sp>
        </mc:Choice>
        <mc:Fallback xmlns="">
          <p:sp>
            <p:nvSpPr>
              <p:cNvPr id="143" name="TextBox 142">
                <a:extLst>
                  <a:ext uri="{FF2B5EF4-FFF2-40B4-BE49-F238E27FC236}">
                    <a16:creationId xmlns:a16="http://schemas.microsoft.com/office/drawing/2014/main" id="{5C285EA8-5CAE-394C-BBEA-862647BE93EA}"/>
                  </a:ext>
                </a:extLst>
              </p:cNvPr>
              <p:cNvSpPr txBox="1">
                <a:spLocks noRot="1" noChangeAspect="1" noMove="1" noResize="1" noEditPoints="1" noAdjustHandles="1" noChangeArrowheads="1" noChangeShapeType="1" noTextEdit="1"/>
              </p:cNvSpPr>
              <p:nvPr/>
            </p:nvSpPr>
            <p:spPr>
              <a:xfrm>
                <a:off x="9044480" y="5648110"/>
                <a:ext cx="1781193" cy="1015663"/>
              </a:xfrm>
              <a:prstGeom prst="rect">
                <a:avLst/>
              </a:prstGeom>
              <a:blipFill>
                <a:blip r:embed="rId4"/>
                <a:stretch>
                  <a:fillRect l="-4255" r="-2837" b="-86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Content Placeholder 2">
                <a:extLst>
                  <a:ext uri="{FF2B5EF4-FFF2-40B4-BE49-F238E27FC236}">
                    <a16:creationId xmlns:a16="http://schemas.microsoft.com/office/drawing/2014/main" id="{B5445626-5494-504C-AB94-D9168760697B}"/>
                  </a:ext>
                </a:extLst>
              </p:cNvPr>
              <p:cNvSpPr>
                <a:spLocks noGrp="1"/>
              </p:cNvSpPr>
              <p:nvPr>
                <p:ph idx="1"/>
              </p:nvPr>
            </p:nvSpPr>
            <p:spPr>
              <a:xfrm>
                <a:off x="838199" y="1073889"/>
                <a:ext cx="10898689" cy="2342750"/>
              </a:xfrm>
            </p:spPr>
            <p:txBody>
              <a:bodyPr>
                <a:normAutofit/>
              </a:bodyPr>
              <a:lstStyle/>
              <a:p>
                <a:r>
                  <a:rPr lang="en-US" dirty="0">
                    <a:latin typeface="Calibri" panose="020F0502020204030204" pitchFamily="34" charset="0"/>
                    <a:cs typeface="Calibri" panose="020F0502020204030204" pitchFamily="34" charset="0"/>
                  </a:rPr>
                  <a:t>Regret is inherently a path-wise quantity.</a:t>
                </a:r>
              </a:p>
              <a:p>
                <a:r>
                  <a:rPr lang="en-US" dirty="0">
                    <a:latin typeface="Calibri" panose="020F0502020204030204" pitchFamily="34" charset="0"/>
                    <a:cs typeface="Calibri" panose="020F0502020204030204" pitchFamily="34" charset="0"/>
                  </a:rPr>
                  <a:t>Can we design </a:t>
                </a:r>
                <a14:m>
                  <m:oMath xmlns:m="http://schemas.openxmlformats.org/officeDocument/2006/math">
                    <m:r>
                      <a:rPr lang="en-US" b="1" i="1" dirty="0" smtClean="0">
                        <a:solidFill>
                          <a:schemeClr val="accent1"/>
                        </a:solidFill>
                        <a:latin typeface="Cambria Math" panose="02040503050406030204" pitchFamily="18" charset="0"/>
                        <a:cs typeface="Calibri" panose="020F0502020204030204" pitchFamily="34" charset="0"/>
                      </a:rPr>
                      <m:t>𝒑</m:t>
                    </m:r>
                    <m:r>
                      <a:rPr lang="en-US" b="1" i="1" dirty="0" smtClean="0">
                        <a:solidFill>
                          <a:schemeClr val="accent1"/>
                        </a:solidFill>
                        <a:latin typeface="Cambria Math" panose="02040503050406030204" pitchFamily="18" charset="0"/>
                        <a:cs typeface="Calibri" panose="020F0502020204030204" pitchFamily="34" charset="0"/>
                      </a:rPr>
                      <m:t>(</m:t>
                    </m:r>
                    <m:r>
                      <a:rPr lang="en-US" b="1" i="1" dirty="0" smtClean="0">
                        <a:solidFill>
                          <a:schemeClr val="accent1"/>
                        </a:solidFill>
                        <a:latin typeface="Cambria Math" panose="02040503050406030204" pitchFamily="18" charset="0"/>
                        <a:cs typeface="Calibri" panose="020F0502020204030204" pitchFamily="34" charset="0"/>
                      </a:rPr>
                      <m:t>𝒕</m:t>
                    </m:r>
                    <m:r>
                      <a:rPr lang="en-US" b="1" i="1" dirty="0" smtClean="0">
                        <a:solidFill>
                          <a:schemeClr val="accent1"/>
                        </a:solidFill>
                        <a:latin typeface="Cambria Math" panose="02040503050406030204" pitchFamily="18" charset="0"/>
                        <a:cs typeface="Calibri" panose="020F0502020204030204" pitchFamily="34" charset="0"/>
                      </a:rPr>
                      <m:t>,</m:t>
                    </m:r>
                    <m:r>
                      <a:rPr lang="en-US" b="1" i="1" dirty="0" smtClean="0">
                        <a:solidFill>
                          <a:schemeClr val="accent1"/>
                        </a:solidFill>
                        <a:latin typeface="Cambria Math" panose="02040503050406030204" pitchFamily="18" charset="0"/>
                        <a:cs typeface="Calibri" panose="020F0502020204030204" pitchFamily="34" charset="0"/>
                      </a:rPr>
                      <m:t>𝒈</m:t>
                    </m:r>
                    <m:r>
                      <a:rPr lang="en-US" b="1" i="1" dirty="0" smtClean="0">
                        <a:solidFill>
                          <a:schemeClr val="accent1"/>
                        </a:solidFill>
                        <a:latin typeface="Cambria Math" panose="02040503050406030204" pitchFamily="18" charset="0"/>
                        <a:cs typeface="Calibri" panose="020F0502020204030204" pitchFamily="34" charset="0"/>
                      </a:rPr>
                      <m:t>)</m:t>
                    </m:r>
                    <m:r>
                      <a:rPr lang="en-US" i="1" dirty="0" smtClean="0">
                        <a:latin typeface="Cambria Math" panose="02040503050406030204" pitchFamily="18" charset="0"/>
                        <a:cs typeface="Calibri" panose="020F0502020204030204" pitchFamily="34" charset="0"/>
                      </a:rPr>
                      <m:t> </m:t>
                    </m:r>
                  </m:oMath>
                </a14:m>
                <a:r>
                  <a:rPr lang="en-US" dirty="0">
                    <a:latin typeface="Calibri" panose="020F0502020204030204" pitchFamily="34" charset="0"/>
                    <a:cs typeface="Calibri" panose="020F0502020204030204" pitchFamily="34" charset="0"/>
                  </a:rPr>
                  <a:t>so regret is path-independent?</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Can continuous viewpoint provide us more tools?</a:t>
                </a:r>
              </a:p>
            </p:txBody>
          </p:sp>
        </mc:Choice>
        <mc:Fallback xmlns="">
          <p:sp>
            <p:nvSpPr>
              <p:cNvPr id="144" name="Content Placeholder 2">
                <a:extLst>
                  <a:ext uri="{FF2B5EF4-FFF2-40B4-BE49-F238E27FC236}">
                    <a16:creationId xmlns:a16="http://schemas.microsoft.com/office/drawing/2014/main" id="{B5445626-5494-504C-AB94-D9168760697B}"/>
                  </a:ext>
                </a:extLst>
              </p:cNvPr>
              <p:cNvSpPr>
                <a:spLocks noGrp="1" noRot="1" noChangeAspect="1" noMove="1" noResize="1" noEditPoints="1" noAdjustHandles="1" noChangeArrowheads="1" noChangeShapeType="1" noTextEdit="1"/>
              </p:cNvSpPr>
              <p:nvPr>
                <p:ph idx="1"/>
              </p:nvPr>
            </p:nvSpPr>
            <p:spPr>
              <a:xfrm>
                <a:off x="838199" y="1073889"/>
                <a:ext cx="10898689" cy="2342750"/>
              </a:xfrm>
              <a:blipFill>
                <a:blip r:embed="rId5"/>
                <a:stretch>
                  <a:fillRect l="-931" t="-4324"/>
                </a:stretch>
              </a:blipFill>
            </p:spPr>
            <p:txBody>
              <a:bodyPr/>
              <a:lstStyle/>
              <a:p>
                <a:r>
                  <a:rPr lang="en-US">
                    <a:noFill/>
                  </a:rPr>
                  <a:t> </a:t>
                </a:r>
              </a:p>
            </p:txBody>
          </p:sp>
        </mc:Fallback>
      </mc:AlternateContent>
      <p:sp>
        <p:nvSpPr>
          <p:cNvPr id="147" name="Title 1">
            <a:extLst>
              <a:ext uri="{FF2B5EF4-FFF2-40B4-BE49-F238E27FC236}">
                <a16:creationId xmlns:a16="http://schemas.microsoft.com/office/drawing/2014/main" id="{0C841C97-8EE4-8D41-93EF-FB3F4C11A3CB}"/>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for 2 experts</a:t>
            </a:r>
          </a:p>
        </p:txBody>
      </p:sp>
    </p:spTree>
    <p:extLst>
      <p:ext uri="{BB962C8B-B14F-4D97-AF65-F5344CB8AC3E}">
        <p14:creationId xmlns:p14="http://schemas.microsoft.com/office/powerpoint/2010/main" val="24885285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as a stochastic integral</a:t>
            </a:r>
          </a:p>
        </p:txBody>
      </p:sp>
      <p:sp>
        <p:nvSpPr>
          <p:cNvPr id="12" name="Content Placeholder 2">
            <a:extLst>
              <a:ext uri="{FF2B5EF4-FFF2-40B4-BE49-F238E27FC236}">
                <a16:creationId xmlns:a16="http://schemas.microsoft.com/office/drawing/2014/main" id="{DF2282E8-C505-A641-BC17-5673CA998236}"/>
              </a:ext>
            </a:extLst>
          </p:cNvPr>
          <p:cNvSpPr>
            <a:spLocks noGrp="1"/>
          </p:cNvSpPr>
          <p:nvPr>
            <p:ph idx="1"/>
          </p:nvPr>
        </p:nvSpPr>
        <p:spPr>
          <a:xfrm>
            <a:off x="479724" y="1091049"/>
            <a:ext cx="4778629" cy="583461"/>
          </a:xfrm>
        </p:spPr>
        <p:txBody>
          <a:bodyPr>
            <a:normAutofit/>
          </a:bodyPr>
          <a:lstStyle/>
          <a:p>
            <a:pPr marL="0" indent="0">
              <a:buNone/>
            </a:pPr>
            <a:r>
              <a:rPr lang="en-US" dirty="0">
                <a:latin typeface="Calibri" panose="020F0502020204030204" pitchFamily="34" charset="0"/>
                <a:cs typeface="Calibri" panose="020F0502020204030204" pitchFamily="34" charset="0"/>
              </a:rPr>
              <a:t>Discrete regret for two experts.</a:t>
            </a:r>
          </a:p>
        </p:txBody>
      </p: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9EB3E358-14B2-BE46-AD77-DDF90E0735AA}"/>
                  </a:ext>
                </a:extLst>
              </p:cNvPr>
              <p:cNvSpPr txBox="1">
                <a:spLocks/>
              </p:cNvSpPr>
              <p:nvPr/>
            </p:nvSpPr>
            <p:spPr>
              <a:xfrm>
                <a:off x="371726" y="2703076"/>
                <a:ext cx="6055578" cy="1017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Calibri" panose="020F0502020204030204" pitchFamily="34" charset="0"/>
                    <a:cs typeface="Calibri" panose="020F0502020204030204" pitchFamily="34" charset="0"/>
                  </a:rPr>
                  <a:t>Idea.</a:t>
                </a:r>
                <a:r>
                  <a:rPr lang="en-US" dirty="0">
                    <a:latin typeface="Calibri" panose="020F0502020204030204" pitchFamily="34" charset="0"/>
                    <a:cs typeface="Calibri" panose="020F0502020204030204" pitchFamily="34" charset="0"/>
                  </a:rPr>
                  <a:t> View </a:t>
                </a:r>
                <a14:m>
                  <m:oMath xmlns:m="http://schemas.openxmlformats.org/officeDocument/2006/math">
                    <m:sSub>
                      <m:sSubPr>
                        <m:ctrlPr>
                          <a:rPr lang="en-US" b="1" i="1" smtClean="0">
                            <a:solidFill>
                              <a:srgbClr val="FF0000"/>
                            </a:solidFill>
                            <a:latin typeface="Cambria Math" panose="02040503050406030204" pitchFamily="18" charset="0"/>
                            <a:cs typeface="Calibri" panose="020F0502020204030204" pitchFamily="34" charset="0"/>
                          </a:rPr>
                        </m:ctrlPr>
                      </m:sSubPr>
                      <m:e>
                        <m:r>
                          <a:rPr lang="en-US" b="1" i="1">
                            <a:solidFill>
                              <a:srgbClr val="FF0000"/>
                            </a:solidFill>
                            <a:latin typeface="Cambria Math" panose="02040503050406030204" pitchFamily="18" charset="0"/>
                            <a:cs typeface="Calibri" panose="020F0502020204030204" pitchFamily="34" charset="0"/>
                          </a:rPr>
                          <m:t>𝒈</m:t>
                        </m:r>
                      </m:e>
                      <m:sub>
                        <m:r>
                          <a:rPr lang="en-US" b="1" i="1">
                            <a:solidFill>
                              <a:srgbClr val="FF0000"/>
                            </a:solidFill>
                            <a:latin typeface="Cambria Math" panose="02040503050406030204" pitchFamily="18" charset="0"/>
                            <a:cs typeface="Calibri" panose="020F0502020204030204" pitchFamily="34" charset="0"/>
                          </a:rPr>
                          <m:t>𝒕</m:t>
                        </m:r>
                      </m:sub>
                    </m:sSub>
                  </m:oMath>
                </a14:m>
                <a:r>
                  <a:rPr lang="en-US" b="1" dirty="0">
                    <a:solidFill>
                      <a:srgbClr val="FF0000"/>
                    </a:solidFill>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as reflected random walk; control regret almost surely.</a:t>
                </a:r>
                <a:endParaRPr lang="en-US" b="1" dirty="0">
                  <a:latin typeface="Calibri" panose="020F0502020204030204" pitchFamily="34" charset="0"/>
                  <a:cs typeface="Calibri" panose="020F0502020204030204" pitchFamily="34" charset="0"/>
                </a:endParaRPr>
              </a:p>
            </p:txBody>
          </p:sp>
        </mc:Choice>
        <mc:Fallback xmlns="">
          <p:sp>
            <p:nvSpPr>
              <p:cNvPr id="20" name="Content Placeholder 2">
                <a:extLst>
                  <a:ext uri="{FF2B5EF4-FFF2-40B4-BE49-F238E27FC236}">
                    <a16:creationId xmlns:a16="http://schemas.microsoft.com/office/drawing/2014/main" id="{9EB3E358-14B2-BE46-AD77-DDF90E0735AA}"/>
                  </a:ext>
                </a:extLst>
              </p:cNvPr>
              <p:cNvSpPr txBox="1">
                <a:spLocks noRot="1" noChangeAspect="1" noMove="1" noResize="1" noEditPoints="1" noAdjustHandles="1" noChangeArrowheads="1" noChangeShapeType="1" noTextEdit="1"/>
              </p:cNvSpPr>
              <p:nvPr/>
            </p:nvSpPr>
            <p:spPr>
              <a:xfrm>
                <a:off x="371726" y="2703076"/>
                <a:ext cx="6055578" cy="1017411"/>
              </a:xfrm>
              <a:prstGeom prst="rect">
                <a:avLst/>
              </a:prstGeom>
              <a:blipFill>
                <a:blip r:embed="rId3"/>
                <a:stretch>
                  <a:fillRect l="-1883" t="-9877" r="-18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EC04ED5-4A78-CF47-892C-90C6C2B8FDEF}"/>
                  </a:ext>
                </a:extLst>
              </p:cNvPr>
              <p:cNvSpPr txBox="1"/>
              <p:nvPr/>
            </p:nvSpPr>
            <p:spPr>
              <a:xfrm>
                <a:off x="734275" y="1657350"/>
                <a:ext cx="5361724" cy="9709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r>
                            <a:rPr lang="en-US" sz="2600" b="1" i="1" smtClean="0">
                              <a:solidFill>
                                <a:schemeClr val="accent1"/>
                              </a:solidFill>
                              <a:latin typeface="Cambria Math" panose="02040503050406030204" pitchFamily="18" charset="0"/>
                            </a:rPr>
                            <m:t>𝒑</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𝒈</m:t>
                              </m:r>
                            </m:e>
                            <m:sub>
                              <m:r>
                                <a:rPr lang="en-US" sz="2600" b="0" i="1" smtClean="0">
                                  <a:solidFill>
                                    <a:schemeClr val="accent1"/>
                                  </a:solidFill>
                                  <a:latin typeface="Cambria Math" panose="02040503050406030204" pitchFamily="18" charset="0"/>
                                </a:rPr>
                                <m:t>𝑡</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𝟏</m:t>
                              </m:r>
                            </m:sub>
                          </m:sSub>
                          <m:r>
                            <a:rPr lang="en-US" sz="2600" b="1" i="1" smtClean="0">
                              <a:solidFill>
                                <a:schemeClr val="accent1"/>
                              </a:solidFill>
                              <a:latin typeface="Cambria Math" panose="02040503050406030204" pitchFamily="18" charset="0"/>
                            </a:rPr>
                            <m:t>)</m:t>
                          </m:r>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xmlns="">
          <p:sp>
            <p:nvSpPr>
              <p:cNvPr id="17" name="TextBox 16">
                <a:extLst>
                  <a:ext uri="{FF2B5EF4-FFF2-40B4-BE49-F238E27FC236}">
                    <a16:creationId xmlns:a16="http://schemas.microsoft.com/office/drawing/2014/main" id="{EEC04ED5-4A78-CF47-892C-90C6C2B8FDEF}"/>
                  </a:ext>
                </a:extLst>
              </p:cNvPr>
              <p:cNvSpPr txBox="1">
                <a:spLocks noRot="1" noChangeAspect="1" noMove="1" noResize="1" noEditPoints="1" noAdjustHandles="1" noChangeArrowheads="1" noChangeShapeType="1" noTextEdit="1"/>
              </p:cNvSpPr>
              <p:nvPr/>
            </p:nvSpPr>
            <p:spPr>
              <a:xfrm>
                <a:off x="734275" y="1657350"/>
                <a:ext cx="5361724" cy="970971"/>
              </a:xfrm>
              <a:prstGeom prst="rect">
                <a:avLst/>
              </a:prstGeom>
              <a:blipFill>
                <a:blip r:embed="rId4"/>
                <a:stretch>
                  <a:fillRect l="-1655" t="-149351" r="-1655" b="-205195"/>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52A1F533-2C2B-3648-A5CA-81E035EDA560}"/>
              </a:ext>
            </a:extLst>
          </p:cNvPr>
          <p:cNvPicPr>
            <a:picLocks noChangeAspect="1"/>
          </p:cNvPicPr>
          <p:nvPr/>
        </p:nvPicPr>
        <p:blipFill>
          <a:blip r:embed="rId5"/>
          <a:stretch>
            <a:fillRect/>
          </a:stretch>
        </p:blipFill>
        <p:spPr>
          <a:xfrm>
            <a:off x="479724" y="3720487"/>
            <a:ext cx="5364485" cy="1883144"/>
          </a:xfrm>
          <a:prstGeom prst="rect">
            <a:avLst/>
          </a:prstGeom>
        </p:spPr>
      </p:pic>
      <p:sp>
        <p:nvSpPr>
          <p:cNvPr id="27" name="Content Placeholder 2">
            <a:extLst>
              <a:ext uri="{FF2B5EF4-FFF2-40B4-BE49-F238E27FC236}">
                <a16:creationId xmlns:a16="http://schemas.microsoft.com/office/drawing/2014/main" id="{43E9D174-B1B5-074B-8CA1-7E70AD76620B}"/>
              </a:ext>
            </a:extLst>
          </p:cNvPr>
          <p:cNvSpPr txBox="1">
            <a:spLocks/>
          </p:cNvSpPr>
          <p:nvPr/>
        </p:nvSpPr>
        <p:spPr>
          <a:xfrm>
            <a:off x="6679094" y="1087969"/>
            <a:ext cx="5292150" cy="5834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Continuous regret for two experts.</a:t>
            </a:r>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7CFE45C5-C288-0249-8C7B-331D04CE9382}"/>
                  </a:ext>
                </a:extLst>
              </p:cNvPr>
              <p:cNvSpPr/>
              <p:nvPr/>
            </p:nvSpPr>
            <p:spPr>
              <a:xfrm>
                <a:off x="6954797" y="1609802"/>
                <a:ext cx="4983475" cy="99225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Cont</m:t>
                      </m:r>
                      <m:r>
                        <m:rPr>
                          <m:sty m:val="p"/>
                        </m:rPr>
                        <a:rPr lang="en-US" sz="2600" smtClean="0">
                          <a:latin typeface="Cambria Math" panose="02040503050406030204" pitchFamily="18" charset="0"/>
                        </a:rPr>
                        <m:t>Reg</m:t>
                      </m:r>
                      <m:d>
                        <m:dPr>
                          <m:ctrlPr>
                            <a:rPr lang="en-US" sz="2600" i="1">
                              <a:latin typeface="Cambria Math" panose="02040503050406030204" pitchFamily="18" charset="0"/>
                            </a:rPr>
                          </m:ctrlPr>
                        </m:dPr>
                        <m:e>
                          <m:r>
                            <a:rPr lang="en-US" sz="2600" i="1">
                              <a:latin typeface="Cambria Math" panose="02040503050406030204" pitchFamily="18" charset="0"/>
                            </a:rPr>
                            <m:t>𝑇</m:t>
                          </m:r>
                        </m:e>
                      </m:d>
                      <m:r>
                        <a:rPr lang="en-US" sz="2600" i="1">
                          <a:latin typeface="Cambria Math" panose="02040503050406030204" pitchFamily="18" charset="0"/>
                        </a:rPr>
                        <m:t>=</m:t>
                      </m:r>
                      <m:nary>
                        <m:naryPr>
                          <m:ctrlPr>
                            <a:rPr lang="en-US" sz="2600" b="0" i="1" smtClean="0">
                              <a:latin typeface="Cambria Math" panose="02040503050406030204" pitchFamily="18" charset="0"/>
                            </a:rPr>
                          </m:ctrlPr>
                        </m:naryPr>
                        <m:sub>
                          <m:r>
                            <a:rPr lang="en-US" sz="2600" b="0" i="1" smtClean="0">
                              <a:latin typeface="Cambria Math" panose="02040503050406030204" pitchFamily="18" charset="0"/>
                            </a:rPr>
                            <m:t>0</m:t>
                          </m:r>
                        </m:sub>
                        <m:sup>
                          <m:r>
                            <a:rPr lang="en-US" sz="2600" b="0" i="1" smtClean="0">
                              <a:latin typeface="Cambria Math" panose="02040503050406030204" pitchFamily="18" charset="0"/>
                            </a:rPr>
                            <m:t>𝑇</m:t>
                          </m:r>
                        </m:sup>
                        <m:e>
                          <m:r>
                            <a:rPr lang="en-US" sz="2600" b="1" i="1" smtClean="0">
                              <a:solidFill>
                                <a:schemeClr val="accent1"/>
                              </a:solidFill>
                              <a:latin typeface="Cambria Math" panose="02040503050406030204" pitchFamily="18" charset="0"/>
                            </a:rPr>
                            <m:t>𝒑</m:t>
                          </m:r>
                          <m:d>
                            <m:dPr>
                              <m:ctrlPr>
                                <a:rPr lang="en-US" sz="2600" b="1" i="1" smtClean="0">
                                  <a:solidFill>
                                    <a:schemeClr val="accent1"/>
                                  </a:solidFill>
                                  <a:latin typeface="Cambria Math" panose="02040503050406030204" pitchFamily="18" charset="0"/>
                                </a:rPr>
                              </m:ctrlPr>
                            </m:dPr>
                            <m:e>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d>
                                <m:dPr>
                                  <m:begChr m:val="|"/>
                                  <m:endChr m:val="|"/>
                                  <m:ctrlPr>
                                    <a:rPr lang="en-US" sz="2600" b="1" i="1" smtClean="0">
                                      <a:solidFill>
                                        <a:schemeClr val="accent1"/>
                                      </a:solidFill>
                                      <a:latin typeface="Cambria Math" panose="02040503050406030204" pitchFamily="18" charset="0"/>
                                    </a:rPr>
                                  </m:ctrlPr>
                                </m:dPr>
                                <m:e>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𝑩</m:t>
                                      </m:r>
                                    </m:e>
                                    <m:sub>
                                      <m:r>
                                        <a:rPr lang="en-US" sz="2600" b="1" i="1" smtClean="0">
                                          <a:solidFill>
                                            <a:schemeClr val="accent1"/>
                                          </a:solidFill>
                                          <a:latin typeface="Cambria Math" panose="02040503050406030204" pitchFamily="18" charset="0"/>
                                        </a:rPr>
                                        <m:t>𝒕</m:t>
                                      </m:r>
                                    </m:sub>
                                  </m:sSub>
                                </m:e>
                              </m:d>
                            </m:e>
                          </m:d>
                          <m:r>
                            <a:rPr lang="en-US" sz="2600" b="0" i="1" smtClean="0">
                              <a:latin typeface="Cambria Math" panose="02040503050406030204" pitchFamily="18" charset="0"/>
                            </a:rPr>
                            <m:t> </m:t>
                          </m:r>
                          <m:r>
                            <m:rPr>
                              <m:sty m:val="p"/>
                            </m:rPr>
                            <a:rPr lang="en-US" sz="2600" b="0" i="0" smtClean="0">
                              <a:latin typeface="Cambria Math" panose="02040503050406030204" pitchFamily="18" charset="0"/>
                            </a:rPr>
                            <m:t>d</m:t>
                          </m:r>
                          <m:d>
                            <m:dPr>
                              <m:begChr m:val="|"/>
                              <m:endChr m:val="|"/>
                              <m:ctrlPr>
                                <a:rPr lang="en-US" sz="2600" b="1" i="1" smtClean="0">
                                  <a:solidFill>
                                    <a:srgbClr val="FF0000"/>
                                  </a:solidFill>
                                  <a:latin typeface="Cambria Math" panose="02040503050406030204" pitchFamily="18" charset="0"/>
                                </a:rPr>
                              </m:ctrlPr>
                            </m:dPr>
                            <m:e>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𝑩</m:t>
                                  </m:r>
                                </m:e>
                                <m:sub>
                                  <m:r>
                                    <a:rPr lang="en-US" sz="2600" b="1" i="1" smtClean="0">
                                      <a:solidFill>
                                        <a:srgbClr val="FF0000"/>
                                      </a:solidFill>
                                      <a:latin typeface="Cambria Math" panose="02040503050406030204" pitchFamily="18" charset="0"/>
                                    </a:rPr>
                                    <m:t>𝒕</m:t>
                                  </m:r>
                                </m:sub>
                              </m:sSub>
                            </m:e>
                          </m:d>
                          <m:r>
                            <a:rPr lang="en-US" sz="2600" b="0" i="1" smtClean="0">
                              <a:latin typeface="Cambria Math" panose="02040503050406030204" pitchFamily="18" charset="0"/>
                            </a:rPr>
                            <m:t> </m:t>
                          </m:r>
                        </m:e>
                      </m:nary>
                    </m:oMath>
                  </m:oMathPara>
                </a14:m>
                <a:endParaRPr lang="en-US" sz="2600" dirty="0"/>
              </a:p>
            </p:txBody>
          </p:sp>
        </mc:Choice>
        <mc:Fallback xmlns="">
          <p:sp>
            <p:nvSpPr>
              <p:cNvPr id="28" name="Rectangle 27">
                <a:extLst>
                  <a:ext uri="{FF2B5EF4-FFF2-40B4-BE49-F238E27FC236}">
                    <a16:creationId xmlns:a16="http://schemas.microsoft.com/office/drawing/2014/main" id="{7CFE45C5-C288-0249-8C7B-331D04CE9382}"/>
                  </a:ext>
                </a:extLst>
              </p:cNvPr>
              <p:cNvSpPr>
                <a:spLocks noRot="1" noChangeAspect="1" noMove="1" noResize="1" noEditPoints="1" noAdjustHandles="1" noChangeArrowheads="1" noChangeShapeType="1" noTextEdit="1"/>
              </p:cNvSpPr>
              <p:nvPr/>
            </p:nvSpPr>
            <p:spPr>
              <a:xfrm>
                <a:off x="6954797" y="1609802"/>
                <a:ext cx="4983475" cy="992259"/>
              </a:xfrm>
              <a:prstGeom prst="rect">
                <a:avLst/>
              </a:prstGeom>
              <a:blipFill>
                <a:blip r:embed="rId6"/>
                <a:stretch>
                  <a:fillRect t="-159494" r="-509" b="-23670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9724840-3875-174F-A1AC-C84F3E93F8F5}"/>
              </a:ext>
            </a:extLst>
          </p:cNvPr>
          <p:cNvPicPr>
            <a:picLocks noChangeAspect="1"/>
          </p:cNvPicPr>
          <p:nvPr/>
        </p:nvPicPr>
        <p:blipFill>
          <a:blip r:embed="rId7"/>
          <a:stretch>
            <a:fillRect/>
          </a:stretch>
        </p:blipFill>
        <p:spPr>
          <a:xfrm>
            <a:off x="6574769" y="3661536"/>
            <a:ext cx="5363503" cy="1882800"/>
          </a:xfrm>
          <a:prstGeom prst="rect">
            <a:avLst/>
          </a:prstGeom>
        </p:spPr>
      </p:pic>
      <mc:AlternateContent xmlns:mc="http://schemas.openxmlformats.org/markup-compatibility/2006" xmlns:a14="http://schemas.microsoft.com/office/drawing/2010/main">
        <mc:Choice Requires="a14">
          <p:sp>
            <p:nvSpPr>
              <p:cNvPr id="30" name="Content Placeholder 2">
                <a:extLst>
                  <a:ext uri="{FF2B5EF4-FFF2-40B4-BE49-F238E27FC236}">
                    <a16:creationId xmlns:a16="http://schemas.microsoft.com/office/drawing/2014/main" id="{FAFF4FFB-F194-5E4F-AC3E-3130871EF3AA}"/>
                  </a:ext>
                </a:extLst>
              </p:cNvPr>
              <p:cNvSpPr txBox="1">
                <a:spLocks/>
              </p:cNvSpPr>
              <p:nvPr/>
            </p:nvSpPr>
            <p:spPr>
              <a:xfrm>
                <a:off x="6679094" y="2634876"/>
                <a:ext cx="6055578" cy="1005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 xmlns:m="http://schemas.openxmlformats.org/officeDocument/2006/math">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𝑩</m:t>
                        </m:r>
                      </m:e>
                      <m:sub>
                        <m:r>
                          <a:rPr lang="en-US" b="1" i="1">
                            <a:solidFill>
                              <a:srgbClr val="FF0000"/>
                            </a:solidFill>
                            <a:latin typeface="Cambria Math" panose="02040503050406030204" pitchFamily="18" charset="0"/>
                          </a:rPr>
                          <m:t>𝒕</m:t>
                        </m:r>
                      </m:sub>
                    </m:sSub>
                  </m:oMath>
                </a14:m>
                <a:r>
                  <a:rPr lang="en-US"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is a Brownian Motion.</a:t>
                </a:r>
              </a:p>
              <a:p>
                <a:pPr marL="0" indent="0">
                  <a:buNone/>
                </a:pPr>
                <a:r>
                  <a:rPr lang="en-US" b="1" dirty="0">
                    <a:latin typeface="Calibri" panose="020F0502020204030204" pitchFamily="34" charset="0"/>
                    <a:cs typeface="Calibri" panose="020F0502020204030204" pitchFamily="34" charset="0"/>
                  </a:rPr>
                  <a:t>Goal. </a:t>
                </a:r>
                <a:r>
                  <a:rPr lang="en-US" dirty="0">
                    <a:latin typeface="Calibri" panose="020F0502020204030204" pitchFamily="34" charset="0"/>
                    <a:cs typeface="Calibri" panose="020F0502020204030204" pitchFamily="34" charset="0"/>
                  </a:rPr>
                  <a:t>Bound </a:t>
                </a:r>
                <a14:m>
                  <m:oMath xmlns:m="http://schemas.openxmlformats.org/officeDocument/2006/math">
                    <m:r>
                      <m:rPr>
                        <m:sty m:val="p"/>
                      </m:rPr>
                      <a:rPr lang="en-US">
                        <a:latin typeface="Cambria Math" panose="02040503050406030204" pitchFamily="18" charset="0"/>
                      </a:rPr>
                      <m:t>ContReg</m:t>
                    </m:r>
                    <m:d>
                      <m:dPr>
                        <m:ctrlPr>
                          <a:rPr lang="en-US" i="1">
                            <a:latin typeface="Cambria Math" panose="02040503050406030204" pitchFamily="18" charset="0"/>
                          </a:rPr>
                        </m:ctrlPr>
                      </m:dPr>
                      <m:e>
                        <m:r>
                          <a:rPr lang="en-US" i="1">
                            <a:latin typeface="Cambria Math" panose="02040503050406030204" pitchFamily="18" charset="0"/>
                          </a:rPr>
                          <m:t>𝑇</m:t>
                        </m:r>
                      </m:e>
                    </m:d>
                  </m:oMath>
                </a14:m>
                <a:r>
                  <a:rPr lang="en-US" b="1"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a.s</a:t>
                </a:r>
                <a:r>
                  <a:rPr lang="en-US" dirty="0">
                    <a:latin typeface="Calibri" panose="020F0502020204030204" pitchFamily="34" charset="0"/>
                    <a:cs typeface="Calibri" panose="020F0502020204030204" pitchFamily="34" charset="0"/>
                  </a:rPr>
                  <a:t>.</a:t>
                </a:r>
              </a:p>
            </p:txBody>
          </p:sp>
        </mc:Choice>
        <mc:Fallback xmlns="">
          <p:sp>
            <p:nvSpPr>
              <p:cNvPr id="30" name="Content Placeholder 2">
                <a:extLst>
                  <a:ext uri="{FF2B5EF4-FFF2-40B4-BE49-F238E27FC236}">
                    <a16:creationId xmlns:a16="http://schemas.microsoft.com/office/drawing/2014/main" id="{FAFF4FFB-F194-5E4F-AC3E-3130871EF3AA}"/>
                  </a:ext>
                </a:extLst>
              </p:cNvPr>
              <p:cNvSpPr txBox="1">
                <a:spLocks noRot="1" noChangeAspect="1" noMove="1" noResize="1" noEditPoints="1" noAdjustHandles="1" noChangeArrowheads="1" noChangeShapeType="1" noTextEdit="1"/>
              </p:cNvSpPr>
              <p:nvPr/>
            </p:nvSpPr>
            <p:spPr>
              <a:xfrm>
                <a:off x="6679094" y="2634876"/>
                <a:ext cx="6055578" cy="1005608"/>
              </a:xfrm>
              <a:prstGeom prst="rect">
                <a:avLst/>
              </a:prstGeom>
              <a:blipFill>
                <a:blip r:embed="rId8"/>
                <a:stretch>
                  <a:fillRect l="-1883" t="-8642" b="-13580"/>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1AB6F806-1556-CB4C-A37F-155689D1C36B}"/>
              </a:ext>
            </a:extLst>
          </p:cNvPr>
          <p:cNvCxnSpPr/>
          <p:nvPr/>
        </p:nvCxnSpPr>
        <p:spPr>
          <a:xfrm>
            <a:off x="6427304" y="1099495"/>
            <a:ext cx="0" cy="5491763"/>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Content Placeholder 2">
            <a:extLst>
              <a:ext uri="{FF2B5EF4-FFF2-40B4-BE49-F238E27FC236}">
                <a16:creationId xmlns:a16="http://schemas.microsoft.com/office/drawing/2014/main" id="{945C5177-3277-A141-8B97-702C3ACCAA4C}"/>
              </a:ext>
            </a:extLst>
          </p:cNvPr>
          <p:cNvSpPr txBox="1">
            <a:spLocks/>
          </p:cNvSpPr>
          <p:nvPr/>
        </p:nvSpPr>
        <p:spPr>
          <a:xfrm>
            <a:off x="371726" y="5684515"/>
            <a:ext cx="6055578" cy="5440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err="1">
                <a:solidFill>
                  <a:schemeClr val="accent1"/>
                </a:solidFill>
                <a:latin typeface="Calibri" panose="020F0502020204030204" pitchFamily="34" charset="0"/>
                <a:cs typeface="Calibri" panose="020F0502020204030204" pitchFamily="34" charset="0"/>
              </a:rPr>
              <a:t>Alg</a:t>
            </a:r>
            <a:r>
              <a:rPr lang="en-US" dirty="0">
                <a:latin typeface="Calibri" panose="020F0502020204030204" pitchFamily="34" charset="0"/>
                <a:cs typeface="Calibri" panose="020F0502020204030204" pitchFamily="34" charset="0"/>
              </a:rPr>
              <a:t>/</a:t>
            </a:r>
            <a:r>
              <a:rPr lang="en-US" dirty="0">
                <a:solidFill>
                  <a:srgbClr val="FF0000"/>
                </a:solidFill>
                <a:latin typeface="Calibri" panose="020F0502020204030204" pitchFamily="34" charset="0"/>
                <a:cs typeface="Calibri" panose="020F0502020204030204" pitchFamily="34" charset="0"/>
              </a:rPr>
              <a:t>Adv</a:t>
            </a:r>
            <a:r>
              <a:rPr lang="en-US" dirty="0">
                <a:latin typeface="Calibri" panose="020F0502020204030204" pitchFamily="34" charset="0"/>
                <a:cs typeface="Calibri" panose="020F0502020204030204" pitchFamily="34" charset="0"/>
              </a:rPr>
              <a:t> play at discrete times.</a:t>
            </a:r>
          </a:p>
        </p:txBody>
      </p:sp>
      <p:sp>
        <p:nvSpPr>
          <p:cNvPr id="32" name="Content Placeholder 2">
            <a:extLst>
              <a:ext uri="{FF2B5EF4-FFF2-40B4-BE49-F238E27FC236}">
                <a16:creationId xmlns:a16="http://schemas.microsoft.com/office/drawing/2014/main" id="{687D3087-1669-0649-8AEC-DA0779EDC16E}"/>
              </a:ext>
            </a:extLst>
          </p:cNvPr>
          <p:cNvSpPr txBox="1">
            <a:spLocks/>
          </p:cNvSpPr>
          <p:nvPr/>
        </p:nvSpPr>
        <p:spPr>
          <a:xfrm>
            <a:off x="6535302" y="5684515"/>
            <a:ext cx="6055578" cy="5440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err="1">
                <a:solidFill>
                  <a:schemeClr val="accent1"/>
                </a:solidFill>
                <a:latin typeface="Calibri" panose="020F0502020204030204" pitchFamily="34" charset="0"/>
                <a:cs typeface="Calibri" panose="020F0502020204030204" pitchFamily="34" charset="0"/>
              </a:rPr>
              <a:t>Alg</a:t>
            </a:r>
            <a:r>
              <a:rPr lang="en-US" dirty="0">
                <a:latin typeface="Calibri" panose="020F0502020204030204" pitchFamily="34" charset="0"/>
                <a:cs typeface="Calibri" panose="020F0502020204030204" pitchFamily="34" charset="0"/>
              </a:rPr>
              <a:t>/</a:t>
            </a:r>
            <a:r>
              <a:rPr lang="en-US" dirty="0">
                <a:solidFill>
                  <a:srgbClr val="FF0000"/>
                </a:solidFill>
                <a:latin typeface="Calibri" panose="020F0502020204030204" pitchFamily="34" charset="0"/>
                <a:cs typeface="Calibri" panose="020F0502020204030204" pitchFamily="34" charset="0"/>
              </a:rPr>
              <a:t>Adv</a:t>
            </a:r>
            <a:r>
              <a:rPr lang="en-US" dirty="0">
                <a:latin typeface="Calibri" panose="020F0502020204030204" pitchFamily="34" charset="0"/>
                <a:cs typeface="Calibri" panose="020F0502020204030204" pitchFamily="34" charset="0"/>
              </a:rPr>
              <a:t> play continuously.</a:t>
            </a:r>
          </a:p>
        </p:txBody>
      </p:sp>
    </p:spTree>
    <p:extLst>
      <p:ext uri="{BB962C8B-B14F-4D97-AF65-F5344CB8AC3E}">
        <p14:creationId xmlns:p14="http://schemas.microsoft.com/office/powerpoint/2010/main" val="208534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7" grpId="0"/>
      <p:bldP spid="28" grpId="0"/>
      <p:bldP spid="30" grpId="0"/>
      <p:bldP spid="31" grpId="0"/>
      <p:bldP spid="3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5D41ACF-2981-BB44-9C74-752363E48A2F}"/>
              </a:ext>
            </a:extLst>
          </p:cNvPr>
          <p:cNvPicPr>
            <a:picLocks noChangeAspect="1"/>
          </p:cNvPicPr>
          <p:nvPr/>
        </p:nvPicPr>
        <p:blipFill>
          <a:blip r:embed="rId3"/>
          <a:stretch>
            <a:fillRect/>
          </a:stretch>
        </p:blipFill>
        <p:spPr>
          <a:xfrm>
            <a:off x="-415105" y="3313519"/>
            <a:ext cx="10800000" cy="3600000"/>
          </a:xfrm>
          <a:prstGeom prst="rect">
            <a:avLst/>
          </a:prstGeom>
        </p:spPr>
      </p:pic>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4"/>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EFF7E903-6A6E-CA4F-87CE-40A015D4FFB8}"/>
                  </a:ext>
                </a:extLst>
              </p:cNvPr>
              <p:cNvSpPr/>
              <p:nvPr/>
            </p:nvSpPr>
            <p:spPr>
              <a:xfrm>
                <a:off x="838200" y="2342234"/>
                <a:ext cx="10121348"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xmlns="">
          <p:sp>
            <p:nvSpPr>
              <p:cNvPr id="14" name="Rounded Rectangle 13">
                <a:extLst>
                  <a:ext uri="{FF2B5EF4-FFF2-40B4-BE49-F238E27FC236}">
                    <a16:creationId xmlns:a16="http://schemas.microsoft.com/office/drawing/2014/main" id="{EFF7E903-6A6E-CA4F-87CE-40A015D4FFB8}"/>
                  </a:ext>
                </a:extLst>
              </p:cNvPr>
              <p:cNvSpPr>
                <a:spLocks noRot="1" noChangeAspect="1" noMove="1" noResize="1" noEditPoints="1" noAdjustHandles="1" noChangeArrowheads="1" noChangeShapeType="1" noTextEdit="1"/>
              </p:cNvSpPr>
              <p:nvPr/>
            </p:nvSpPr>
            <p:spPr>
              <a:xfrm>
                <a:off x="838200" y="2342234"/>
                <a:ext cx="10121348" cy="749851"/>
              </a:xfrm>
              <a:prstGeom prst="roundRect">
                <a:avLst/>
              </a:prstGeom>
              <a:blipFill>
                <a:blip r:embed="rId6"/>
                <a:stretch>
                  <a:fillRect t="-88889" b="-144444"/>
                </a:stretch>
              </a:blipFill>
              <a:ln w="31750"/>
            </p:spPr>
            <p:txBody>
              <a:bodyPr/>
              <a:lstStyle/>
              <a:p>
                <a:r>
                  <a:rPr lang="en-US">
                    <a:noFill/>
                  </a:rPr>
                  <a:t> </a:t>
                </a:r>
              </a:p>
            </p:txBody>
          </p:sp>
        </mc:Fallback>
      </mc:AlternateContent>
      <p:sp>
        <p:nvSpPr>
          <p:cNvPr id="6" name="Rectangle 5">
            <a:extLst>
              <a:ext uri="{FF2B5EF4-FFF2-40B4-BE49-F238E27FC236}">
                <a16:creationId xmlns:a16="http://schemas.microsoft.com/office/drawing/2014/main" id="{05413B7B-B497-C14F-997C-46DB38FF237E}"/>
              </a:ext>
            </a:extLst>
          </p:cNvPr>
          <p:cNvSpPr/>
          <p:nvPr/>
        </p:nvSpPr>
        <p:spPr>
          <a:xfrm>
            <a:off x="1137725" y="20440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1AF6404-CC9D-344F-ACEF-337130BD1E49}"/>
                  </a:ext>
                </a:extLst>
              </p:cNvPr>
              <p:cNvSpPr txBox="1"/>
              <p:nvPr/>
            </p:nvSpPr>
            <p:spPr>
              <a:xfrm>
                <a:off x="8866868" y="3051700"/>
                <a:ext cx="2708834" cy="430887"/>
              </a:xfrm>
              <a:prstGeom prst="rect">
                <a:avLst/>
              </a:prstGeom>
              <a:noFill/>
            </p:spPr>
            <p:txBody>
              <a:bodyPr wrap="square" rtlCol="0">
                <a:spAutoFit/>
              </a:bodyPr>
              <a:lstStyle/>
              <a:p>
                <a:r>
                  <a:rPr lang="en-US" sz="2200" dirty="0">
                    <a:solidFill>
                      <a:schemeClr val="bg2">
                        <a:lumMod val="50000"/>
                      </a:schemeClr>
                    </a:solidFill>
                  </a:rPr>
                  <a:t>Assuming </a:t>
                </a:r>
                <a14:m>
                  <m:oMath xmlns:m="http://schemas.openxmlformats.org/officeDocument/2006/math">
                    <m:r>
                      <a:rPr lang="en-US" sz="2200" b="0" i="1" smtClean="0">
                        <a:solidFill>
                          <a:schemeClr val="bg2">
                            <a:lumMod val="50000"/>
                          </a:schemeClr>
                        </a:solidFill>
                        <a:latin typeface="Cambria Math" panose="02040503050406030204" pitchFamily="18" charset="0"/>
                      </a:rPr>
                      <m:t>𝑅</m:t>
                    </m:r>
                    <m:d>
                      <m:dPr>
                        <m:ctrlPr>
                          <a:rPr lang="en-US" sz="2200" i="1" smtClean="0">
                            <a:solidFill>
                              <a:schemeClr val="bg2">
                                <a:lumMod val="50000"/>
                              </a:schemeClr>
                            </a:solidFill>
                            <a:latin typeface="Cambria Math" panose="02040503050406030204" pitchFamily="18" charset="0"/>
                          </a:rPr>
                        </m:ctrlPr>
                      </m:dPr>
                      <m:e>
                        <m:r>
                          <a:rPr lang="en-US" sz="2200" b="0" i="1" smtClean="0">
                            <a:solidFill>
                              <a:schemeClr val="bg2">
                                <a:lumMod val="50000"/>
                              </a:schemeClr>
                            </a:solidFill>
                            <a:latin typeface="Cambria Math" panose="02040503050406030204" pitchFamily="18" charset="0"/>
                          </a:rPr>
                          <m:t>0,0</m:t>
                        </m:r>
                      </m:e>
                    </m:d>
                    <m:r>
                      <a:rPr lang="en-US" sz="2200" b="0" i="1" smtClean="0">
                        <a:solidFill>
                          <a:schemeClr val="bg2">
                            <a:lumMod val="50000"/>
                          </a:schemeClr>
                        </a:solidFill>
                        <a:latin typeface="Cambria Math" panose="02040503050406030204" pitchFamily="18" charset="0"/>
                      </a:rPr>
                      <m:t>=0.</m:t>
                    </m:r>
                  </m:oMath>
                </a14:m>
                <a:endParaRPr lang="en-US" sz="2200" dirty="0">
                  <a:solidFill>
                    <a:schemeClr val="bg2">
                      <a:lumMod val="50000"/>
                    </a:schemeClr>
                  </a:solidFill>
                </a:endParaRPr>
              </a:p>
            </p:txBody>
          </p:sp>
        </mc:Choice>
        <mc:Fallback xmlns="">
          <p:sp>
            <p:nvSpPr>
              <p:cNvPr id="9" name="TextBox 8">
                <a:extLst>
                  <a:ext uri="{FF2B5EF4-FFF2-40B4-BE49-F238E27FC236}">
                    <a16:creationId xmlns:a16="http://schemas.microsoft.com/office/drawing/2014/main" id="{F1AF6404-CC9D-344F-ACEF-337130BD1E49}"/>
                  </a:ext>
                </a:extLst>
              </p:cNvPr>
              <p:cNvSpPr txBox="1">
                <a:spLocks noRot="1" noChangeAspect="1" noMove="1" noResize="1" noEditPoints="1" noAdjustHandles="1" noChangeArrowheads="1" noChangeShapeType="1" noTextEdit="1"/>
              </p:cNvSpPr>
              <p:nvPr/>
            </p:nvSpPr>
            <p:spPr>
              <a:xfrm>
                <a:off x="8866868" y="3051700"/>
                <a:ext cx="2708834" cy="430887"/>
              </a:xfrm>
              <a:prstGeom prst="rect">
                <a:avLst/>
              </a:prstGeom>
              <a:blipFill>
                <a:blip r:embed="rId7"/>
                <a:stretch>
                  <a:fillRect l="-2336" t="-8824"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852E4A-4A94-F441-85F9-34E83CF500F5}"/>
                  </a:ext>
                </a:extLst>
              </p:cNvPr>
              <p:cNvSpPr txBox="1"/>
              <p:nvPr/>
            </p:nvSpPr>
            <p:spPr>
              <a:xfrm>
                <a:off x="5721535" y="5414334"/>
                <a:ext cx="5854167" cy="369332"/>
              </a:xfrm>
              <a:prstGeom prst="rect">
                <a:avLst/>
              </a:prstGeom>
              <a:solidFill>
                <a:schemeClr val="bg1">
                  <a:alpha val="9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rgbClr val="2CA02C"/>
                          </a:solidFill>
                          <a:latin typeface="Cambria Math" panose="02040503050406030204" pitchFamily="18" charset="0"/>
                        </a:rPr>
                        <m:t>𝐂𝐨𝐧𝐭𝐑𝐞𝐠</m:t>
                      </m:r>
                      <m:d>
                        <m:dPr>
                          <m:ctrlPr>
                            <a:rPr lang="en-US" sz="2400" b="1" i="1" smtClean="0">
                              <a:solidFill>
                                <a:srgbClr val="2CA02C"/>
                              </a:solidFill>
                              <a:latin typeface="Cambria Math" panose="02040503050406030204" pitchFamily="18" charset="0"/>
                            </a:rPr>
                          </m:ctrlPr>
                        </m:dPr>
                        <m:e>
                          <m:r>
                            <a:rPr lang="en-US" sz="2400" b="1" i="1" smtClean="0">
                              <a:solidFill>
                                <a:srgbClr val="2CA02C"/>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FF7F0B"/>
                          </a:solidFill>
                          <a:latin typeface="Cambria Math" panose="02040503050406030204" pitchFamily="18" charset="0"/>
                        </a:rPr>
                        <m:t>𝐂𝐨𝐧𝐭𝐑𝐞𝐠</m:t>
                      </m:r>
                      <m:d>
                        <m:dPr>
                          <m:ctrlPr>
                            <a:rPr lang="en-US" sz="2400" b="1" i="1" smtClean="0">
                              <a:solidFill>
                                <a:srgbClr val="FF7F0B"/>
                              </a:solidFill>
                              <a:latin typeface="Cambria Math" panose="02040503050406030204" pitchFamily="18" charset="0"/>
                            </a:rPr>
                          </m:ctrlPr>
                        </m:dPr>
                        <m:e>
                          <m:r>
                            <a:rPr lang="en-US" sz="2400" b="1" i="1" smtClean="0">
                              <a:solidFill>
                                <a:srgbClr val="FF7F0B"/>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1F78B4"/>
                          </a:solidFill>
                          <a:latin typeface="Cambria Math" panose="02040503050406030204" pitchFamily="18" charset="0"/>
                        </a:rPr>
                        <m:t>𝐂𝐨𝐧𝐭𝐑𝐞𝐠</m:t>
                      </m:r>
                      <m:r>
                        <a:rPr lang="en-US" sz="2400" b="1" i="1" smtClean="0">
                          <a:solidFill>
                            <a:srgbClr val="1F78B4"/>
                          </a:solidFill>
                          <a:latin typeface="Cambria Math" panose="02040503050406030204" pitchFamily="18" charset="0"/>
                        </a:rPr>
                        <m:t>(</m:t>
                      </m:r>
                      <m:r>
                        <a:rPr lang="en-US" sz="2400" b="1" i="1" smtClean="0">
                          <a:solidFill>
                            <a:srgbClr val="1F78B4"/>
                          </a:solidFill>
                          <a:latin typeface="Cambria Math" panose="02040503050406030204" pitchFamily="18" charset="0"/>
                        </a:rPr>
                        <m:t>𝑻</m:t>
                      </m:r>
                      <m:r>
                        <a:rPr lang="en-US" sz="2400" b="1" i="1" smtClean="0">
                          <a:solidFill>
                            <a:srgbClr val="1F78B4"/>
                          </a:solidFill>
                          <a:latin typeface="Cambria Math" panose="02040503050406030204" pitchFamily="18" charset="0"/>
                        </a:rPr>
                        <m:t>)</m:t>
                      </m:r>
                    </m:oMath>
                  </m:oMathPara>
                </a14:m>
                <a:endParaRPr lang="en-US" sz="2400" b="1" dirty="0"/>
              </a:p>
            </p:txBody>
          </p:sp>
        </mc:Choice>
        <mc:Fallback xmlns="">
          <p:sp>
            <p:nvSpPr>
              <p:cNvPr id="11" name="TextBox 10">
                <a:extLst>
                  <a:ext uri="{FF2B5EF4-FFF2-40B4-BE49-F238E27FC236}">
                    <a16:creationId xmlns:a16="http://schemas.microsoft.com/office/drawing/2014/main" id="{0E852E4A-4A94-F441-85F9-34E83CF500F5}"/>
                  </a:ext>
                </a:extLst>
              </p:cNvPr>
              <p:cNvSpPr txBox="1">
                <a:spLocks noRot="1" noChangeAspect="1" noMove="1" noResize="1" noEditPoints="1" noAdjustHandles="1" noChangeArrowheads="1" noChangeShapeType="1" noTextEdit="1"/>
              </p:cNvSpPr>
              <p:nvPr/>
            </p:nvSpPr>
            <p:spPr>
              <a:xfrm>
                <a:off x="5721535" y="5414334"/>
                <a:ext cx="5854167" cy="369332"/>
              </a:xfrm>
              <a:prstGeom prst="rect">
                <a:avLst/>
              </a:prstGeom>
              <a:blipFill>
                <a:blip r:embed="rId8"/>
                <a:stretch>
                  <a:fillRect l="-1302" r="-1302" b="-3333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18E0689-702E-0947-8584-2D7DE179746C}"/>
              </a:ext>
            </a:extLst>
          </p:cNvPr>
          <p:cNvSpPr txBox="1"/>
          <p:nvPr/>
        </p:nvSpPr>
        <p:spPr>
          <a:xfrm>
            <a:off x="3944531" y="1926681"/>
            <a:ext cx="1164614" cy="461665"/>
          </a:xfrm>
          <a:prstGeom prst="rect">
            <a:avLst/>
          </a:prstGeom>
          <a:solidFill>
            <a:schemeClr val="bg1">
              <a:alpha val="75000"/>
            </a:schemeClr>
          </a:solidFill>
        </p:spPr>
        <p:txBody>
          <a:bodyPr wrap="none" rtlCol="0">
            <a:spAutoFit/>
          </a:bodyPr>
          <a:lstStyle/>
          <a:p>
            <a:r>
              <a:rPr lang="en-US" sz="2400" dirty="0"/>
              <a:t>(define)</a:t>
            </a:r>
          </a:p>
        </p:txBody>
      </p:sp>
      <p:cxnSp>
        <p:nvCxnSpPr>
          <p:cNvPr id="12" name="Straight Connector 11">
            <a:extLst>
              <a:ext uri="{FF2B5EF4-FFF2-40B4-BE49-F238E27FC236}">
                <a16:creationId xmlns:a16="http://schemas.microsoft.com/office/drawing/2014/main" id="{C94D787B-3C47-E645-B3DD-8DD4CFEDC9CD}"/>
              </a:ext>
            </a:extLst>
          </p:cNvPr>
          <p:cNvCxnSpPr/>
          <p:nvPr/>
        </p:nvCxnSpPr>
        <p:spPr>
          <a:xfrm>
            <a:off x="3657600" y="1856731"/>
            <a:ext cx="0" cy="710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9CEBCFF-4A63-4747-8C69-9C5A8AD6711C}"/>
              </a:ext>
            </a:extLst>
          </p:cNvPr>
          <p:cNvCxnSpPr/>
          <p:nvPr/>
        </p:nvCxnSpPr>
        <p:spPr>
          <a:xfrm>
            <a:off x="3810000" y="1856731"/>
            <a:ext cx="0" cy="71050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30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animBg="1"/>
      <p:bldP spid="9" grpId="0"/>
      <p:bldP spid="11"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121D745-5022-1A47-B8AF-496DE93919B9}"/>
              </a:ext>
            </a:extLst>
          </p:cNvPr>
          <p:cNvPicPr>
            <a:picLocks noChangeAspect="1"/>
          </p:cNvPicPr>
          <p:nvPr/>
        </p:nvPicPr>
        <p:blipFill>
          <a:blip r:embed="rId3"/>
          <a:stretch>
            <a:fillRect/>
          </a:stretch>
        </p:blipFill>
        <p:spPr>
          <a:xfrm>
            <a:off x="-415105" y="3313519"/>
            <a:ext cx="10800000" cy="3600000"/>
          </a:xfrm>
          <a:prstGeom prst="rect">
            <a:avLst/>
          </a:prstGeom>
        </p:spPr>
      </p:pic>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4"/>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EFF7E903-6A6E-CA4F-87CE-40A015D4FFB8}"/>
                  </a:ext>
                </a:extLst>
              </p:cNvPr>
              <p:cNvSpPr/>
              <p:nvPr/>
            </p:nvSpPr>
            <p:spPr>
              <a:xfrm>
                <a:off x="838200" y="2342234"/>
                <a:ext cx="10121348"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xmlns="">
          <p:sp>
            <p:nvSpPr>
              <p:cNvPr id="14" name="Rounded Rectangle 13">
                <a:extLst>
                  <a:ext uri="{FF2B5EF4-FFF2-40B4-BE49-F238E27FC236}">
                    <a16:creationId xmlns:a16="http://schemas.microsoft.com/office/drawing/2014/main" id="{EFF7E903-6A6E-CA4F-87CE-40A015D4FFB8}"/>
                  </a:ext>
                </a:extLst>
              </p:cNvPr>
              <p:cNvSpPr>
                <a:spLocks noRot="1" noChangeAspect="1" noMove="1" noResize="1" noEditPoints="1" noAdjustHandles="1" noChangeArrowheads="1" noChangeShapeType="1" noTextEdit="1"/>
              </p:cNvSpPr>
              <p:nvPr/>
            </p:nvSpPr>
            <p:spPr>
              <a:xfrm>
                <a:off x="838200" y="2342234"/>
                <a:ext cx="10121348" cy="749851"/>
              </a:xfrm>
              <a:prstGeom prst="roundRect">
                <a:avLst/>
              </a:prstGeom>
              <a:blipFill>
                <a:blip r:embed="rId6"/>
                <a:stretch>
                  <a:fillRect t="-88889" b="-144444"/>
                </a:stretch>
              </a:blipFill>
              <a:ln w="31750"/>
            </p:spPr>
            <p:txBody>
              <a:bodyPr/>
              <a:lstStyle/>
              <a:p>
                <a:r>
                  <a:rPr lang="en-US">
                    <a:noFill/>
                  </a:rPr>
                  <a:t> </a:t>
                </a:r>
              </a:p>
            </p:txBody>
          </p:sp>
        </mc:Fallback>
      </mc:AlternateContent>
      <p:sp>
        <p:nvSpPr>
          <p:cNvPr id="6" name="Rectangle 5">
            <a:extLst>
              <a:ext uri="{FF2B5EF4-FFF2-40B4-BE49-F238E27FC236}">
                <a16:creationId xmlns:a16="http://schemas.microsoft.com/office/drawing/2014/main" id="{05413B7B-B497-C14F-997C-46DB38FF237E}"/>
              </a:ext>
            </a:extLst>
          </p:cNvPr>
          <p:cNvSpPr/>
          <p:nvPr/>
        </p:nvSpPr>
        <p:spPr>
          <a:xfrm>
            <a:off x="1137725" y="20440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852E4A-4A94-F441-85F9-34E83CF500F5}"/>
                  </a:ext>
                </a:extLst>
              </p:cNvPr>
              <p:cNvSpPr txBox="1"/>
              <p:nvPr/>
            </p:nvSpPr>
            <p:spPr>
              <a:xfrm>
                <a:off x="5721535" y="5414334"/>
                <a:ext cx="5854167" cy="369332"/>
              </a:xfrm>
              <a:prstGeom prst="rect">
                <a:avLst/>
              </a:prstGeom>
              <a:solidFill>
                <a:schemeClr val="bg1">
                  <a:alpha val="9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rgbClr val="2CA02C"/>
                          </a:solidFill>
                          <a:latin typeface="Cambria Math" panose="02040503050406030204" pitchFamily="18" charset="0"/>
                        </a:rPr>
                        <m:t>𝐂𝐨𝐧𝐭𝐑𝐞𝐠</m:t>
                      </m:r>
                      <m:d>
                        <m:dPr>
                          <m:ctrlPr>
                            <a:rPr lang="en-US" sz="2400" b="1" i="1" smtClean="0">
                              <a:solidFill>
                                <a:srgbClr val="2CA02C"/>
                              </a:solidFill>
                              <a:latin typeface="Cambria Math" panose="02040503050406030204" pitchFamily="18" charset="0"/>
                            </a:rPr>
                          </m:ctrlPr>
                        </m:dPr>
                        <m:e>
                          <m:r>
                            <a:rPr lang="en-US" sz="2400" b="1" i="1" smtClean="0">
                              <a:solidFill>
                                <a:srgbClr val="2CA02C"/>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FF7F0B"/>
                          </a:solidFill>
                          <a:latin typeface="Cambria Math" panose="02040503050406030204" pitchFamily="18" charset="0"/>
                        </a:rPr>
                        <m:t>𝐂𝐨𝐧𝐭𝐑𝐞𝐠</m:t>
                      </m:r>
                      <m:d>
                        <m:dPr>
                          <m:ctrlPr>
                            <a:rPr lang="en-US" sz="2400" b="1" i="1" smtClean="0">
                              <a:solidFill>
                                <a:srgbClr val="FF7F0B"/>
                              </a:solidFill>
                              <a:latin typeface="Cambria Math" panose="02040503050406030204" pitchFamily="18" charset="0"/>
                            </a:rPr>
                          </m:ctrlPr>
                        </m:dPr>
                        <m:e>
                          <m:r>
                            <a:rPr lang="en-US" sz="2400" b="1" i="1" smtClean="0">
                              <a:solidFill>
                                <a:srgbClr val="FF7F0B"/>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1F78B4"/>
                          </a:solidFill>
                          <a:latin typeface="Cambria Math" panose="02040503050406030204" pitchFamily="18" charset="0"/>
                        </a:rPr>
                        <m:t>𝐂𝐨𝐧𝐭𝐑𝐞𝐠</m:t>
                      </m:r>
                      <m:r>
                        <a:rPr lang="en-US" sz="2400" b="1" i="1" smtClean="0">
                          <a:solidFill>
                            <a:srgbClr val="1F78B4"/>
                          </a:solidFill>
                          <a:latin typeface="Cambria Math" panose="02040503050406030204" pitchFamily="18" charset="0"/>
                        </a:rPr>
                        <m:t>(</m:t>
                      </m:r>
                      <m:r>
                        <a:rPr lang="en-US" sz="2400" b="1" i="1" smtClean="0">
                          <a:solidFill>
                            <a:srgbClr val="1F78B4"/>
                          </a:solidFill>
                          <a:latin typeface="Cambria Math" panose="02040503050406030204" pitchFamily="18" charset="0"/>
                        </a:rPr>
                        <m:t>𝑻</m:t>
                      </m:r>
                      <m:r>
                        <a:rPr lang="en-US" sz="2400" b="1" i="1" smtClean="0">
                          <a:solidFill>
                            <a:srgbClr val="1F78B4"/>
                          </a:solidFill>
                          <a:latin typeface="Cambria Math" panose="02040503050406030204" pitchFamily="18" charset="0"/>
                        </a:rPr>
                        <m:t>)</m:t>
                      </m:r>
                    </m:oMath>
                  </m:oMathPara>
                </a14:m>
                <a:endParaRPr lang="en-US" sz="2400" b="1" dirty="0"/>
              </a:p>
            </p:txBody>
          </p:sp>
        </mc:Choice>
        <mc:Fallback xmlns="">
          <p:sp>
            <p:nvSpPr>
              <p:cNvPr id="11" name="TextBox 10">
                <a:extLst>
                  <a:ext uri="{FF2B5EF4-FFF2-40B4-BE49-F238E27FC236}">
                    <a16:creationId xmlns:a16="http://schemas.microsoft.com/office/drawing/2014/main" id="{0E852E4A-4A94-F441-85F9-34E83CF500F5}"/>
                  </a:ext>
                </a:extLst>
              </p:cNvPr>
              <p:cNvSpPr txBox="1">
                <a:spLocks noRot="1" noChangeAspect="1" noMove="1" noResize="1" noEditPoints="1" noAdjustHandles="1" noChangeArrowheads="1" noChangeShapeType="1" noTextEdit="1"/>
              </p:cNvSpPr>
              <p:nvPr/>
            </p:nvSpPr>
            <p:spPr>
              <a:xfrm>
                <a:off x="5721535" y="5414334"/>
                <a:ext cx="5854167" cy="369332"/>
              </a:xfrm>
              <a:prstGeom prst="rect">
                <a:avLst/>
              </a:prstGeom>
              <a:blipFill>
                <a:blip r:embed="rId7"/>
                <a:stretch>
                  <a:fillRect l="-1302" r="-1302" b="-3333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18E0689-702E-0947-8584-2D7DE179746C}"/>
              </a:ext>
            </a:extLst>
          </p:cNvPr>
          <p:cNvSpPr txBox="1"/>
          <p:nvPr/>
        </p:nvSpPr>
        <p:spPr>
          <a:xfrm>
            <a:off x="3944531" y="1926681"/>
            <a:ext cx="1164614" cy="461665"/>
          </a:xfrm>
          <a:prstGeom prst="rect">
            <a:avLst/>
          </a:prstGeom>
          <a:solidFill>
            <a:schemeClr val="bg1">
              <a:alpha val="75000"/>
            </a:schemeClr>
          </a:solidFill>
        </p:spPr>
        <p:txBody>
          <a:bodyPr wrap="none" rtlCol="0">
            <a:spAutoFit/>
          </a:bodyPr>
          <a:lstStyle/>
          <a:p>
            <a:r>
              <a:rPr lang="en-US" sz="2400" dirty="0"/>
              <a:t>(define)</a:t>
            </a:r>
          </a:p>
        </p:txBody>
      </p:sp>
      <p:cxnSp>
        <p:nvCxnSpPr>
          <p:cNvPr id="12" name="Straight Connector 11">
            <a:extLst>
              <a:ext uri="{FF2B5EF4-FFF2-40B4-BE49-F238E27FC236}">
                <a16:creationId xmlns:a16="http://schemas.microsoft.com/office/drawing/2014/main" id="{C94D787B-3C47-E645-B3DD-8DD4CFEDC9CD}"/>
              </a:ext>
            </a:extLst>
          </p:cNvPr>
          <p:cNvCxnSpPr/>
          <p:nvPr/>
        </p:nvCxnSpPr>
        <p:spPr>
          <a:xfrm>
            <a:off x="3657600" y="1856731"/>
            <a:ext cx="0" cy="710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9CEBCFF-4A63-4747-8C69-9C5A8AD6711C}"/>
              </a:ext>
            </a:extLst>
          </p:cNvPr>
          <p:cNvCxnSpPr/>
          <p:nvPr/>
        </p:nvCxnSpPr>
        <p:spPr>
          <a:xfrm>
            <a:off x="3810000" y="1856731"/>
            <a:ext cx="0" cy="7105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 name="Right Brace 14">
            <a:extLst>
              <a:ext uri="{FF2B5EF4-FFF2-40B4-BE49-F238E27FC236}">
                <a16:creationId xmlns:a16="http://schemas.microsoft.com/office/drawing/2014/main" id="{17482BB2-6560-8745-88B9-AD9956BEC4F0}"/>
              </a:ext>
            </a:extLst>
          </p:cNvPr>
          <p:cNvSpPr/>
          <p:nvPr/>
        </p:nvSpPr>
        <p:spPr>
          <a:xfrm rot="16200000" flipH="1">
            <a:off x="8410174" y="1439877"/>
            <a:ext cx="476888" cy="3480348"/>
          </a:xfrm>
          <a:prstGeom prst="rightBrace">
            <a:avLst/>
          </a:prstGeom>
          <a:solidFill>
            <a:schemeClr val="bg1"/>
          </a:solidFill>
          <a:ln w="3492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F1890C3-D4B4-A74C-A2BE-C14FAE965FDB}"/>
                  </a:ext>
                </a:extLst>
              </p:cNvPr>
              <p:cNvSpPr txBox="1"/>
              <p:nvPr/>
            </p:nvSpPr>
            <p:spPr>
              <a:xfrm>
                <a:off x="8304601" y="3311077"/>
                <a:ext cx="1726317" cy="523220"/>
              </a:xfrm>
              <a:prstGeom prst="rect">
                <a:avLst/>
              </a:prstGeom>
              <a:noFill/>
            </p:spPr>
            <p:txBody>
              <a:bodyPr wrap="square" rtlCol="0">
                <a:spAutoFit/>
              </a:bodyPr>
              <a:lstStyle/>
              <a:p>
                <a14:m>
                  <m:oMath xmlns:m="http://schemas.openxmlformats.org/officeDocument/2006/math">
                    <m:r>
                      <a:rPr lang="en-US" sz="2800" b="1" i="1" smtClean="0">
                        <a:solidFill>
                          <a:srgbClr val="7030A0"/>
                        </a:solidFill>
                        <a:latin typeface="Cambria Math" panose="02040503050406030204" pitchFamily="18" charset="0"/>
                      </a:rPr>
                      <m:t>=</m:t>
                    </m:r>
                    <m:r>
                      <a:rPr lang="en-US" sz="2800" b="1" i="1" smtClean="0">
                        <a:solidFill>
                          <a:srgbClr val="7030A0"/>
                        </a:solidFill>
                        <a:latin typeface="Cambria Math" panose="02040503050406030204" pitchFamily="18" charset="0"/>
                      </a:rPr>
                      <m:t>𝟎</m:t>
                    </m:r>
                  </m:oMath>
                </a14:m>
                <a:r>
                  <a:rPr lang="en-US" sz="2800" b="1" dirty="0">
                    <a:solidFill>
                      <a:srgbClr val="7030A0"/>
                    </a:solidFill>
                  </a:rPr>
                  <a:t> (BHE)</a:t>
                </a:r>
                <a:endParaRPr lang="en-US" sz="2800" dirty="0">
                  <a:solidFill>
                    <a:srgbClr val="7030A0">
                      <a:alpha val="70000"/>
                    </a:srgbClr>
                  </a:solidFill>
                </a:endParaRPr>
              </a:p>
            </p:txBody>
          </p:sp>
        </mc:Choice>
        <mc:Fallback xmlns="">
          <p:sp>
            <p:nvSpPr>
              <p:cNvPr id="16" name="TextBox 15">
                <a:extLst>
                  <a:ext uri="{FF2B5EF4-FFF2-40B4-BE49-F238E27FC236}">
                    <a16:creationId xmlns:a16="http://schemas.microsoft.com/office/drawing/2014/main" id="{9F1890C3-D4B4-A74C-A2BE-C14FAE965FDB}"/>
                  </a:ext>
                </a:extLst>
              </p:cNvPr>
              <p:cNvSpPr txBox="1">
                <a:spLocks noRot="1" noChangeAspect="1" noMove="1" noResize="1" noEditPoints="1" noAdjustHandles="1" noChangeArrowheads="1" noChangeShapeType="1" noTextEdit="1"/>
              </p:cNvSpPr>
              <p:nvPr/>
            </p:nvSpPr>
            <p:spPr>
              <a:xfrm>
                <a:off x="8304601" y="3311077"/>
                <a:ext cx="1726317" cy="523220"/>
              </a:xfrm>
              <a:prstGeom prst="rect">
                <a:avLst/>
              </a:prstGeom>
              <a:blipFill>
                <a:blip r:embed="rId8"/>
                <a:stretch>
                  <a:fillRect t="-11905" r="-2920" b="-28571"/>
                </a:stretch>
              </a:blipFill>
            </p:spPr>
            <p:txBody>
              <a:bodyPr/>
              <a:lstStyle/>
              <a:p>
                <a:r>
                  <a:rPr lang="en-US">
                    <a:noFill/>
                  </a:rPr>
                  <a:t> </a:t>
                </a:r>
              </a:p>
            </p:txBody>
          </p:sp>
        </mc:Fallback>
      </mc:AlternateContent>
    </p:spTree>
    <p:extLst>
      <p:ext uri="{BB962C8B-B14F-4D97-AF65-F5344CB8AC3E}">
        <p14:creationId xmlns:p14="http://schemas.microsoft.com/office/powerpoint/2010/main" val="2214038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5E3A8DBC-E371-844F-8FB0-DAFB1F41F109}"/>
                  </a:ext>
                </a:extLst>
              </p:cNvPr>
              <p:cNvSpPr/>
              <p:nvPr/>
            </p:nvSpPr>
            <p:spPr>
              <a:xfrm>
                <a:off x="838199" y="1194862"/>
                <a:ext cx="7855576"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a:t>
                </a:r>
              </a:p>
            </p:txBody>
          </p:sp>
        </mc:Choice>
        <mc:Fallback xmlns="">
          <p:sp>
            <p:nvSpPr>
              <p:cNvPr id="24" name="Rounded Rectangle 23">
                <a:extLst>
                  <a:ext uri="{FF2B5EF4-FFF2-40B4-BE49-F238E27FC236}">
                    <a16:creationId xmlns:a16="http://schemas.microsoft.com/office/drawing/2014/main" id="{5E3A8DBC-E371-844F-8FB0-DAFB1F41F109}"/>
                  </a:ext>
                </a:extLst>
              </p:cNvPr>
              <p:cNvSpPr>
                <a:spLocks noRot="1" noChangeAspect="1" noMove="1" noResize="1" noEditPoints="1" noAdjustHandles="1" noChangeArrowheads="1" noChangeShapeType="1" noTextEdit="1"/>
              </p:cNvSpPr>
              <p:nvPr/>
            </p:nvSpPr>
            <p:spPr>
              <a:xfrm>
                <a:off x="838199" y="1194862"/>
                <a:ext cx="7855576" cy="749851"/>
              </a:xfrm>
              <a:prstGeom prst="roundRect">
                <a:avLst/>
              </a:prstGeom>
              <a:blipFill>
                <a:blip r:embed="rId5"/>
                <a:stretch>
                  <a:fillRect t="-90476" b="-144444"/>
                </a:stretch>
              </a:blipFill>
              <a:ln w="317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9DCD324-2C49-3A48-B046-0F1EB1F7CD56}"/>
                  </a:ext>
                </a:extLst>
              </p:cNvPr>
              <p:cNvSpPr/>
              <p:nvPr/>
            </p:nvSpPr>
            <p:spPr>
              <a:xfrm>
                <a:off x="5779337" y="2060356"/>
                <a:ext cx="4263411" cy="461665"/>
              </a:xfrm>
              <a:prstGeom prst="rect">
                <a:avLst/>
              </a:prstGeom>
            </p:spPr>
            <p:txBody>
              <a:bodyPr wrap="none">
                <a:spAutoFit/>
              </a:bodyPr>
              <a:lstStyle/>
              <a:p>
                <a:r>
                  <a:rPr lang="en-US" sz="2400" dirty="0"/>
                  <a:t>(Assuming</a:t>
                </a:r>
                <a:r>
                  <a:rPr lang="en-US" sz="2400" dirty="0">
                    <a:solidFill>
                      <a:srgbClr val="7030A0"/>
                    </a:solidFill>
                  </a:rPr>
                  <a:t> </a:t>
                </a:r>
                <a14:m>
                  <m:oMath xmlns:m="http://schemas.openxmlformats.org/officeDocument/2006/math">
                    <m:d>
                      <m:dPr>
                        <m:ctrlPr>
                          <a:rPr lang="en-US" sz="2400" i="1" smtClean="0">
                            <a:solidFill>
                              <a:srgbClr val="7030A0"/>
                            </a:solidFill>
                            <a:latin typeface="Cambria Math" panose="02040503050406030204" pitchFamily="18" charset="0"/>
                          </a:rPr>
                        </m:ctrlPr>
                      </m:dPr>
                      <m:e>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𝑡</m:t>
                            </m:r>
                          </m:sub>
                        </m:sSub>
                        <m:r>
                          <a:rPr lang="en-US" sz="2400" i="1">
                            <a:solidFill>
                              <a:srgbClr val="7030A0"/>
                            </a:solidFill>
                            <a:latin typeface="Cambria Math" panose="02040503050406030204" pitchFamily="18" charset="0"/>
                          </a:rPr>
                          <m:t>+</m:t>
                        </m:r>
                        <m:f>
                          <m:fPr>
                            <m:type m:val="skw"/>
                            <m:ctrlPr>
                              <a:rPr lang="en-US" sz="2400" i="1">
                                <a:solidFill>
                                  <a:srgbClr val="7030A0"/>
                                </a:solidFill>
                                <a:latin typeface="Cambria Math" panose="02040503050406030204" pitchFamily="18" charset="0"/>
                              </a:rPr>
                            </m:ctrlPr>
                          </m:fPr>
                          <m:num>
                            <m:r>
                              <a:rPr lang="en-US" sz="2400" i="1">
                                <a:solidFill>
                                  <a:srgbClr val="7030A0"/>
                                </a:solidFill>
                                <a:latin typeface="Cambria Math" panose="02040503050406030204" pitchFamily="18" charset="0"/>
                              </a:rPr>
                              <m:t>1</m:t>
                            </m:r>
                          </m:num>
                          <m:den>
                            <m:r>
                              <a:rPr lang="en-US" sz="2400" i="1">
                                <a:solidFill>
                                  <a:srgbClr val="7030A0"/>
                                </a:solidFill>
                                <a:latin typeface="Cambria Math" panose="02040503050406030204" pitchFamily="18" charset="0"/>
                              </a:rPr>
                              <m:t>2</m:t>
                            </m:r>
                          </m:den>
                        </m:f>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𝑥𝑥</m:t>
                            </m:r>
                          </m:sub>
                        </m:sSub>
                      </m:e>
                    </m:d>
                    <m:r>
                      <a:rPr lang="en-US" sz="2400" i="1">
                        <a:solidFill>
                          <a:srgbClr val="7030A0"/>
                        </a:solidFill>
                        <a:latin typeface="Cambria Math" panose="02040503050406030204" pitchFamily="18" charset="0"/>
                      </a:rPr>
                      <m:t>𝑅</m:t>
                    </m:r>
                    <m:r>
                      <a:rPr lang="en-US" sz="2400" b="0" i="1" smtClean="0">
                        <a:solidFill>
                          <a:srgbClr val="7030A0"/>
                        </a:solidFill>
                        <a:latin typeface="Cambria Math" panose="02040503050406030204" pitchFamily="18" charset="0"/>
                      </a:rPr>
                      <m:t>=0</m:t>
                    </m:r>
                  </m:oMath>
                </a14:m>
                <a:r>
                  <a:rPr lang="en-US" sz="2400" dirty="0"/>
                  <a:t>.)</a:t>
                </a:r>
              </a:p>
            </p:txBody>
          </p:sp>
        </mc:Choice>
        <mc:Fallback xmlns="">
          <p:sp>
            <p:nvSpPr>
              <p:cNvPr id="5" name="Rectangle 4">
                <a:extLst>
                  <a:ext uri="{FF2B5EF4-FFF2-40B4-BE49-F238E27FC236}">
                    <a16:creationId xmlns:a16="http://schemas.microsoft.com/office/drawing/2014/main" id="{E9DCD324-2C49-3A48-B046-0F1EB1F7CD56}"/>
                  </a:ext>
                </a:extLst>
              </p:cNvPr>
              <p:cNvSpPr>
                <a:spLocks noRot="1" noChangeAspect="1" noMove="1" noResize="1" noEditPoints="1" noAdjustHandles="1" noChangeArrowheads="1" noChangeShapeType="1" noTextEdit="1"/>
              </p:cNvSpPr>
              <p:nvPr/>
            </p:nvSpPr>
            <p:spPr>
              <a:xfrm>
                <a:off x="5779337" y="2060356"/>
                <a:ext cx="4263411" cy="461665"/>
              </a:xfrm>
              <a:prstGeom prst="rect">
                <a:avLst/>
              </a:prstGeom>
              <a:blipFill>
                <a:blip r:embed="rId6"/>
                <a:stretch>
                  <a:fillRect l="-2077" t="-121053" r="-890" b="-186842"/>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38E1B66C-14AD-9A44-B7EA-C07792DAC79F}"/>
              </a:ext>
            </a:extLst>
          </p:cNvPr>
          <p:cNvSpPr/>
          <p:nvPr/>
        </p:nvSpPr>
        <p:spPr>
          <a:xfrm rot="16200000" flipH="1">
            <a:off x="4108257" y="976504"/>
            <a:ext cx="328401" cy="1839308"/>
          </a:xfrm>
          <a:prstGeom prst="rightBrace">
            <a:avLst>
              <a:gd name="adj1" fmla="val 8333"/>
              <a:gd name="adj2" fmla="val 49605"/>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7D2E8A5A-224B-2847-84B6-AC3782E80F25}"/>
              </a:ext>
            </a:extLst>
          </p:cNvPr>
          <p:cNvSpPr/>
          <p:nvPr/>
        </p:nvSpPr>
        <p:spPr>
          <a:xfrm>
            <a:off x="3560018" y="2029527"/>
            <a:ext cx="1424877" cy="461665"/>
          </a:xfrm>
          <a:prstGeom prst="rect">
            <a:avLst/>
          </a:prstGeom>
        </p:spPr>
        <p:txBody>
          <a:bodyPr wrap="none">
            <a:spAutoFit/>
          </a:bodyPr>
          <a:lstStyle/>
          <a:p>
            <a:r>
              <a:rPr lang="en-US" sz="2400" dirty="0">
                <a:solidFill>
                  <a:schemeClr val="accent1"/>
                </a:solidFill>
              </a:rPr>
              <a:t>Algorithm</a:t>
            </a:r>
          </a:p>
        </p:txBody>
      </p:sp>
      <p:pic>
        <p:nvPicPr>
          <p:cNvPr id="7" name="Picture 6">
            <a:extLst>
              <a:ext uri="{FF2B5EF4-FFF2-40B4-BE49-F238E27FC236}">
                <a16:creationId xmlns:a16="http://schemas.microsoft.com/office/drawing/2014/main" id="{15F7EA87-7BC5-534E-B172-3C5E46456EFE}"/>
              </a:ext>
            </a:extLst>
          </p:cNvPr>
          <p:cNvPicPr>
            <a:picLocks noChangeAspect="1"/>
          </p:cNvPicPr>
          <p:nvPr/>
        </p:nvPicPr>
        <p:blipFill>
          <a:blip r:embed="rId7"/>
          <a:stretch>
            <a:fillRect/>
          </a:stretch>
        </p:blipFill>
        <p:spPr>
          <a:xfrm>
            <a:off x="-415105" y="3313519"/>
            <a:ext cx="10800000" cy="36000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756BC18-32E8-A347-889B-CE52F87FE59D}"/>
                  </a:ext>
                </a:extLst>
              </p:cNvPr>
              <p:cNvSpPr txBox="1"/>
              <p:nvPr/>
            </p:nvSpPr>
            <p:spPr>
              <a:xfrm>
                <a:off x="5721535" y="5319701"/>
                <a:ext cx="5854167" cy="369332"/>
              </a:xfrm>
              <a:prstGeom prst="rect">
                <a:avLst/>
              </a:prstGeom>
              <a:solidFill>
                <a:schemeClr val="bg1">
                  <a:alpha val="9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rgbClr val="2CA02C"/>
                          </a:solidFill>
                          <a:latin typeface="Cambria Math" panose="02040503050406030204" pitchFamily="18" charset="0"/>
                        </a:rPr>
                        <m:t>𝐂𝐨𝐧𝐭𝐑𝐞𝐠</m:t>
                      </m:r>
                      <m:d>
                        <m:dPr>
                          <m:ctrlPr>
                            <a:rPr lang="en-US" sz="2400" b="1" i="1" smtClean="0">
                              <a:solidFill>
                                <a:srgbClr val="2CA02C"/>
                              </a:solidFill>
                              <a:latin typeface="Cambria Math" panose="02040503050406030204" pitchFamily="18" charset="0"/>
                            </a:rPr>
                          </m:ctrlPr>
                        </m:dPr>
                        <m:e>
                          <m:r>
                            <a:rPr lang="en-US" sz="2400" b="1" i="1" smtClean="0">
                              <a:solidFill>
                                <a:srgbClr val="2CA02C"/>
                              </a:solidFill>
                              <a:latin typeface="Cambria Math" panose="02040503050406030204" pitchFamily="18" charset="0"/>
                            </a:rPr>
                            <m:t>𝑻</m:t>
                          </m:r>
                        </m:e>
                      </m:d>
                      <m:r>
                        <a:rPr lang="en-US" sz="2400" b="0" i="1" smtClean="0">
                          <a:latin typeface="Cambria Math" panose="02040503050406030204" pitchFamily="18" charset="0"/>
                        </a:rPr>
                        <m:t>=</m:t>
                      </m:r>
                      <m:r>
                        <a:rPr lang="en-US" sz="2400" b="1" i="0" smtClean="0">
                          <a:solidFill>
                            <a:srgbClr val="FF7F0B"/>
                          </a:solidFill>
                          <a:latin typeface="Cambria Math" panose="02040503050406030204" pitchFamily="18" charset="0"/>
                        </a:rPr>
                        <m:t>𝐂𝐨𝐧𝐭𝐑𝐞𝐠</m:t>
                      </m:r>
                      <m:d>
                        <m:dPr>
                          <m:ctrlPr>
                            <a:rPr lang="en-US" sz="2400" b="1" i="1" smtClean="0">
                              <a:solidFill>
                                <a:srgbClr val="FF7F0B"/>
                              </a:solidFill>
                              <a:latin typeface="Cambria Math" panose="02040503050406030204" pitchFamily="18" charset="0"/>
                            </a:rPr>
                          </m:ctrlPr>
                        </m:dPr>
                        <m:e>
                          <m:r>
                            <a:rPr lang="en-US" sz="2400" b="1" i="1" smtClean="0">
                              <a:solidFill>
                                <a:srgbClr val="FF7F0B"/>
                              </a:solidFill>
                              <a:latin typeface="Cambria Math" panose="02040503050406030204" pitchFamily="18" charset="0"/>
                            </a:rPr>
                            <m:t>𝑻</m:t>
                          </m:r>
                        </m:e>
                      </m:d>
                      <m:r>
                        <a:rPr lang="en-US" sz="2400" b="0" i="1" smtClean="0">
                          <a:latin typeface="Cambria Math" panose="02040503050406030204" pitchFamily="18" charset="0"/>
                        </a:rPr>
                        <m:t>=</m:t>
                      </m:r>
                      <m:r>
                        <a:rPr lang="en-US" sz="2400" b="1" i="0" smtClean="0">
                          <a:solidFill>
                            <a:srgbClr val="1F78B4"/>
                          </a:solidFill>
                          <a:latin typeface="Cambria Math" panose="02040503050406030204" pitchFamily="18" charset="0"/>
                        </a:rPr>
                        <m:t>𝐂𝐨𝐧𝐭𝐑𝐞𝐠</m:t>
                      </m:r>
                      <m:r>
                        <a:rPr lang="en-US" sz="2400" b="1" i="1" smtClean="0">
                          <a:solidFill>
                            <a:srgbClr val="1F78B4"/>
                          </a:solidFill>
                          <a:latin typeface="Cambria Math" panose="02040503050406030204" pitchFamily="18" charset="0"/>
                        </a:rPr>
                        <m:t>(</m:t>
                      </m:r>
                      <m:r>
                        <a:rPr lang="en-US" sz="2400" b="1" i="1" smtClean="0">
                          <a:solidFill>
                            <a:srgbClr val="1F78B4"/>
                          </a:solidFill>
                          <a:latin typeface="Cambria Math" panose="02040503050406030204" pitchFamily="18" charset="0"/>
                        </a:rPr>
                        <m:t>𝑻</m:t>
                      </m:r>
                      <m:r>
                        <a:rPr lang="en-US" sz="2400" b="1" i="1" smtClean="0">
                          <a:solidFill>
                            <a:srgbClr val="1F78B4"/>
                          </a:solidFill>
                          <a:latin typeface="Cambria Math" panose="02040503050406030204" pitchFamily="18" charset="0"/>
                        </a:rPr>
                        <m:t>)</m:t>
                      </m:r>
                    </m:oMath>
                  </m:oMathPara>
                </a14:m>
                <a:endParaRPr lang="en-US" sz="2400" b="1" dirty="0"/>
              </a:p>
            </p:txBody>
          </p:sp>
        </mc:Choice>
        <mc:Fallback xmlns="">
          <p:sp>
            <p:nvSpPr>
              <p:cNvPr id="8" name="TextBox 7">
                <a:extLst>
                  <a:ext uri="{FF2B5EF4-FFF2-40B4-BE49-F238E27FC236}">
                    <a16:creationId xmlns:a16="http://schemas.microsoft.com/office/drawing/2014/main" id="{5756BC18-32E8-A347-889B-CE52F87FE59D}"/>
                  </a:ext>
                </a:extLst>
              </p:cNvPr>
              <p:cNvSpPr txBox="1">
                <a:spLocks noRot="1" noChangeAspect="1" noMove="1" noResize="1" noEditPoints="1" noAdjustHandles="1" noChangeArrowheads="1" noChangeShapeType="1" noTextEdit="1"/>
              </p:cNvSpPr>
              <p:nvPr/>
            </p:nvSpPr>
            <p:spPr>
              <a:xfrm>
                <a:off x="5721535" y="5319701"/>
                <a:ext cx="5854167" cy="369332"/>
              </a:xfrm>
              <a:prstGeom prst="rect">
                <a:avLst/>
              </a:prstGeom>
              <a:blipFill>
                <a:blip r:embed="rId8"/>
                <a:stretch>
                  <a:fillRect l="-1302" r="-1302" b="-30000"/>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B79DDB67-B533-274E-BDD0-9A7931BFEAFA}"/>
              </a:ext>
            </a:extLst>
          </p:cNvPr>
          <p:cNvCxnSpPr>
            <a:cxnSpLocks/>
          </p:cNvCxnSpPr>
          <p:nvPr/>
        </p:nvCxnSpPr>
        <p:spPr>
          <a:xfrm>
            <a:off x="1100380" y="6425726"/>
            <a:ext cx="8203769" cy="0"/>
          </a:xfrm>
          <a:prstGeom prst="line">
            <a:avLst/>
          </a:prstGeom>
          <a:ln w="63500">
            <a:solidFill>
              <a:schemeClr val="accent1">
                <a:alpha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ACB122A-31A0-E542-8927-99F49BFD2864}"/>
              </a:ext>
            </a:extLst>
          </p:cNvPr>
          <p:cNvCxnSpPr>
            <a:cxnSpLocks/>
          </p:cNvCxnSpPr>
          <p:nvPr/>
        </p:nvCxnSpPr>
        <p:spPr>
          <a:xfrm flipH="1">
            <a:off x="6917635" y="6148304"/>
            <a:ext cx="810160" cy="233680"/>
          </a:xfrm>
          <a:prstGeom prst="straightConnector1">
            <a:avLst/>
          </a:prstGeom>
          <a:ln w="63500">
            <a:solidFill>
              <a:srgbClr val="6E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BF3A8732-7412-BC4F-8943-DFDC4CC817CF}"/>
                  </a:ext>
                </a:extLst>
              </p:cNvPr>
              <p:cNvSpPr/>
              <p:nvPr/>
            </p:nvSpPr>
            <p:spPr>
              <a:xfrm>
                <a:off x="7727795" y="5798775"/>
                <a:ext cx="2187202" cy="5325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200" b="1" i="1" smtClean="0">
                              <a:solidFill>
                                <a:srgbClr val="6E30A0"/>
                              </a:solidFill>
                              <a:latin typeface="Cambria Math" panose="02040503050406030204" pitchFamily="18" charset="0"/>
                            </a:rPr>
                          </m:ctrlPr>
                        </m:sSubPr>
                        <m:e>
                          <m:r>
                            <a:rPr lang="en-US" sz="2200" b="1" i="1">
                              <a:solidFill>
                                <a:srgbClr val="6E30A0"/>
                              </a:solidFill>
                              <a:latin typeface="Cambria Math" panose="02040503050406030204" pitchFamily="18" charset="0"/>
                            </a:rPr>
                            <m:t>𝝏</m:t>
                          </m:r>
                        </m:e>
                        <m:sub>
                          <m:r>
                            <a:rPr lang="en-US" sz="2200" b="1" i="1">
                              <a:solidFill>
                                <a:srgbClr val="6E30A0"/>
                              </a:solidFill>
                              <a:latin typeface="Cambria Math" panose="02040503050406030204" pitchFamily="18" charset="0"/>
                            </a:rPr>
                            <m:t>𝒙</m:t>
                          </m:r>
                        </m:sub>
                      </m:sSub>
                      <m:r>
                        <a:rPr lang="en-US" sz="2200" b="1" i="1">
                          <a:solidFill>
                            <a:srgbClr val="6E30A0"/>
                          </a:solidFill>
                          <a:latin typeface="Cambria Math" panose="02040503050406030204" pitchFamily="18" charset="0"/>
                        </a:rPr>
                        <m:t>𝑹</m:t>
                      </m:r>
                      <m:d>
                        <m:dPr>
                          <m:ctrlPr>
                            <a:rPr lang="en-US" sz="2200" b="1" i="1">
                              <a:solidFill>
                                <a:srgbClr val="6E30A0"/>
                              </a:solidFill>
                              <a:latin typeface="Cambria Math" panose="02040503050406030204" pitchFamily="18" charset="0"/>
                            </a:rPr>
                          </m:ctrlPr>
                        </m:dPr>
                        <m:e>
                          <m:r>
                            <a:rPr lang="en-US" sz="2200" b="1" i="1">
                              <a:solidFill>
                                <a:srgbClr val="6E30A0"/>
                              </a:solidFill>
                              <a:latin typeface="Cambria Math" panose="02040503050406030204" pitchFamily="18" charset="0"/>
                            </a:rPr>
                            <m:t>𝒕</m:t>
                          </m:r>
                          <m:r>
                            <a:rPr lang="en-US" sz="2200" b="1" i="1">
                              <a:solidFill>
                                <a:srgbClr val="6E30A0"/>
                              </a:solidFill>
                              <a:latin typeface="Cambria Math" panose="02040503050406030204" pitchFamily="18" charset="0"/>
                            </a:rPr>
                            <m:t>,</m:t>
                          </m:r>
                          <m:r>
                            <a:rPr lang="en-US" sz="2200" b="1" i="1" smtClean="0">
                              <a:solidFill>
                                <a:srgbClr val="6E30A0"/>
                              </a:solidFill>
                              <a:latin typeface="Cambria Math" panose="02040503050406030204" pitchFamily="18" charset="0"/>
                            </a:rPr>
                            <m:t>𝟎</m:t>
                          </m:r>
                        </m:e>
                      </m:d>
                      <m:r>
                        <a:rPr lang="en-US" sz="2200" b="1" i="1" smtClean="0">
                          <a:solidFill>
                            <a:srgbClr val="6E30A0"/>
                          </a:solidFill>
                          <a:latin typeface="Cambria Math" panose="02040503050406030204" pitchFamily="18" charset="0"/>
                        </a:rPr>
                        <m:t>=</m:t>
                      </m:r>
                      <m:f>
                        <m:fPr>
                          <m:type m:val="skw"/>
                          <m:ctrlPr>
                            <a:rPr lang="en-US" sz="2200" b="1" i="1" smtClean="0">
                              <a:solidFill>
                                <a:srgbClr val="6E30A0"/>
                              </a:solidFill>
                              <a:latin typeface="Cambria Math" panose="02040503050406030204" pitchFamily="18" charset="0"/>
                            </a:rPr>
                          </m:ctrlPr>
                        </m:fPr>
                        <m:num>
                          <m:r>
                            <a:rPr lang="en-US" sz="2200" b="1" i="1" smtClean="0">
                              <a:solidFill>
                                <a:srgbClr val="6E30A0"/>
                              </a:solidFill>
                              <a:latin typeface="Cambria Math" panose="02040503050406030204" pitchFamily="18" charset="0"/>
                            </a:rPr>
                            <m:t>𝟏</m:t>
                          </m:r>
                        </m:num>
                        <m:den>
                          <m:r>
                            <a:rPr lang="en-US" sz="2200" b="1" i="1" smtClean="0">
                              <a:solidFill>
                                <a:srgbClr val="6E30A0"/>
                              </a:solidFill>
                              <a:latin typeface="Cambria Math" panose="02040503050406030204" pitchFamily="18" charset="0"/>
                            </a:rPr>
                            <m:t>𝟐</m:t>
                          </m:r>
                        </m:den>
                      </m:f>
                    </m:oMath>
                  </m:oMathPara>
                </a14:m>
                <a:endParaRPr lang="en-US" sz="2200" dirty="0">
                  <a:solidFill>
                    <a:srgbClr val="6E30A0"/>
                  </a:solidFill>
                </a:endParaRPr>
              </a:p>
            </p:txBody>
          </p:sp>
        </mc:Choice>
        <mc:Fallback xmlns="">
          <p:sp>
            <p:nvSpPr>
              <p:cNvPr id="26" name="Rectangle 25">
                <a:extLst>
                  <a:ext uri="{FF2B5EF4-FFF2-40B4-BE49-F238E27FC236}">
                    <a16:creationId xmlns:a16="http://schemas.microsoft.com/office/drawing/2014/main" id="{BF3A8732-7412-BC4F-8943-DFDC4CC817CF}"/>
                  </a:ext>
                </a:extLst>
              </p:cNvPr>
              <p:cNvSpPr>
                <a:spLocks noRot="1" noChangeAspect="1" noMove="1" noResize="1" noEditPoints="1" noAdjustHandles="1" noChangeArrowheads="1" noChangeShapeType="1" noTextEdit="1"/>
              </p:cNvSpPr>
              <p:nvPr/>
            </p:nvSpPr>
            <p:spPr>
              <a:xfrm>
                <a:off x="7727795" y="5798775"/>
                <a:ext cx="2187202" cy="532518"/>
              </a:xfrm>
              <a:prstGeom prst="rect">
                <a:avLst/>
              </a:prstGeom>
              <a:blipFill>
                <a:blip r:embed="rId9"/>
                <a:stretch>
                  <a:fillRect t="-120930" r="-9195" b="-186047"/>
                </a:stretch>
              </a:blipFill>
            </p:spPr>
            <p:txBody>
              <a:bodyPr/>
              <a:lstStyle/>
              <a:p>
                <a:r>
                  <a:rPr lang="en-US">
                    <a:noFill/>
                  </a:rPr>
                  <a:t> </a:t>
                </a:r>
              </a:p>
            </p:txBody>
          </p:sp>
        </mc:Fallback>
      </mc:AlternateContent>
      <p:sp>
        <p:nvSpPr>
          <p:cNvPr id="34" name="Freeform 33">
            <a:extLst>
              <a:ext uri="{FF2B5EF4-FFF2-40B4-BE49-F238E27FC236}">
                <a16:creationId xmlns:a16="http://schemas.microsoft.com/office/drawing/2014/main" id="{4026AA00-C21A-284E-80D4-4279B68D3713}"/>
              </a:ext>
            </a:extLst>
          </p:cNvPr>
          <p:cNvSpPr/>
          <p:nvPr/>
        </p:nvSpPr>
        <p:spPr>
          <a:xfrm>
            <a:off x="1092820" y="4076977"/>
            <a:ext cx="8207297" cy="2364058"/>
          </a:xfrm>
          <a:custGeom>
            <a:avLst/>
            <a:gdLst>
              <a:gd name="connsiteX0" fmla="*/ 0 w 8207297"/>
              <a:gd name="connsiteY0" fmla="*/ 2364058 h 2364058"/>
              <a:gd name="connsiteX1" fmla="*/ 1773043 w 8207297"/>
              <a:gd name="connsiteY1" fmla="*/ 825190 h 2364058"/>
              <a:gd name="connsiteX2" fmla="*/ 8207297 w 8207297"/>
              <a:gd name="connsiteY2" fmla="*/ 0 h 2364058"/>
            </a:gdLst>
            <a:ahLst/>
            <a:cxnLst>
              <a:cxn ang="0">
                <a:pos x="connsiteX0" y="connsiteY0"/>
              </a:cxn>
              <a:cxn ang="0">
                <a:pos x="connsiteX1" y="connsiteY1"/>
              </a:cxn>
              <a:cxn ang="0">
                <a:pos x="connsiteX2" y="connsiteY2"/>
              </a:cxn>
            </a:cxnLst>
            <a:rect l="l" t="t" r="r" b="b"/>
            <a:pathLst>
              <a:path w="8207297" h="2364058">
                <a:moveTo>
                  <a:pt x="0" y="2364058"/>
                </a:moveTo>
                <a:cubicBezTo>
                  <a:pt x="202580" y="1791629"/>
                  <a:pt x="405160" y="1219200"/>
                  <a:pt x="1773043" y="825190"/>
                </a:cubicBezTo>
                <a:cubicBezTo>
                  <a:pt x="3140926" y="431180"/>
                  <a:pt x="5674111" y="215590"/>
                  <a:pt x="8207297" y="0"/>
                </a:cubicBezTo>
              </a:path>
            </a:pathLst>
          </a:custGeom>
          <a:noFill/>
          <a:ln w="635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F62B8016-2C8E-1942-B2B4-E974BF773453}"/>
                  </a:ext>
                </a:extLst>
              </p:cNvPr>
              <p:cNvSpPr/>
              <p:nvPr/>
            </p:nvSpPr>
            <p:spPr>
              <a:xfrm>
                <a:off x="1202128" y="3846738"/>
                <a:ext cx="2233560" cy="1157496"/>
              </a:xfrm>
              <a:prstGeom prst="rect">
                <a:avLst/>
              </a:prstGeom>
              <a:solidFill>
                <a:schemeClr val="bg1">
                  <a:alpha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200" b="1" i="1" smtClean="0">
                              <a:solidFill>
                                <a:srgbClr val="6E30A0"/>
                              </a:solidFill>
                              <a:latin typeface="Cambria Math" panose="02040503050406030204" pitchFamily="18" charset="0"/>
                            </a:rPr>
                          </m:ctrlPr>
                        </m:sSubPr>
                        <m:e>
                          <m:r>
                            <a:rPr lang="en-US" sz="2200" b="1" i="1">
                              <a:solidFill>
                                <a:srgbClr val="6E30A0"/>
                              </a:solidFill>
                              <a:latin typeface="Cambria Math" panose="02040503050406030204" pitchFamily="18" charset="0"/>
                            </a:rPr>
                            <m:t>𝝏</m:t>
                          </m:r>
                        </m:e>
                        <m:sub>
                          <m:r>
                            <a:rPr lang="en-US" sz="2200" b="1" i="1">
                              <a:solidFill>
                                <a:srgbClr val="6E30A0"/>
                              </a:solidFill>
                              <a:latin typeface="Cambria Math" panose="02040503050406030204" pitchFamily="18" charset="0"/>
                            </a:rPr>
                            <m:t>𝒙</m:t>
                          </m:r>
                        </m:sub>
                      </m:sSub>
                      <m:r>
                        <a:rPr lang="en-US" sz="2200" b="1" i="1">
                          <a:solidFill>
                            <a:srgbClr val="6E30A0"/>
                          </a:solidFill>
                          <a:latin typeface="Cambria Math" panose="02040503050406030204" pitchFamily="18" charset="0"/>
                        </a:rPr>
                        <m:t>𝑹</m:t>
                      </m:r>
                      <m:d>
                        <m:dPr>
                          <m:ctrlPr>
                            <a:rPr lang="en-US" sz="2200" b="1" i="1">
                              <a:solidFill>
                                <a:srgbClr val="6E30A0"/>
                              </a:solidFill>
                              <a:latin typeface="Cambria Math" panose="02040503050406030204" pitchFamily="18" charset="0"/>
                            </a:rPr>
                          </m:ctrlPr>
                        </m:dPr>
                        <m:e>
                          <m:r>
                            <a:rPr lang="en-US" sz="2200" b="1" i="1">
                              <a:solidFill>
                                <a:srgbClr val="6E30A0"/>
                              </a:solidFill>
                              <a:latin typeface="Cambria Math" panose="02040503050406030204" pitchFamily="18" charset="0"/>
                            </a:rPr>
                            <m:t>𝒕</m:t>
                          </m:r>
                          <m:r>
                            <a:rPr lang="en-US" sz="2200" b="1" i="1">
                              <a:solidFill>
                                <a:srgbClr val="6E30A0"/>
                              </a:solidFill>
                              <a:latin typeface="Cambria Math" panose="02040503050406030204" pitchFamily="18" charset="0"/>
                            </a:rPr>
                            <m:t>,</m:t>
                          </m:r>
                          <m:r>
                            <a:rPr lang="en-US" sz="2200" b="1" i="1" smtClean="0">
                              <a:solidFill>
                                <a:srgbClr val="6E30A0"/>
                              </a:solidFill>
                              <a:latin typeface="Cambria Math" panose="02040503050406030204" pitchFamily="18" charset="0"/>
                            </a:rPr>
                            <m:t>𝜸</m:t>
                          </m:r>
                          <m:rad>
                            <m:radPr>
                              <m:degHide m:val="on"/>
                              <m:ctrlPr>
                                <a:rPr lang="en-US" sz="2200" b="1" i="1" smtClean="0">
                                  <a:solidFill>
                                    <a:srgbClr val="6E30A0"/>
                                  </a:solidFill>
                                  <a:latin typeface="Cambria Math" panose="02040503050406030204" pitchFamily="18" charset="0"/>
                                </a:rPr>
                              </m:ctrlPr>
                            </m:radPr>
                            <m:deg/>
                            <m:e>
                              <m:r>
                                <a:rPr lang="en-US" sz="2200" b="1" i="1" smtClean="0">
                                  <a:solidFill>
                                    <a:srgbClr val="6E30A0"/>
                                  </a:solidFill>
                                  <a:latin typeface="Cambria Math" panose="02040503050406030204" pitchFamily="18" charset="0"/>
                                </a:rPr>
                                <m:t>𝒕</m:t>
                              </m:r>
                            </m:e>
                          </m:rad>
                        </m:e>
                      </m:d>
                      <m:r>
                        <a:rPr lang="en-US" sz="2200" b="1" i="1" smtClean="0">
                          <a:solidFill>
                            <a:srgbClr val="6E30A0"/>
                          </a:solidFill>
                          <a:latin typeface="Cambria Math" panose="02040503050406030204" pitchFamily="18" charset="0"/>
                        </a:rPr>
                        <m:t>=</m:t>
                      </m:r>
                      <m:r>
                        <a:rPr lang="en-US" sz="2200" b="1" i="1" smtClean="0">
                          <a:solidFill>
                            <a:srgbClr val="6E30A0"/>
                          </a:solidFill>
                          <a:latin typeface="Cambria Math" panose="02040503050406030204" pitchFamily="18" charset="0"/>
                        </a:rPr>
                        <m:t>𝟎</m:t>
                      </m:r>
                    </m:oMath>
                  </m:oMathPara>
                </a14:m>
                <a:endParaRPr lang="en-US" sz="2200" dirty="0">
                  <a:solidFill>
                    <a:srgbClr val="6E30A0"/>
                  </a:solidFill>
                </a:endParaRPr>
              </a:p>
              <a:p>
                <a:pPr algn="ctr"/>
                <a:r>
                  <a:rPr lang="en-US" sz="2200" dirty="0"/>
                  <a:t>(no mass on very</a:t>
                </a:r>
              </a:p>
              <a:p>
                <a:pPr algn="ctr"/>
                <a:r>
                  <a:rPr lang="en-US" sz="2200" dirty="0"/>
                  <a:t>bad expert)</a:t>
                </a:r>
              </a:p>
            </p:txBody>
          </p:sp>
        </mc:Choice>
        <mc:Fallback xmlns="">
          <p:sp>
            <p:nvSpPr>
              <p:cNvPr id="35" name="Rectangle 34">
                <a:extLst>
                  <a:ext uri="{FF2B5EF4-FFF2-40B4-BE49-F238E27FC236}">
                    <a16:creationId xmlns:a16="http://schemas.microsoft.com/office/drawing/2014/main" id="{F62B8016-2C8E-1942-B2B4-E974BF773453}"/>
                  </a:ext>
                </a:extLst>
              </p:cNvPr>
              <p:cNvSpPr>
                <a:spLocks noRot="1" noChangeAspect="1" noMove="1" noResize="1" noEditPoints="1" noAdjustHandles="1" noChangeArrowheads="1" noChangeShapeType="1" noTextEdit="1"/>
              </p:cNvSpPr>
              <p:nvPr/>
            </p:nvSpPr>
            <p:spPr>
              <a:xfrm>
                <a:off x="1202128" y="3846738"/>
                <a:ext cx="2233560" cy="1157496"/>
              </a:xfrm>
              <a:prstGeom prst="rect">
                <a:avLst/>
              </a:prstGeom>
              <a:blipFill>
                <a:blip r:embed="rId10"/>
                <a:stretch>
                  <a:fillRect l="-565" b="-8696"/>
                </a:stretch>
              </a:blipFill>
            </p:spPr>
            <p:txBody>
              <a:bodyPr/>
              <a:lstStyle/>
              <a:p>
                <a:r>
                  <a:rPr lang="en-US">
                    <a:noFill/>
                  </a:rPr>
                  <a:t> </a:t>
                </a:r>
              </a:p>
            </p:txBody>
          </p:sp>
        </mc:Fallback>
      </mc:AlternateContent>
      <p:cxnSp>
        <p:nvCxnSpPr>
          <p:cNvPr id="36" name="Straight Arrow Connector 35">
            <a:extLst>
              <a:ext uri="{FF2B5EF4-FFF2-40B4-BE49-F238E27FC236}">
                <a16:creationId xmlns:a16="http://schemas.microsoft.com/office/drawing/2014/main" id="{6061CA01-25D6-8C4F-B78D-C1ECC8CADFB5}"/>
              </a:ext>
            </a:extLst>
          </p:cNvPr>
          <p:cNvCxnSpPr>
            <a:cxnSpLocks/>
            <a:stCxn id="35" idx="3"/>
          </p:cNvCxnSpPr>
          <p:nvPr/>
        </p:nvCxnSpPr>
        <p:spPr>
          <a:xfrm>
            <a:off x="3435688" y="4425486"/>
            <a:ext cx="658754" cy="163053"/>
          </a:xfrm>
          <a:prstGeom prst="straightConnector1">
            <a:avLst/>
          </a:prstGeom>
          <a:ln w="63500">
            <a:solidFill>
              <a:srgbClr val="6E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31790BE8-3312-7E4F-AEF0-6FEE5F787A2B}"/>
                  </a:ext>
                </a:extLst>
              </p:cNvPr>
              <p:cNvSpPr txBox="1"/>
              <p:nvPr/>
            </p:nvSpPr>
            <p:spPr>
              <a:xfrm>
                <a:off x="838199" y="2519630"/>
                <a:ext cx="10833849" cy="979051"/>
              </a:xfrm>
              <a:prstGeom prst="rect">
                <a:avLst/>
              </a:prstGeom>
              <a:noFill/>
            </p:spPr>
            <p:txBody>
              <a:bodyPr wrap="square" rtlCol="0">
                <a:spAutoFit/>
              </a:bodyPr>
              <a:lstStyle/>
              <a:p>
                <a:r>
                  <a:rPr lang="en-US" sz="2800" dirty="0"/>
                  <a:t>Solving </a:t>
                </a:r>
                <a:r>
                  <a:rPr lang="en-US" sz="2800" b="1" dirty="0">
                    <a:solidFill>
                      <a:srgbClr val="6E30A0"/>
                    </a:solidFill>
                  </a:rPr>
                  <a:t>BHE</a:t>
                </a:r>
                <a:r>
                  <a:rPr lang="en-US" sz="2800" dirty="0"/>
                  <a:t> gives </a:t>
                </a:r>
                <a14:m>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oMath>
                </a14:m>
                <a:r>
                  <a:rPr lang="en-US" sz="2800" dirty="0"/>
                  <a:t> satisfying </a:t>
                </a:r>
                <a14:m>
                  <m:oMath xmlns:m="http://schemas.openxmlformats.org/officeDocument/2006/math">
                    <m:r>
                      <a:rPr lang="en-US" sz="2800" i="1">
                        <a:latin typeface="Cambria Math" panose="02040503050406030204" pitchFamily="18" charset="0"/>
                      </a:rPr>
                      <m:t>𝑅</m:t>
                    </m:r>
                    <m:d>
                      <m:dPr>
                        <m:ctrlPr>
                          <a:rPr lang="en-US" sz="2800" i="1">
                            <a:latin typeface="Cambria Math" panose="02040503050406030204" pitchFamily="18" charset="0"/>
                          </a:rPr>
                        </m:ctrlPr>
                      </m:dPr>
                      <m:e>
                        <m:r>
                          <a:rPr lang="en-US" sz="2800" i="1">
                            <a:latin typeface="Cambria Math" panose="02040503050406030204" pitchFamily="18" charset="0"/>
                          </a:rPr>
                          <m:t>𝑡</m:t>
                        </m:r>
                        <m:r>
                          <a:rPr lang="en-US" sz="2800" i="1">
                            <a:latin typeface="Cambria Math" panose="02040503050406030204" pitchFamily="18" charset="0"/>
                          </a:rPr>
                          <m:t>,</m:t>
                        </m:r>
                        <m:r>
                          <a:rPr lang="en-US" sz="2800" i="1">
                            <a:latin typeface="Cambria Math" panose="02040503050406030204" pitchFamily="18" charset="0"/>
                          </a:rPr>
                          <m:t>𝑥</m:t>
                        </m:r>
                      </m:e>
                    </m:d>
                    <m:r>
                      <a:rPr lang="en-US" sz="2800" b="0" i="1" smtClean="0">
                        <a:latin typeface="Cambria Math" panose="02040503050406030204" pitchFamily="18" charset="0"/>
                      </a:rPr>
                      <m:t>≤</m:t>
                    </m:r>
                    <m:r>
                      <a:rPr lang="en-US" sz="2800" b="0" i="1" smtClean="0">
                        <a:latin typeface="Cambria Math" panose="02040503050406030204" pitchFamily="18" charset="0"/>
                      </a:rPr>
                      <m:t>𝛾</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r>
                      <a:rPr lang="en-US" sz="2800" b="0" i="1" smtClean="0">
                        <a:latin typeface="Cambria Math" panose="02040503050406030204" pitchFamily="18" charset="0"/>
                      </a:rPr>
                      <m:t>/2</m:t>
                    </m:r>
                  </m:oMath>
                </a14:m>
                <a:r>
                  <a:rPr lang="en-US" sz="2800" dirty="0"/>
                  <a:t>.</a:t>
                </a:r>
              </a:p>
              <a:p>
                <a:r>
                  <a:rPr lang="en-US" sz="2800" b="1" dirty="0"/>
                  <a:t>Miracle.</a:t>
                </a:r>
                <a:r>
                  <a:rPr lang="en-US" sz="2800" dirty="0"/>
                  <a:t> This can all be discretized (discrete </a:t>
                </a:r>
                <a:r>
                  <a:rPr lang="en-US" sz="2800" dirty="0" err="1"/>
                  <a:t>It</a:t>
                </a:r>
                <a:r>
                  <a:rPr lang="en-US" sz="2800" dirty="0" err="1">
                    <a:latin typeface="Calibri" panose="020F0502020204030204" pitchFamily="34" charset="0"/>
                    <a:cs typeface="Calibri" panose="020F0502020204030204" pitchFamily="34" charset="0"/>
                  </a:rPr>
                  <a:t>ô</a:t>
                </a:r>
                <a:r>
                  <a:rPr lang="en-US" sz="2800" dirty="0">
                    <a:latin typeface="Calibri" panose="020F0502020204030204" pitchFamily="34" charset="0"/>
                    <a:cs typeface="Calibri" panose="020F0502020204030204" pitchFamily="34" charset="0"/>
                  </a:rPr>
                  <a:t>, discrete BHE, etc.).</a:t>
                </a:r>
                <a:endParaRPr lang="en-US" sz="2800" dirty="0"/>
              </a:p>
            </p:txBody>
          </p:sp>
        </mc:Choice>
        <mc:Fallback>
          <p:sp>
            <p:nvSpPr>
              <p:cNvPr id="46" name="TextBox 45">
                <a:extLst>
                  <a:ext uri="{FF2B5EF4-FFF2-40B4-BE49-F238E27FC236}">
                    <a16:creationId xmlns:a16="http://schemas.microsoft.com/office/drawing/2014/main" id="{31790BE8-3312-7E4F-AEF0-6FEE5F787A2B}"/>
                  </a:ext>
                </a:extLst>
              </p:cNvPr>
              <p:cNvSpPr txBox="1">
                <a:spLocks noRot="1" noChangeAspect="1" noMove="1" noResize="1" noEditPoints="1" noAdjustHandles="1" noChangeArrowheads="1" noChangeShapeType="1" noTextEdit="1"/>
              </p:cNvSpPr>
              <p:nvPr/>
            </p:nvSpPr>
            <p:spPr>
              <a:xfrm>
                <a:off x="838199" y="2519630"/>
                <a:ext cx="10833849" cy="979051"/>
              </a:xfrm>
              <a:prstGeom prst="rect">
                <a:avLst/>
              </a:prstGeom>
              <a:blipFill>
                <a:blip r:embed="rId11"/>
                <a:stretch>
                  <a:fillRect l="-1054" t="-2564" b="-16667"/>
                </a:stretch>
              </a:blipFill>
            </p:spPr>
            <p:txBody>
              <a:bodyPr/>
              <a:lstStyle/>
              <a:p>
                <a:r>
                  <a:rPr lang="en-US">
                    <a:noFill/>
                  </a:rPr>
                  <a:t> </a:t>
                </a:r>
              </a:p>
            </p:txBody>
          </p:sp>
        </mc:Fallback>
      </mc:AlternateContent>
    </p:spTree>
    <p:extLst>
      <p:ext uri="{BB962C8B-B14F-4D97-AF65-F5344CB8AC3E}">
        <p14:creationId xmlns:p14="http://schemas.microsoft.com/office/powerpoint/2010/main" val="2170222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6" grpId="0"/>
      <p:bldP spid="34" grpId="0" animBg="1"/>
      <p:bldP spid="35"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5E3A8DBC-E371-844F-8FB0-DAFB1F41F109}"/>
                  </a:ext>
                </a:extLst>
              </p:cNvPr>
              <p:cNvSpPr/>
              <p:nvPr/>
            </p:nvSpPr>
            <p:spPr>
              <a:xfrm>
                <a:off x="838199" y="1194862"/>
                <a:ext cx="7855576"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a:t>
                </a:r>
              </a:p>
            </p:txBody>
          </p:sp>
        </mc:Choice>
        <mc:Fallback xmlns="">
          <p:sp>
            <p:nvSpPr>
              <p:cNvPr id="24" name="Rounded Rectangle 23">
                <a:extLst>
                  <a:ext uri="{FF2B5EF4-FFF2-40B4-BE49-F238E27FC236}">
                    <a16:creationId xmlns:a16="http://schemas.microsoft.com/office/drawing/2014/main" id="{5E3A8DBC-E371-844F-8FB0-DAFB1F41F109}"/>
                  </a:ext>
                </a:extLst>
              </p:cNvPr>
              <p:cNvSpPr>
                <a:spLocks noRot="1" noChangeAspect="1" noMove="1" noResize="1" noEditPoints="1" noAdjustHandles="1" noChangeArrowheads="1" noChangeShapeType="1" noTextEdit="1"/>
              </p:cNvSpPr>
              <p:nvPr/>
            </p:nvSpPr>
            <p:spPr>
              <a:xfrm>
                <a:off x="838199" y="1194862"/>
                <a:ext cx="7855576" cy="749851"/>
              </a:xfrm>
              <a:prstGeom prst="roundRect">
                <a:avLst/>
              </a:prstGeom>
              <a:blipFill>
                <a:blip r:embed="rId5"/>
                <a:stretch>
                  <a:fillRect t="-90476" b="-144444"/>
                </a:stretch>
              </a:blipFill>
              <a:ln w="317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9DCD324-2C49-3A48-B046-0F1EB1F7CD56}"/>
                  </a:ext>
                </a:extLst>
              </p:cNvPr>
              <p:cNvSpPr/>
              <p:nvPr/>
            </p:nvSpPr>
            <p:spPr>
              <a:xfrm>
                <a:off x="5779337" y="2060356"/>
                <a:ext cx="4263411" cy="461665"/>
              </a:xfrm>
              <a:prstGeom prst="rect">
                <a:avLst/>
              </a:prstGeom>
            </p:spPr>
            <p:txBody>
              <a:bodyPr wrap="none">
                <a:spAutoFit/>
              </a:bodyPr>
              <a:lstStyle/>
              <a:p>
                <a:r>
                  <a:rPr lang="en-US" sz="2400" dirty="0"/>
                  <a:t>(Assuming</a:t>
                </a:r>
                <a:r>
                  <a:rPr lang="en-US" sz="2400" dirty="0">
                    <a:solidFill>
                      <a:srgbClr val="7030A0"/>
                    </a:solidFill>
                  </a:rPr>
                  <a:t> </a:t>
                </a:r>
                <a14:m>
                  <m:oMath xmlns:m="http://schemas.openxmlformats.org/officeDocument/2006/math">
                    <m:d>
                      <m:dPr>
                        <m:ctrlPr>
                          <a:rPr lang="en-US" sz="2400" i="1" smtClean="0">
                            <a:solidFill>
                              <a:srgbClr val="7030A0"/>
                            </a:solidFill>
                            <a:latin typeface="Cambria Math" panose="02040503050406030204" pitchFamily="18" charset="0"/>
                          </a:rPr>
                        </m:ctrlPr>
                      </m:dPr>
                      <m:e>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𝑡</m:t>
                            </m:r>
                          </m:sub>
                        </m:sSub>
                        <m:r>
                          <a:rPr lang="en-US" sz="2400" i="1">
                            <a:solidFill>
                              <a:srgbClr val="7030A0"/>
                            </a:solidFill>
                            <a:latin typeface="Cambria Math" panose="02040503050406030204" pitchFamily="18" charset="0"/>
                          </a:rPr>
                          <m:t>+</m:t>
                        </m:r>
                        <m:f>
                          <m:fPr>
                            <m:type m:val="skw"/>
                            <m:ctrlPr>
                              <a:rPr lang="en-US" sz="2400" i="1">
                                <a:solidFill>
                                  <a:srgbClr val="7030A0"/>
                                </a:solidFill>
                                <a:latin typeface="Cambria Math" panose="02040503050406030204" pitchFamily="18" charset="0"/>
                              </a:rPr>
                            </m:ctrlPr>
                          </m:fPr>
                          <m:num>
                            <m:r>
                              <a:rPr lang="en-US" sz="2400" i="1">
                                <a:solidFill>
                                  <a:srgbClr val="7030A0"/>
                                </a:solidFill>
                                <a:latin typeface="Cambria Math" panose="02040503050406030204" pitchFamily="18" charset="0"/>
                              </a:rPr>
                              <m:t>1</m:t>
                            </m:r>
                          </m:num>
                          <m:den>
                            <m:r>
                              <a:rPr lang="en-US" sz="2400" i="1">
                                <a:solidFill>
                                  <a:srgbClr val="7030A0"/>
                                </a:solidFill>
                                <a:latin typeface="Cambria Math" panose="02040503050406030204" pitchFamily="18" charset="0"/>
                              </a:rPr>
                              <m:t>2</m:t>
                            </m:r>
                          </m:den>
                        </m:f>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𝑥𝑥</m:t>
                            </m:r>
                          </m:sub>
                        </m:sSub>
                      </m:e>
                    </m:d>
                    <m:r>
                      <a:rPr lang="en-US" sz="2400" i="1">
                        <a:solidFill>
                          <a:srgbClr val="7030A0"/>
                        </a:solidFill>
                        <a:latin typeface="Cambria Math" panose="02040503050406030204" pitchFamily="18" charset="0"/>
                      </a:rPr>
                      <m:t>𝑅</m:t>
                    </m:r>
                    <m:r>
                      <a:rPr lang="en-US" sz="2400" b="0" i="1" smtClean="0">
                        <a:solidFill>
                          <a:srgbClr val="7030A0"/>
                        </a:solidFill>
                        <a:latin typeface="Cambria Math" panose="02040503050406030204" pitchFamily="18" charset="0"/>
                      </a:rPr>
                      <m:t>=0</m:t>
                    </m:r>
                  </m:oMath>
                </a14:m>
                <a:r>
                  <a:rPr lang="en-US" sz="2400" dirty="0"/>
                  <a:t>.)</a:t>
                </a:r>
              </a:p>
            </p:txBody>
          </p:sp>
        </mc:Choice>
        <mc:Fallback xmlns="">
          <p:sp>
            <p:nvSpPr>
              <p:cNvPr id="5" name="Rectangle 4">
                <a:extLst>
                  <a:ext uri="{FF2B5EF4-FFF2-40B4-BE49-F238E27FC236}">
                    <a16:creationId xmlns:a16="http://schemas.microsoft.com/office/drawing/2014/main" id="{E9DCD324-2C49-3A48-B046-0F1EB1F7CD56}"/>
                  </a:ext>
                </a:extLst>
              </p:cNvPr>
              <p:cNvSpPr>
                <a:spLocks noRot="1" noChangeAspect="1" noMove="1" noResize="1" noEditPoints="1" noAdjustHandles="1" noChangeArrowheads="1" noChangeShapeType="1" noTextEdit="1"/>
              </p:cNvSpPr>
              <p:nvPr/>
            </p:nvSpPr>
            <p:spPr>
              <a:xfrm>
                <a:off x="5779337" y="2060356"/>
                <a:ext cx="4263411" cy="461665"/>
              </a:xfrm>
              <a:prstGeom prst="rect">
                <a:avLst/>
              </a:prstGeom>
              <a:blipFill>
                <a:blip r:embed="rId6"/>
                <a:stretch>
                  <a:fillRect l="-2077" t="-121053" r="-890" b="-186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717E03-9589-B448-AD4F-F8BBAF2889DF}"/>
                  </a:ext>
                </a:extLst>
              </p:cNvPr>
              <p:cNvSpPr txBox="1"/>
              <p:nvPr/>
            </p:nvSpPr>
            <p:spPr>
              <a:xfrm>
                <a:off x="838199" y="2892916"/>
                <a:ext cx="10833849" cy="979051"/>
              </a:xfrm>
              <a:prstGeom prst="rect">
                <a:avLst/>
              </a:prstGeom>
              <a:noFill/>
            </p:spPr>
            <p:txBody>
              <a:bodyPr wrap="square" rtlCol="0">
                <a:spAutoFit/>
              </a:bodyPr>
              <a:lstStyle/>
              <a:p>
                <a:r>
                  <a:rPr lang="en-US" sz="2800" dirty="0"/>
                  <a:t>Solving the BHE</a:t>
                </a:r>
                <a:r>
                  <a:rPr lang="en-US" sz="2800" baseline="30000" dirty="0"/>
                  <a:t>*</a:t>
                </a:r>
                <a:r>
                  <a:rPr lang="en-US" sz="2800" dirty="0"/>
                  <a:t> gives a potential function such that</a:t>
                </a:r>
              </a:p>
              <a:p>
                <a:pPr algn="ctr"/>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e>
                    </m:d>
                    <m:r>
                      <a:rPr lang="en-US" sz="2800" b="0" i="1" smtClean="0">
                        <a:latin typeface="Cambria Math" panose="02040503050406030204" pitchFamily="18" charset="0"/>
                      </a:rPr>
                      <m:t>≤</m:t>
                    </m:r>
                    <m:r>
                      <a:rPr lang="en-US" sz="2800" b="0" i="1" smtClean="0">
                        <a:latin typeface="Cambria Math" panose="02040503050406030204" pitchFamily="18" charset="0"/>
                      </a:rPr>
                      <m:t>𝛾</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r>
                      <a:rPr lang="en-US" sz="2800" b="0" i="1" smtClean="0">
                        <a:latin typeface="Cambria Math" panose="02040503050406030204" pitchFamily="18" charset="0"/>
                      </a:rPr>
                      <m:t>/2</m:t>
                    </m:r>
                  </m:oMath>
                </a14:m>
                <a:r>
                  <a:rPr lang="en-US" sz="2800" dirty="0"/>
                  <a:t> for all </a:t>
                </a:r>
                <a14:m>
                  <m:oMath xmlns:m="http://schemas.openxmlformats.org/officeDocument/2006/math">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≥0</m:t>
                    </m:r>
                  </m:oMath>
                </a14:m>
                <a:r>
                  <a:rPr lang="en-US" sz="2800" dirty="0"/>
                  <a:t>.</a:t>
                </a:r>
              </a:p>
            </p:txBody>
          </p:sp>
        </mc:Choice>
        <mc:Fallback xmlns="">
          <p:sp>
            <p:nvSpPr>
              <p:cNvPr id="15" name="TextBox 14">
                <a:extLst>
                  <a:ext uri="{FF2B5EF4-FFF2-40B4-BE49-F238E27FC236}">
                    <a16:creationId xmlns:a16="http://schemas.microsoft.com/office/drawing/2014/main" id="{56717E03-9589-B448-AD4F-F8BBAF2889DF}"/>
                  </a:ext>
                </a:extLst>
              </p:cNvPr>
              <p:cNvSpPr txBox="1">
                <a:spLocks noRot="1" noChangeAspect="1" noMove="1" noResize="1" noEditPoints="1" noAdjustHandles="1" noChangeArrowheads="1" noChangeShapeType="1" noTextEdit="1"/>
              </p:cNvSpPr>
              <p:nvPr/>
            </p:nvSpPr>
            <p:spPr>
              <a:xfrm>
                <a:off x="838199" y="2892916"/>
                <a:ext cx="10833849" cy="979051"/>
              </a:xfrm>
              <a:prstGeom prst="rect">
                <a:avLst/>
              </a:prstGeom>
              <a:blipFill>
                <a:blip r:embed="rId7"/>
                <a:stretch>
                  <a:fillRect l="-1054" t="-7792" b="-15584"/>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38E1B66C-14AD-9A44-B7EA-C07792DAC79F}"/>
              </a:ext>
            </a:extLst>
          </p:cNvPr>
          <p:cNvSpPr/>
          <p:nvPr/>
        </p:nvSpPr>
        <p:spPr>
          <a:xfrm rot="16200000" flipH="1">
            <a:off x="4108257" y="976504"/>
            <a:ext cx="328401" cy="1839308"/>
          </a:xfrm>
          <a:prstGeom prst="rightBrace">
            <a:avLst>
              <a:gd name="adj1" fmla="val 8333"/>
              <a:gd name="adj2" fmla="val 49605"/>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7D2E8A5A-224B-2847-84B6-AC3782E80F25}"/>
              </a:ext>
            </a:extLst>
          </p:cNvPr>
          <p:cNvSpPr/>
          <p:nvPr/>
        </p:nvSpPr>
        <p:spPr>
          <a:xfrm>
            <a:off x="3560018" y="2029527"/>
            <a:ext cx="1424877" cy="461665"/>
          </a:xfrm>
          <a:prstGeom prst="rect">
            <a:avLst/>
          </a:prstGeom>
        </p:spPr>
        <p:txBody>
          <a:bodyPr wrap="none">
            <a:spAutoFit/>
          </a:bodyPr>
          <a:lstStyle/>
          <a:p>
            <a:r>
              <a:rPr lang="en-US" sz="2400" dirty="0">
                <a:solidFill>
                  <a:schemeClr val="accent1"/>
                </a:solidFill>
              </a:rPr>
              <a:t>Algorithm</a:t>
            </a:r>
          </a:p>
        </p:txBody>
      </p:sp>
      <p:sp>
        <p:nvSpPr>
          <p:cNvPr id="19" name="TextBox 18">
            <a:extLst>
              <a:ext uri="{FF2B5EF4-FFF2-40B4-BE49-F238E27FC236}">
                <a16:creationId xmlns:a16="http://schemas.microsoft.com/office/drawing/2014/main" id="{7A0C9D12-C493-FF42-B074-32507D384187}"/>
              </a:ext>
            </a:extLst>
          </p:cNvPr>
          <p:cNvSpPr txBox="1"/>
          <p:nvPr/>
        </p:nvSpPr>
        <p:spPr>
          <a:xfrm>
            <a:off x="838199" y="4273691"/>
            <a:ext cx="10833849" cy="861774"/>
          </a:xfrm>
          <a:prstGeom prst="rect">
            <a:avLst/>
          </a:prstGeom>
          <a:noFill/>
        </p:spPr>
        <p:txBody>
          <a:bodyPr wrap="square" rtlCol="0">
            <a:spAutoFit/>
          </a:bodyPr>
          <a:lstStyle/>
          <a:p>
            <a:r>
              <a:rPr lang="en-US" sz="2800" b="1" dirty="0"/>
              <a:t>Miracle. </a:t>
            </a:r>
            <a:r>
              <a:rPr lang="en-US" sz="2800" dirty="0"/>
              <a:t>Continuous argument can be discretized with </a:t>
            </a:r>
            <a:r>
              <a:rPr lang="en-US" sz="2800" b="1" i="1" dirty="0"/>
              <a:t>no loss</a:t>
            </a:r>
            <a:r>
              <a:rPr lang="en-US" sz="2800" dirty="0"/>
              <a:t>.</a:t>
            </a:r>
          </a:p>
          <a:p>
            <a:r>
              <a:rPr lang="en-US" sz="2200" dirty="0">
                <a:solidFill>
                  <a:schemeClr val="tx1">
                    <a:lumMod val="75000"/>
                    <a:lumOff val="25000"/>
                  </a:schemeClr>
                </a:solidFill>
              </a:rPr>
              <a:t>(recycle potential function but use discrete </a:t>
            </a:r>
            <a:r>
              <a:rPr lang="en-US" sz="2200" dirty="0" err="1">
                <a:solidFill>
                  <a:schemeClr val="tx1">
                    <a:lumMod val="75000"/>
                    <a:lumOff val="25000"/>
                  </a:schemeClr>
                </a:solidFill>
              </a:rPr>
              <a:t>It</a:t>
            </a:r>
            <a:r>
              <a:rPr lang="en-US" sz="2200" dirty="0" err="1">
                <a:solidFill>
                  <a:schemeClr val="tx1">
                    <a:lumMod val="75000"/>
                    <a:lumOff val="25000"/>
                  </a:schemeClr>
                </a:solidFill>
                <a:latin typeface="Calibri" panose="020F0502020204030204" pitchFamily="34" charset="0"/>
                <a:cs typeface="Calibri" panose="020F0502020204030204" pitchFamily="34" charset="0"/>
              </a:rPr>
              <a:t>ô</a:t>
            </a:r>
            <a:r>
              <a:rPr lang="en-US" sz="2200" dirty="0">
                <a:solidFill>
                  <a:schemeClr val="tx1">
                    <a:lumMod val="75000"/>
                    <a:lumOff val="25000"/>
                  </a:schemeClr>
                </a:solidFill>
                <a:latin typeface="Calibri" panose="020F0502020204030204" pitchFamily="34" charset="0"/>
                <a:cs typeface="Calibri" panose="020F0502020204030204" pitchFamily="34" charset="0"/>
              </a:rPr>
              <a:t>, discrete BHE, discrete derivative, etc.)</a:t>
            </a:r>
            <a:endParaRPr lang="en-US" sz="2200" b="1"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109D532-60BE-A14F-A91D-EB6E916AD7CD}"/>
                  </a:ext>
                </a:extLst>
              </p:cNvPr>
              <p:cNvSpPr txBox="1"/>
              <p:nvPr/>
            </p:nvSpPr>
            <p:spPr>
              <a:xfrm>
                <a:off x="838199" y="5408602"/>
                <a:ext cx="10833849" cy="1033553"/>
              </a:xfrm>
              <a:prstGeom prst="rect">
                <a:avLst/>
              </a:prstGeom>
              <a:noFill/>
            </p:spPr>
            <p:txBody>
              <a:bodyPr wrap="square" rtlCol="0">
                <a:spAutoFit/>
              </a:bodyPr>
              <a:lstStyle/>
              <a:p>
                <a:r>
                  <a:rPr lang="en-US" sz="2000" baseline="30000" dirty="0">
                    <a:solidFill>
                      <a:schemeClr val="tx1">
                        <a:lumMod val="65000"/>
                        <a:lumOff val="35000"/>
                      </a:schemeClr>
                    </a:solidFill>
                  </a:rPr>
                  <a:t>*</a:t>
                </a:r>
                <a:r>
                  <a:rPr lang="en-US" sz="2000" dirty="0">
                    <a:solidFill>
                      <a:schemeClr val="tx1">
                        <a:lumMod val="65000"/>
                        <a:lumOff val="35000"/>
                      </a:schemeClr>
                    </a:solidFill>
                  </a:rPr>
                  <a:t>Solving BHE requires boundary conditions.</a:t>
                </a:r>
              </a:p>
              <a:p>
                <a:pPr marL="457200" indent="-457200">
                  <a:buFont typeface="+mj-lt"/>
                  <a:buAutoNum type="arabicPeriod"/>
                </a:pPr>
                <a:r>
                  <a:rPr lang="en-US" sz="2000" b="0" dirty="0">
                    <a:solidFill>
                      <a:schemeClr val="tx1">
                        <a:lumMod val="65000"/>
                        <a:lumOff val="35000"/>
                      </a:schemeClr>
                    </a:solidFill>
                  </a:rPr>
                  <a:t> </a:t>
                </a:r>
                <a14:m>
                  <m:oMath xmlns:m="http://schemas.openxmlformats.org/officeDocument/2006/math">
                    <m:sSub>
                      <m:sSubPr>
                        <m:ctrlPr>
                          <a:rPr lang="en-US" sz="2000" b="0" i="1" smtClean="0">
                            <a:solidFill>
                              <a:schemeClr val="tx1">
                                <a:lumMod val="65000"/>
                                <a:lumOff val="35000"/>
                              </a:schemeClr>
                            </a:solidFill>
                            <a:latin typeface="Cambria Math" panose="02040503050406030204" pitchFamily="18" charset="0"/>
                          </a:rPr>
                        </m:ctrlPr>
                      </m:sSubPr>
                      <m:e>
                        <m:r>
                          <a:rPr lang="en-US" sz="2000" b="0" i="1" smtClean="0">
                            <a:solidFill>
                              <a:schemeClr val="tx1">
                                <a:lumMod val="65000"/>
                                <a:lumOff val="35000"/>
                              </a:schemeClr>
                            </a:solidFill>
                            <a:latin typeface="Cambria Math" panose="02040503050406030204" pitchFamily="18" charset="0"/>
                          </a:rPr>
                          <m:t>𝜕</m:t>
                        </m:r>
                      </m:e>
                      <m:sub>
                        <m:r>
                          <a:rPr lang="en-US" sz="2000" b="0" i="1" smtClean="0">
                            <a:solidFill>
                              <a:schemeClr val="tx1">
                                <a:lumMod val="65000"/>
                                <a:lumOff val="35000"/>
                              </a:schemeClr>
                            </a:solidFill>
                            <a:latin typeface="Cambria Math" panose="02040503050406030204" pitchFamily="18" charset="0"/>
                          </a:rPr>
                          <m:t>𝑥</m:t>
                        </m:r>
                      </m:sub>
                    </m:sSub>
                    <m:r>
                      <a:rPr lang="en-US" sz="2000" b="0" i="1" smtClean="0">
                        <a:solidFill>
                          <a:schemeClr val="tx1">
                            <a:lumMod val="65000"/>
                            <a:lumOff val="35000"/>
                          </a:schemeClr>
                        </a:solidFill>
                        <a:latin typeface="Cambria Math" panose="02040503050406030204" pitchFamily="18" charset="0"/>
                      </a:rPr>
                      <m:t>𝑅</m:t>
                    </m:r>
                    <m:d>
                      <m:dPr>
                        <m:ctrlPr>
                          <a:rPr lang="en-US" sz="2000" b="0" i="1" smtClean="0">
                            <a:solidFill>
                              <a:schemeClr val="tx1">
                                <a:lumMod val="65000"/>
                                <a:lumOff val="35000"/>
                              </a:schemeClr>
                            </a:solidFill>
                            <a:latin typeface="Cambria Math" panose="02040503050406030204" pitchFamily="18" charset="0"/>
                          </a:rPr>
                        </m:ctrlPr>
                      </m:dPr>
                      <m:e>
                        <m:r>
                          <a:rPr lang="en-US" sz="2000" b="0" i="1" smtClean="0">
                            <a:solidFill>
                              <a:schemeClr val="tx1">
                                <a:lumMod val="65000"/>
                                <a:lumOff val="35000"/>
                              </a:schemeClr>
                            </a:solidFill>
                            <a:latin typeface="Cambria Math" panose="02040503050406030204" pitchFamily="18" charset="0"/>
                          </a:rPr>
                          <m:t>𝑡</m:t>
                        </m:r>
                        <m:r>
                          <a:rPr lang="en-US" sz="2000" b="0" i="1" smtClean="0">
                            <a:solidFill>
                              <a:schemeClr val="tx1">
                                <a:lumMod val="65000"/>
                                <a:lumOff val="35000"/>
                              </a:schemeClr>
                            </a:solidFill>
                            <a:latin typeface="Cambria Math" panose="02040503050406030204" pitchFamily="18" charset="0"/>
                          </a:rPr>
                          <m:t>,</m:t>
                        </m:r>
                        <m:r>
                          <a:rPr lang="en-US" sz="2000" b="0" i="1" smtClean="0">
                            <a:solidFill>
                              <a:schemeClr val="tx1">
                                <a:lumMod val="65000"/>
                                <a:lumOff val="35000"/>
                              </a:schemeClr>
                            </a:solidFill>
                            <a:latin typeface="Cambria Math" panose="02040503050406030204" pitchFamily="18" charset="0"/>
                          </a:rPr>
                          <m:t>𝑥</m:t>
                        </m:r>
                      </m:e>
                    </m:d>
                    <m:r>
                      <a:rPr lang="en-US" sz="2000" b="0" i="1" smtClean="0">
                        <a:solidFill>
                          <a:schemeClr val="tx1">
                            <a:lumMod val="65000"/>
                            <a:lumOff val="35000"/>
                          </a:schemeClr>
                        </a:solidFill>
                        <a:latin typeface="Cambria Math" panose="02040503050406030204" pitchFamily="18" charset="0"/>
                      </a:rPr>
                      <m:t>=</m:t>
                    </m:r>
                    <m:f>
                      <m:fPr>
                        <m:type m:val="skw"/>
                        <m:ctrlPr>
                          <a:rPr lang="en-US" sz="2000" b="0" i="1" smtClean="0">
                            <a:solidFill>
                              <a:schemeClr val="tx1">
                                <a:lumMod val="65000"/>
                                <a:lumOff val="35000"/>
                              </a:schemeClr>
                            </a:solidFill>
                            <a:latin typeface="Cambria Math" panose="02040503050406030204" pitchFamily="18" charset="0"/>
                          </a:rPr>
                        </m:ctrlPr>
                      </m:fPr>
                      <m:num>
                        <m:r>
                          <a:rPr lang="en-US" sz="2000" b="0" i="1" smtClean="0">
                            <a:solidFill>
                              <a:schemeClr val="tx1">
                                <a:lumMod val="65000"/>
                                <a:lumOff val="35000"/>
                              </a:schemeClr>
                            </a:solidFill>
                            <a:latin typeface="Cambria Math" panose="02040503050406030204" pitchFamily="18" charset="0"/>
                          </a:rPr>
                          <m:t>1</m:t>
                        </m:r>
                      </m:num>
                      <m:den>
                        <m:r>
                          <a:rPr lang="en-US" sz="2000" b="0" i="1" smtClean="0">
                            <a:solidFill>
                              <a:schemeClr val="tx1">
                                <a:lumMod val="65000"/>
                                <a:lumOff val="35000"/>
                              </a:schemeClr>
                            </a:solidFill>
                            <a:latin typeface="Cambria Math" panose="02040503050406030204" pitchFamily="18" charset="0"/>
                          </a:rPr>
                          <m:t>2</m:t>
                        </m:r>
                      </m:den>
                    </m:f>
                  </m:oMath>
                </a14:m>
                <a:r>
                  <a:rPr lang="en-US" sz="2000" dirty="0">
                    <a:solidFill>
                      <a:schemeClr val="tx1">
                        <a:lumMod val="65000"/>
                        <a:lumOff val="35000"/>
                      </a:schemeClr>
                    </a:solidFill>
                  </a:rPr>
                  <a:t> (i.e. equally good experts)</a:t>
                </a:r>
              </a:p>
              <a:p>
                <a:pPr marL="457200" indent="-457200">
                  <a:buFont typeface="+mj-lt"/>
                  <a:buAutoNum type="arabicPeriod"/>
                </a:pPr>
                <a:r>
                  <a:rPr lang="en-US" sz="2000" dirty="0">
                    <a:solidFill>
                      <a:schemeClr val="tx1">
                        <a:lumMod val="65000"/>
                        <a:lumOff val="35000"/>
                      </a:schemeClr>
                    </a:solidFill>
                  </a:rPr>
                  <a:t> </a:t>
                </a:r>
                <a14:m>
                  <m:oMath xmlns:m="http://schemas.openxmlformats.org/officeDocument/2006/math">
                    <m:sSub>
                      <m:sSubPr>
                        <m:ctrlPr>
                          <a:rPr lang="en-US" sz="2000" b="0" i="1" smtClean="0">
                            <a:solidFill>
                              <a:schemeClr val="tx1">
                                <a:lumMod val="65000"/>
                                <a:lumOff val="35000"/>
                              </a:schemeClr>
                            </a:solidFill>
                            <a:latin typeface="Cambria Math" panose="02040503050406030204" pitchFamily="18" charset="0"/>
                          </a:rPr>
                        </m:ctrlPr>
                      </m:sSubPr>
                      <m:e>
                        <m:r>
                          <a:rPr lang="en-US" sz="2000" b="0" i="1" smtClean="0">
                            <a:solidFill>
                              <a:schemeClr val="tx1">
                                <a:lumMod val="65000"/>
                                <a:lumOff val="35000"/>
                              </a:schemeClr>
                            </a:solidFill>
                            <a:latin typeface="Cambria Math" panose="02040503050406030204" pitchFamily="18" charset="0"/>
                          </a:rPr>
                          <m:t>𝜕</m:t>
                        </m:r>
                      </m:e>
                      <m:sub>
                        <m:r>
                          <a:rPr lang="en-US" sz="2000" b="0" i="1" smtClean="0">
                            <a:solidFill>
                              <a:schemeClr val="tx1">
                                <a:lumMod val="65000"/>
                                <a:lumOff val="35000"/>
                              </a:schemeClr>
                            </a:solidFill>
                            <a:latin typeface="Cambria Math" panose="02040503050406030204" pitchFamily="18" charset="0"/>
                          </a:rPr>
                          <m:t>𝑥</m:t>
                        </m:r>
                      </m:sub>
                    </m:sSub>
                    <m:r>
                      <a:rPr lang="en-US" sz="2000" b="0" i="1" smtClean="0">
                        <a:solidFill>
                          <a:schemeClr val="tx1">
                            <a:lumMod val="65000"/>
                            <a:lumOff val="35000"/>
                          </a:schemeClr>
                        </a:solidFill>
                        <a:latin typeface="Cambria Math" panose="02040503050406030204" pitchFamily="18" charset="0"/>
                      </a:rPr>
                      <m:t>𝑅</m:t>
                    </m:r>
                    <m:d>
                      <m:dPr>
                        <m:ctrlPr>
                          <a:rPr lang="en-US" sz="2000" b="0" i="1" smtClean="0">
                            <a:solidFill>
                              <a:schemeClr val="tx1">
                                <a:lumMod val="65000"/>
                                <a:lumOff val="35000"/>
                              </a:schemeClr>
                            </a:solidFill>
                            <a:latin typeface="Cambria Math" panose="02040503050406030204" pitchFamily="18" charset="0"/>
                          </a:rPr>
                        </m:ctrlPr>
                      </m:dPr>
                      <m:e>
                        <m:r>
                          <a:rPr lang="en-US" sz="2000" b="0" i="1" smtClean="0">
                            <a:solidFill>
                              <a:schemeClr val="tx1">
                                <a:lumMod val="65000"/>
                                <a:lumOff val="35000"/>
                              </a:schemeClr>
                            </a:solidFill>
                            <a:latin typeface="Cambria Math" panose="02040503050406030204" pitchFamily="18" charset="0"/>
                          </a:rPr>
                          <m:t>𝑡</m:t>
                        </m:r>
                        <m:r>
                          <a:rPr lang="en-US" sz="2000" b="0" i="1" smtClean="0">
                            <a:solidFill>
                              <a:schemeClr val="tx1">
                                <a:lumMod val="65000"/>
                                <a:lumOff val="35000"/>
                              </a:schemeClr>
                            </a:solidFill>
                            <a:latin typeface="Cambria Math" panose="02040503050406030204" pitchFamily="18" charset="0"/>
                          </a:rPr>
                          <m:t>,</m:t>
                        </m:r>
                        <m:r>
                          <a:rPr lang="en-US" sz="2000" b="0" i="1" smtClean="0">
                            <a:solidFill>
                              <a:schemeClr val="tx1">
                                <a:lumMod val="65000"/>
                                <a:lumOff val="35000"/>
                              </a:schemeClr>
                            </a:solidFill>
                            <a:latin typeface="Cambria Math" panose="02040503050406030204" pitchFamily="18" charset="0"/>
                          </a:rPr>
                          <m:t>𝑥</m:t>
                        </m:r>
                      </m:e>
                    </m:d>
                    <m:r>
                      <a:rPr lang="en-US" sz="2000" b="0" i="1" smtClean="0">
                        <a:solidFill>
                          <a:schemeClr val="tx1">
                            <a:lumMod val="65000"/>
                            <a:lumOff val="35000"/>
                          </a:schemeClr>
                        </a:solidFill>
                        <a:latin typeface="Cambria Math" panose="02040503050406030204" pitchFamily="18" charset="0"/>
                      </a:rPr>
                      <m:t>=0</m:t>
                    </m:r>
                  </m:oMath>
                </a14:m>
                <a:r>
                  <a:rPr lang="en-US" sz="2000" dirty="0">
                    <a:solidFill>
                      <a:schemeClr val="tx1">
                        <a:lumMod val="65000"/>
                        <a:lumOff val="35000"/>
                      </a:schemeClr>
                    </a:solidFill>
                  </a:rPr>
                  <a:t> when </a:t>
                </a:r>
                <a14:m>
                  <m:oMath xmlns:m="http://schemas.openxmlformats.org/officeDocument/2006/math">
                    <m:r>
                      <a:rPr lang="en-US" sz="2000" b="0" i="1" smtClean="0">
                        <a:solidFill>
                          <a:schemeClr val="tx1">
                            <a:lumMod val="65000"/>
                            <a:lumOff val="35000"/>
                          </a:schemeClr>
                        </a:solidFill>
                        <a:latin typeface="Cambria Math" panose="02040503050406030204" pitchFamily="18" charset="0"/>
                      </a:rPr>
                      <m:t>𝑥</m:t>
                    </m:r>
                    <m:r>
                      <a:rPr lang="en-US" sz="2000" b="0" i="1" smtClean="0">
                        <a:solidFill>
                          <a:schemeClr val="tx1">
                            <a:lumMod val="65000"/>
                            <a:lumOff val="35000"/>
                          </a:schemeClr>
                        </a:solidFill>
                        <a:latin typeface="Cambria Math" panose="02040503050406030204" pitchFamily="18" charset="0"/>
                      </a:rPr>
                      <m:t>≥</m:t>
                    </m:r>
                    <m:r>
                      <a:rPr lang="en-US" sz="2000" b="0" i="1" smtClean="0">
                        <a:solidFill>
                          <a:schemeClr val="tx1">
                            <a:lumMod val="65000"/>
                            <a:lumOff val="35000"/>
                          </a:schemeClr>
                        </a:solidFill>
                        <a:latin typeface="Cambria Math" panose="02040503050406030204" pitchFamily="18" charset="0"/>
                      </a:rPr>
                      <m:t>𝛾</m:t>
                    </m:r>
                    <m:rad>
                      <m:radPr>
                        <m:degHide m:val="on"/>
                        <m:ctrlPr>
                          <a:rPr lang="en-US" sz="2000" b="0" i="1" smtClean="0">
                            <a:solidFill>
                              <a:schemeClr val="tx1">
                                <a:lumMod val="65000"/>
                                <a:lumOff val="35000"/>
                              </a:schemeClr>
                            </a:solidFill>
                            <a:latin typeface="Cambria Math" panose="02040503050406030204" pitchFamily="18" charset="0"/>
                          </a:rPr>
                        </m:ctrlPr>
                      </m:radPr>
                      <m:deg/>
                      <m:e>
                        <m:r>
                          <a:rPr lang="en-US" sz="2000" b="0" i="1" smtClean="0">
                            <a:solidFill>
                              <a:schemeClr val="tx1">
                                <a:lumMod val="65000"/>
                                <a:lumOff val="35000"/>
                              </a:schemeClr>
                            </a:solidFill>
                            <a:latin typeface="Cambria Math" panose="02040503050406030204" pitchFamily="18" charset="0"/>
                          </a:rPr>
                          <m:t>𝑡</m:t>
                        </m:r>
                      </m:e>
                    </m:rad>
                  </m:oMath>
                </a14:m>
                <a:r>
                  <a:rPr lang="en-US" sz="2000" dirty="0">
                    <a:solidFill>
                      <a:schemeClr val="tx1">
                        <a:lumMod val="65000"/>
                        <a:lumOff val="35000"/>
                      </a:schemeClr>
                    </a:solidFill>
                  </a:rPr>
                  <a:t> (i.e. ignore expert if sufficiently poor)</a:t>
                </a:r>
              </a:p>
            </p:txBody>
          </p:sp>
        </mc:Choice>
        <mc:Fallback xmlns="">
          <p:sp>
            <p:nvSpPr>
              <p:cNvPr id="12" name="TextBox 11">
                <a:extLst>
                  <a:ext uri="{FF2B5EF4-FFF2-40B4-BE49-F238E27FC236}">
                    <a16:creationId xmlns:a16="http://schemas.microsoft.com/office/drawing/2014/main" id="{B109D532-60BE-A14F-A91D-EB6E916AD7CD}"/>
                  </a:ext>
                </a:extLst>
              </p:cNvPr>
              <p:cNvSpPr txBox="1">
                <a:spLocks noRot="1" noChangeAspect="1" noMove="1" noResize="1" noEditPoints="1" noAdjustHandles="1" noChangeArrowheads="1" noChangeShapeType="1" noTextEdit="1"/>
              </p:cNvSpPr>
              <p:nvPr/>
            </p:nvSpPr>
            <p:spPr>
              <a:xfrm>
                <a:off x="838199" y="5408602"/>
                <a:ext cx="10833849" cy="1033553"/>
              </a:xfrm>
              <a:prstGeom prst="rect">
                <a:avLst/>
              </a:prstGeom>
              <a:blipFill>
                <a:blip r:embed="rId8"/>
                <a:stretch>
                  <a:fillRect l="-585" t="-15854" b="-39024"/>
                </a:stretch>
              </a:blipFill>
            </p:spPr>
            <p:txBody>
              <a:bodyPr/>
              <a:lstStyle/>
              <a:p>
                <a:r>
                  <a:rPr lang="en-US">
                    <a:noFill/>
                  </a:rPr>
                  <a:t> </a:t>
                </a:r>
              </a:p>
            </p:txBody>
          </p:sp>
        </mc:Fallback>
      </mc:AlternateContent>
    </p:spTree>
    <p:extLst>
      <p:ext uri="{BB962C8B-B14F-4D97-AF65-F5344CB8AC3E}">
        <p14:creationId xmlns:p14="http://schemas.microsoft.com/office/powerpoint/2010/main" val="737791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Summary</a:t>
            </a:r>
          </a:p>
        </p:txBody>
      </p:sp>
      <p:sp>
        <p:nvSpPr>
          <p:cNvPr id="13" name="Rounded Rectangle 12">
            <a:extLst>
              <a:ext uri="{FF2B5EF4-FFF2-40B4-BE49-F238E27FC236}">
                <a16:creationId xmlns:a16="http://schemas.microsoft.com/office/drawing/2014/main" id="{D02ECE48-E289-014D-8B58-8917CFB7B51D}"/>
              </a:ext>
            </a:extLst>
          </p:cNvPr>
          <p:cNvSpPr/>
          <p:nvPr/>
        </p:nvSpPr>
        <p:spPr>
          <a:xfrm>
            <a:off x="7359878" y="1667828"/>
            <a:ext cx="3702269" cy="1055608"/>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dirty="0"/>
              <a:t>Continuous regret problem</a:t>
            </a:r>
          </a:p>
        </p:txBody>
      </p:sp>
      <p:sp>
        <p:nvSpPr>
          <p:cNvPr id="14" name="Rounded Rectangle 13">
            <a:extLst>
              <a:ext uri="{FF2B5EF4-FFF2-40B4-BE49-F238E27FC236}">
                <a16:creationId xmlns:a16="http://schemas.microsoft.com/office/drawing/2014/main" id="{9F5F7990-E824-7B4E-8BC1-AC3F8D80A7C1}"/>
              </a:ext>
            </a:extLst>
          </p:cNvPr>
          <p:cNvSpPr/>
          <p:nvPr/>
        </p:nvSpPr>
        <p:spPr>
          <a:xfrm>
            <a:off x="1032635" y="1667828"/>
            <a:ext cx="3702269" cy="1055608"/>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dirty="0"/>
              <a:t>Discrete regret</a:t>
            </a:r>
          </a:p>
          <a:p>
            <a:pPr algn="ctr"/>
            <a:r>
              <a:rPr lang="en-US" sz="2800" dirty="0"/>
              <a:t>problem</a:t>
            </a:r>
          </a:p>
        </p:txBody>
      </p:sp>
      <p:sp>
        <p:nvSpPr>
          <p:cNvPr id="18" name="Rounded Rectangle 17">
            <a:extLst>
              <a:ext uri="{FF2B5EF4-FFF2-40B4-BE49-F238E27FC236}">
                <a16:creationId xmlns:a16="http://schemas.microsoft.com/office/drawing/2014/main" id="{99E671AB-2C95-1343-A9AD-AC758E923DB5}"/>
              </a:ext>
            </a:extLst>
          </p:cNvPr>
          <p:cNvSpPr/>
          <p:nvPr/>
        </p:nvSpPr>
        <p:spPr>
          <a:xfrm>
            <a:off x="7359878" y="4185055"/>
            <a:ext cx="3702269" cy="1055608"/>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dirty="0"/>
              <a:t>Continuous</a:t>
            </a:r>
          </a:p>
          <a:p>
            <a:pPr algn="ctr"/>
            <a:r>
              <a:rPr lang="en-US" sz="2800" dirty="0"/>
              <a:t>algorithm</a:t>
            </a:r>
          </a:p>
        </p:txBody>
      </p:sp>
      <p:sp>
        <p:nvSpPr>
          <p:cNvPr id="20" name="Rounded Rectangle 19">
            <a:extLst>
              <a:ext uri="{FF2B5EF4-FFF2-40B4-BE49-F238E27FC236}">
                <a16:creationId xmlns:a16="http://schemas.microsoft.com/office/drawing/2014/main" id="{4FA1B4D7-B31F-8E4A-92AA-DA00ED865D91}"/>
              </a:ext>
            </a:extLst>
          </p:cNvPr>
          <p:cNvSpPr/>
          <p:nvPr/>
        </p:nvSpPr>
        <p:spPr>
          <a:xfrm>
            <a:off x="1032634" y="4185055"/>
            <a:ext cx="3702269" cy="1055608"/>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dirty="0"/>
              <a:t>Discrete</a:t>
            </a:r>
          </a:p>
          <a:p>
            <a:pPr algn="ctr"/>
            <a:r>
              <a:rPr lang="en-US" sz="2800" dirty="0"/>
              <a:t>algorithm</a:t>
            </a:r>
          </a:p>
        </p:txBody>
      </p:sp>
      <p:cxnSp>
        <p:nvCxnSpPr>
          <p:cNvPr id="7" name="Straight Arrow Connector 6">
            <a:extLst>
              <a:ext uri="{FF2B5EF4-FFF2-40B4-BE49-F238E27FC236}">
                <a16:creationId xmlns:a16="http://schemas.microsoft.com/office/drawing/2014/main" id="{D03CC4B3-1E8B-7A45-8963-B193FCAAA806}"/>
              </a:ext>
            </a:extLst>
          </p:cNvPr>
          <p:cNvCxnSpPr>
            <a:cxnSpLocks/>
            <a:stCxn id="14" idx="3"/>
          </p:cNvCxnSpPr>
          <p:nvPr/>
        </p:nvCxnSpPr>
        <p:spPr>
          <a:xfrm>
            <a:off x="4734904" y="2195632"/>
            <a:ext cx="2624974"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ABB4281-90DB-2C4F-B595-704F2361D33B}"/>
              </a:ext>
            </a:extLst>
          </p:cNvPr>
          <p:cNvCxnSpPr>
            <a:cxnSpLocks/>
            <a:stCxn id="18" idx="1"/>
            <a:endCxn id="20" idx="3"/>
          </p:cNvCxnSpPr>
          <p:nvPr/>
        </p:nvCxnSpPr>
        <p:spPr>
          <a:xfrm flipH="1">
            <a:off x="4734903" y="4712859"/>
            <a:ext cx="2624975"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F32F8A8-5138-764D-AD96-1C8EC416E891}"/>
              </a:ext>
            </a:extLst>
          </p:cNvPr>
          <p:cNvCxnSpPr>
            <a:cxnSpLocks/>
            <a:stCxn id="13" idx="2"/>
            <a:endCxn id="18" idx="0"/>
          </p:cNvCxnSpPr>
          <p:nvPr/>
        </p:nvCxnSpPr>
        <p:spPr>
          <a:xfrm>
            <a:off x="9211013" y="2723436"/>
            <a:ext cx="0" cy="146161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F698CCF-A575-C04D-AC2B-7A8CA92BA178}"/>
              </a:ext>
            </a:extLst>
          </p:cNvPr>
          <p:cNvSpPr txBox="1"/>
          <p:nvPr/>
        </p:nvSpPr>
        <p:spPr>
          <a:xfrm>
            <a:off x="8037132" y="3223413"/>
            <a:ext cx="2347759" cy="461665"/>
          </a:xfrm>
          <a:prstGeom prst="rect">
            <a:avLst/>
          </a:prstGeom>
          <a:solidFill>
            <a:schemeClr val="lt1"/>
          </a:solidFill>
        </p:spPr>
        <p:txBody>
          <a:bodyPr wrap="none" rtlCol="0">
            <a:spAutoFit/>
          </a:bodyPr>
          <a:lstStyle/>
          <a:p>
            <a:pPr algn="ctr"/>
            <a:r>
              <a:rPr lang="en-US" sz="2400" dirty="0" err="1"/>
              <a:t>It</a:t>
            </a:r>
            <a:r>
              <a:rPr lang="en-US" sz="2400" dirty="0" err="1">
                <a:solidFill>
                  <a:schemeClr val="tx1">
                    <a:lumMod val="75000"/>
                    <a:lumOff val="25000"/>
                  </a:schemeClr>
                </a:solidFill>
                <a:latin typeface="Calibri" panose="020F0502020204030204" pitchFamily="34" charset="0"/>
                <a:cs typeface="Calibri" panose="020F0502020204030204" pitchFamily="34" charset="0"/>
              </a:rPr>
              <a:t>ô</a:t>
            </a:r>
            <a:r>
              <a:rPr lang="en-US" sz="2400" dirty="0" err="1"/>
              <a:t>’s</a:t>
            </a:r>
            <a:r>
              <a:rPr lang="en-US" sz="2400" dirty="0"/>
              <a:t> Lemma, BHE</a:t>
            </a:r>
          </a:p>
        </p:txBody>
      </p:sp>
      <p:cxnSp>
        <p:nvCxnSpPr>
          <p:cNvPr id="12" name="Straight Arrow Connector 11">
            <a:extLst>
              <a:ext uri="{FF2B5EF4-FFF2-40B4-BE49-F238E27FC236}">
                <a16:creationId xmlns:a16="http://schemas.microsoft.com/office/drawing/2014/main" id="{0A9B17EE-A80C-074D-A57F-370551F4E5F5}"/>
              </a:ext>
            </a:extLst>
          </p:cNvPr>
          <p:cNvCxnSpPr>
            <a:cxnSpLocks/>
            <a:stCxn id="14" idx="2"/>
            <a:endCxn id="20" idx="0"/>
          </p:cNvCxnSpPr>
          <p:nvPr/>
        </p:nvCxnSpPr>
        <p:spPr>
          <a:xfrm flipH="1">
            <a:off x="2883769" y="2723436"/>
            <a:ext cx="1" cy="146161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9AB0129-E089-4042-A81E-1BC63D35F13F}"/>
              </a:ext>
            </a:extLst>
          </p:cNvPr>
          <p:cNvSpPr txBox="1"/>
          <p:nvPr/>
        </p:nvSpPr>
        <p:spPr>
          <a:xfrm>
            <a:off x="1992851" y="2986937"/>
            <a:ext cx="1781834" cy="830997"/>
          </a:xfrm>
          <a:prstGeom prst="rect">
            <a:avLst/>
          </a:prstGeom>
          <a:solidFill>
            <a:schemeClr val="lt1"/>
          </a:solidFill>
        </p:spPr>
        <p:txBody>
          <a:bodyPr wrap="none" rtlCol="0">
            <a:spAutoFit/>
          </a:bodyPr>
          <a:lstStyle/>
          <a:p>
            <a:pPr algn="ctr"/>
            <a:r>
              <a:rPr lang="en-US" sz="2400" dirty="0"/>
              <a:t>Discrete </a:t>
            </a:r>
            <a:r>
              <a:rPr lang="en-US" sz="2400" dirty="0" err="1"/>
              <a:t>It</a:t>
            </a:r>
            <a:r>
              <a:rPr lang="en-US" sz="2400" dirty="0" err="1">
                <a:latin typeface="Calibri" panose="020F0502020204030204" pitchFamily="34" charset="0"/>
                <a:cs typeface="Calibri" panose="020F0502020204030204" pitchFamily="34" charset="0"/>
              </a:rPr>
              <a:t>ô</a:t>
            </a:r>
            <a:endParaRPr lang="en-US" sz="2400" dirty="0">
              <a:latin typeface="Calibri" panose="020F0502020204030204" pitchFamily="34" charset="0"/>
              <a:cs typeface="Calibri" panose="020F0502020204030204" pitchFamily="34" charset="0"/>
            </a:endParaRPr>
          </a:p>
          <a:p>
            <a:pPr algn="ctr"/>
            <a:r>
              <a:rPr lang="en-US" sz="2400" dirty="0">
                <a:latin typeface="Calibri" panose="020F0502020204030204" pitchFamily="34" charset="0"/>
                <a:cs typeface="Calibri" panose="020F0502020204030204" pitchFamily="34" charset="0"/>
              </a:rPr>
              <a:t>Discrete BHE</a:t>
            </a:r>
            <a:endParaRPr lang="en-US" sz="2400" dirty="0"/>
          </a:p>
        </p:txBody>
      </p:sp>
      <p:sp>
        <p:nvSpPr>
          <p:cNvPr id="15" name="TextBox 14">
            <a:extLst>
              <a:ext uri="{FF2B5EF4-FFF2-40B4-BE49-F238E27FC236}">
                <a16:creationId xmlns:a16="http://schemas.microsoft.com/office/drawing/2014/main" id="{3E7622B1-703B-6D4C-BC49-FB0C2EDCAC68}"/>
              </a:ext>
            </a:extLst>
          </p:cNvPr>
          <p:cNvSpPr txBox="1"/>
          <p:nvPr/>
        </p:nvSpPr>
        <p:spPr>
          <a:xfrm>
            <a:off x="5374771" y="4297360"/>
            <a:ext cx="1345241" cy="830997"/>
          </a:xfrm>
          <a:prstGeom prst="rect">
            <a:avLst/>
          </a:prstGeom>
          <a:solidFill>
            <a:schemeClr val="lt1"/>
          </a:solidFill>
        </p:spPr>
        <p:txBody>
          <a:bodyPr wrap="none" rtlCol="0">
            <a:spAutoFit/>
          </a:bodyPr>
          <a:lstStyle/>
          <a:p>
            <a:pPr algn="ctr"/>
            <a:r>
              <a:rPr lang="en-US" sz="2400" dirty="0"/>
              <a:t>Potential</a:t>
            </a:r>
          </a:p>
          <a:p>
            <a:pPr algn="ctr"/>
            <a:r>
              <a:rPr lang="en-US" sz="2400" dirty="0"/>
              <a:t>function</a:t>
            </a:r>
          </a:p>
        </p:txBody>
      </p:sp>
    </p:spTree>
    <p:extLst>
      <p:ext uri="{BB962C8B-B14F-4D97-AF65-F5344CB8AC3E}">
        <p14:creationId xmlns:p14="http://schemas.microsoft.com/office/powerpoint/2010/main" val="1363082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P spid="20" grpId="0" animBg="1"/>
      <p:bldP spid="27" grpId="0" animBg="1"/>
      <p:bldP spid="28" grpId="0" animBg="1"/>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5921" y="1699846"/>
            <a:ext cx="10687050" cy="2110154"/>
          </a:xfrm>
        </p:spPr>
        <p:txBody>
          <a:bodyPr>
            <a:normAutofit/>
          </a:bodyPr>
          <a:lstStyle/>
          <a:p>
            <a:r>
              <a:rPr lang="en-US" sz="4400" dirty="0">
                <a:latin typeface="Calibri" panose="020F0502020204030204" pitchFamily="34" charset="0"/>
                <a:ea typeface="Palatino" charset="0"/>
                <a:cs typeface="Calibri" panose="020F0502020204030204" pitchFamily="34" charset="0"/>
              </a:rPr>
              <a:t>Part 2.</a:t>
            </a:r>
            <a:br>
              <a:rPr lang="en-US" sz="4400" dirty="0">
                <a:latin typeface="Calibri" panose="020F0502020204030204" pitchFamily="34" charset="0"/>
                <a:ea typeface="Palatino" charset="0"/>
                <a:cs typeface="Calibri" panose="020F0502020204030204" pitchFamily="34" charset="0"/>
              </a:rPr>
            </a:br>
            <a:r>
              <a:rPr lang="en-US" sz="4400" dirty="0">
                <a:latin typeface="Calibri" panose="020F0502020204030204" pitchFamily="34" charset="0"/>
                <a:ea typeface="Palatino" charset="0"/>
                <a:cs typeface="Calibri" panose="020F0502020204030204" pitchFamily="34" charset="0"/>
              </a:rPr>
              <a:t>Sample-optimal algorithms for learning mixtures of Gaussians.</a:t>
            </a:r>
            <a:endParaRPr lang="en-US" sz="5400" dirty="0">
              <a:latin typeface="Calibri" panose="020F0502020204030204" pitchFamily="34" charset="0"/>
              <a:ea typeface="Palatino" charset="0"/>
              <a:cs typeface="Calibri" panose="020F0502020204030204" pitchFamily="34" charset="0"/>
            </a:endParaRPr>
          </a:p>
        </p:txBody>
      </p:sp>
      <p:sp>
        <p:nvSpPr>
          <p:cNvPr id="3" name="Subtitle 2"/>
          <p:cNvSpPr>
            <a:spLocks noGrp="1"/>
          </p:cNvSpPr>
          <p:nvPr>
            <p:ph type="subTitle" idx="1"/>
          </p:nvPr>
        </p:nvSpPr>
        <p:spPr>
          <a:xfrm>
            <a:off x="775921" y="5880537"/>
            <a:ext cx="10687050" cy="804041"/>
          </a:xfrm>
        </p:spPr>
        <p:txBody>
          <a:bodyPr>
            <a:noAutofit/>
          </a:bodyPr>
          <a:lstStyle/>
          <a:p>
            <a:pPr algn="l"/>
            <a:r>
              <a:rPr lang="en-US" sz="1800" dirty="0">
                <a:solidFill>
                  <a:schemeClr val="tx1">
                    <a:lumMod val="75000"/>
                    <a:lumOff val="25000"/>
                  </a:schemeClr>
                </a:solidFill>
                <a:latin typeface="Calibri" panose="020F0502020204030204" pitchFamily="34" charset="0"/>
                <a:cs typeface="Calibri" panose="020F0502020204030204" pitchFamily="34" charset="0"/>
              </a:rPr>
              <a:t>Hassan </a:t>
            </a:r>
            <a:r>
              <a:rPr lang="en-US" sz="1800" dirty="0" err="1">
                <a:solidFill>
                  <a:schemeClr val="tx1">
                    <a:lumMod val="75000"/>
                    <a:lumOff val="25000"/>
                  </a:schemeClr>
                </a:solidFill>
                <a:latin typeface="Calibri" panose="020F0502020204030204" pitchFamily="34" charset="0"/>
                <a:cs typeface="Calibri" panose="020F0502020204030204" pitchFamily="34" charset="0"/>
              </a:rPr>
              <a:t>Ashtiani</a:t>
            </a:r>
            <a:r>
              <a:rPr lang="en-US" sz="1800" dirty="0">
                <a:solidFill>
                  <a:schemeClr val="tx1">
                    <a:lumMod val="75000"/>
                    <a:lumOff val="25000"/>
                  </a:schemeClr>
                </a:solidFill>
                <a:latin typeface="Calibri" panose="020F0502020204030204" pitchFamily="34" charset="0"/>
                <a:cs typeface="Calibri" panose="020F0502020204030204" pitchFamily="34" charset="0"/>
              </a:rPr>
              <a:t>, Shai Ben-David, Nicholas J. A. Harvey, Christopher </a:t>
            </a:r>
            <a:r>
              <a:rPr lang="en-US" sz="1800" dirty="0" err="1">
                <a:solidFill>
                  <a:schemeClr val="tx1">
                    <a:lumMod val="75000"/>
                    <a:lumOff val="25000"/>
                  </a:schemeClr>
                </a:solidFill>
                <a:latin typeface="Calibri" panose="020F0502020204030204" pitchFamily="34" charset="0"/>
                <a:cs typeface="Calibri" panose="020F0502020204030204" pitchFamily="34" charset="0"/>
              </a:rPr>
              <a:t>Liaw</a:t>
            </a:r>
            <a:r>
              <a:rPr lang="en-US" sz="1800" dirty="0">
                <a:solidFill>
                  <a:schemeClr val="tx1">
                    <a:lumMod val="75000"/>
                    <a:lumOff val="25000"/>
                  </a:schemeClr>
                </a:solidFill>
                <a:latin typeface="Calibri" panose="020F0502020204030204" pitchFamily="34" charset="0"/>
                <a:cs typeface="Calibri" panose="020F0502020204030204" pitchFamily="34" charset="0"/>
              </a:rPr>
              <a:t>, Abbas </a:t>
            </a:r>
            <a:r>
              <a:rPr lang="en-US" sz="1800" dirty="0" err="1">
                <a:solidFill>
                  <a:schemeClr val="tx1">
                    <a:lumMod val="75000"/>
                    <a:lumOff val="25000"/>
                  </a:schemeClr>
                </a:solidFill>
                <a:latin typeface="Calibri" panose="020F0502020204030204" pitchFamily="34" charset="0"/>
                <a:cs typeface="Calibri" panose="020F0502020204030204" pitchFamily="34" charset="0"/>
              </a:rPr>
              <a:t>Mehrabian</a:t>
            </a:r>
            <a:r>
              <a:rPr lang="en-US" sz="1800" dirty="0">
                <a:solidFill>
                  <a:schemeClr val="tx1">
                    <a:lumMod val="75000"/>
                    <a:lumOff val="25000"/>
                  </a:schemeClr>
                </a:solidFill>
                <a:latin typeface="Calibri" panose="020F0502020204030204" pitchFamily="34" charset="0"/>
                <a:cs typeface="Calibri" panose="020F0502020204030204" pitchFamily="34" charset="0"/>
              </a:rPr>
              <a:t>, Yaniv Plan. Near-optimal Sample Complexity Bounds for Robust Learning of Gaussian Mixtures via Compression Schemes. Journal of the ACM. 2020.</a:t>
            </a:r>
          </a:p>
        </p:txBody>
      </p:sp>
    </p:spTree>
    <p:extLst>
      <p:ext uri="{BB962C8B-B14F-4D97-AF65-F5344CB8AC3E}">
        <p14:creationId xmlns:p14="http://schemas.microsoft.com/office/powerpoint/2010/main" val="2510078747"/>
      </p:ext>
    </p:extLst>
  </p:cSld>
  <p:clrMapOvr>
    <a:masterClrMapping/>
  </p:clrMapOvr>
  <mc:AlternateContent xmlns:mc="http://schemas.openxmlformats.org/markup-compatibility/2006" xmlns:p14="http://schemas.microsoft.com/office/powerpoint/2010/main">
    <mc:Choice Requires="p14">
      <p:transition spd="slow" p14:dur="2000" advTm="451"/>
    </mc:Choice>
    <mc:Fallback xmlns="">
      <p:transition spd="slow" advTm="451"/>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Density estimation</a:t>
            </a:r>
          </a:p>
        </p:txBody>
      </p:sp>
      <p:pic>
        <p:nvPicPr>
          <p:cNvPr id="8" name="Picture 7">
            <a:extLst>
              <a:ext uri="{FF2B5EF4-FFF2-40B4-BE49-F238E27FC236}">
                <a16:creationId xmlns:a16="http://schemas.microsoft.com/office/drawing/2014/main" id="{295D461F-274E-3F40-BC66-97B7376366A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39012" y="2308605"/>
            <a:ext cx="3458236" cy="1830431"/>
          </a:xfrm>
          <a:prstGeom prst="rect">
            <a:avLst/>
          </a:prstGeom>
        </p:spPr>
      </p:pic>
      <p:pic>
        <p:nvPicPr>
          <p:cNvPr id="9" name="Picture 8">
            <a:extLst>
              <a:ext uri="{FF2B5EF4-FFF2-40B4-BE49-F238E27FC236}">
                <a16:creationId xmlns:a16="http://schemas.microsoft.com/office/drawing/2014/main" id="{4201FA56-52BC-C346-B79C-8BE658CF664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337080" y="1131025"/>
            <a:ext cx="2402595" cy="1976717"/>
          </a:xfrm>
          <a:prstGeom prst="rect">
            <a:avLst/>
          </a:prstGeom>
        </p:spPr>
      </p:pic>
      <mc:AlternateContent xmlns:mc="http://schemas.openxmlformats.org/markup-compatibility/2006" xmlns:a14="http://schemas.microsoft.com/office/drawing/2010/main">
        <mc:Choice Requires="a14">
          <p:sp>
            <p:nvSpPr>
              <p:cNvPr id="10" name="Cloud 9">
                <a:extLst>
                  <a:ext uri="{FF2B5EF4-FFF2-40B4-BE49-F238E27FC236}">
                    <a16:creationId xmlns:a16="http://schemas.microsoft.com/office/drawing/2014/main" id="{5ACF4002-CA1F-CD42-9C16-CCC1E29C8AB4}"/>
                  </a:ext>
                </a:extLst>
              </p:cNvPr>
              <p:cNvSpPr/>
              <p:nvPr/>
            </p:nvSpPr>
            <p:spPr>
              <a:xfrm>
                <a:off x="380033" y="1063791"/>
                <a:ext cx="3617258" cy="2111187"/>
              </a:xfrm>
              <a:prstGeom prst="cloud">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latin typeface="Calibri" panose="020F0502020204030204" pitchFamily="34" charset="0"/>
                    <a:ea typeface="Palatino" charset="0"/>
                    <a:cs typeface="Calibri" panose="020F0502020204030204" pitchFamily="34" charset="0"/>
                  </a:rPr>
                  <a:t>Unknown Distribution</a:t>
                </a:r>
                <a:r>
                  <a:rPr lang="en-US" sz="2600" dirty="0">
                    <a:solidFill>
                      <a:schemeClr val="tx1"/>
                    </a:solidFill>
                    <a:latin typeface="Palatino" charset="0"/>
                    <a:ea typeface="Palatino" charset="0"/>
                    <a:cs typeface="Palatino" charset="0"/>
                  </a:rPr>
                  <a:t> </a:t>
                </a:r>
                <a14:m>
                  <m:oMath xmlns:m="http://schemas.openxmlformats.org/officeDocument/2006/math">
                    <m:r>
                      <a:rPr lang="en-US" sz="2600" i="1" smtClean="0">
                        <a:solidFill>
                          <a:schemeClr val="tx1"/>
                        </a:solidFill>
                        <a:latin typeface="Cambria Math" charset="0"/>
                        <a:ea typeface="Cambria Math" charset="0"/>
                        <a:cs typeface="Cambria Math" charset="0"/>
                      </a:rPr>
                      <m:t>𝒟</m:t>
                    </m:r>
                  </m:oMath>
                </a14:m>
                <a:endParaRPr lang="en-US" sz="2600" dirty="0">
                  <a:solidFill>
                    <a:schemeClr val="tx1"/>
                  </a:solidFill>
                  <a:latin typeface="Palatino" charset="0"/>
                  <a:ea typeface="Palatino" charset="0"/>
                  <a:cs typeface="Palatino" charset="0"/>
                </a:endParaRPr>
              </a:p>
            </p:txBody>
          </p:sp>
        </mc:Choice>
        <mc:Fallback xmlns="">
          <p:sp>
            <p:nvSpPr>
              <p:cNvPr id="10" name="Cloud 9">
                <a:extLst>
                  <a:ext uri="{FF2B5EF4-FFF2-40B4-BE49-F238E27FC236}">
                    <a16:creationId xmlns:a16="http://schemas.microsoft.com/office/drawing/2014/main" id="{5ACF4002-CA1F-CD42-9C16-CCC1E29C8AB4}"/>
                  </a:ext>
                </a:extLst>
              </p:cNvPr>
              <p:cNvSpPr>
                <a:spLocks noRot="1" noChangeAspect="1" noMove="1" noResize="1" noEditPoints="1" noAdjustHandles="1" noChangeArrowheads="1" noChangeShapeType="1" noTextEdit="1"/>
              </p:cNvSpPr>
              <p:nvPr/>
            </p:nvSpPr>
            <p:spPr>
              <a:xfrm>
                <a:off x="380033" y="1063791"/>
                <a:ext cx="3617258" cy="2111187"/>
              </a:xfrm>
              <a:prstGeom prst="cloud">
                <a:avLst/>
              </a:prstGeom>
              <a:blipFill>
                <a:blip r:embed="rId5"/>
                <a:stretch>
                  <a:fillRect/>
                </a:stretch>
              </a:blipFill>
              <a:ln>
                <a:solidFill>
                  <a:schemeClr val="tx1"/>
                </a:solidFill>
              </a:ln>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611282A7-B591-824F-826B-A91BA408EF91}"/>
              </a:ext>
            </a:extLst>
          </p:cNvPr>
          <p:cNvCxnSpPr/>
          <p:nvPr/>
        </p:nvCxnSpPr>
        <p:spPr>
          <a:xfrm flipV="1">
            <a:off x="3919891" y="1868320"/>
            <a:ext cx="2571989" cy="48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3D5DB12-89E7-C945-AC0E-3E782BFD774D}"/>
              </a:ext>
            </a:extLst>
          </p:cNvPr>
          <p:cNvSpPr/>
          <p:nvPr/>
        </p:nvSpPr>
        <p:spPr>
          <a:xfrm>
            <a:off x="4107440" y="1345366"/>
            <a:ext cx="1946367" cy="492443"/>
          </a:xfrm>
          <a:prstGeom prst="rect">
            <a:avLst/>
          </a:prstGeom>
        </p:spPr>
        <p:txBody>
          <a:bodyPr wrap="none">
            <a:spAutoFit/>
          </a:bodyPr>
          <a:lstStyle/>
          <a:p>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a:t>
            </a:r>
            <a:endParaRPr lang="en-US" sz="2600" dirty="0">
              <a:latin typeface="Calibri" panose="020F0502020204030204" pitchFamily="34" charset="0"/>
              <a:cs typeface="Calibri" panose="020F0502020204030204" pitchFamily="34" charset="0"/>
            </a:endParaRPr>
          </a:p>
        </p:txBody>
      </p:sp>
      <p:cxnSp>
        <p:nvCxnSpPr>
          <p:cNvPr id="13" name="Straight Arrow Connector 12">
            <a:extLst>
              <a:ext uri="{FF2B5EF4-FFF2-40B4-BE49-F238E27FC236}">
                <a16:creationId xmlns:a16="http://schemas.microsoft.com/office/drawing/2014/main" id="{C95B80E1-E9BF-F14D-AE71-A222D4FCA207}"/>
              </a:ext>
            </a:extLst>
          </p:cNvPr>
          <p:cNvCxnSpPr/>
          <p:nvPr/>
        </p:nvCxnSpPr>
        <p:spPr>
          <a:xfrm>
            <a:off x="8565212" y="1892230"/>
            <a:ext cx="747600" cy="33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902D4C-FDE5-6949-B511-F934BF0C6210}"/>
                  </a:ext>
                </a:extLst>
              </p:cNvPr>
              <p:cNvSpPr/>
              <p:nvPr/>
            </p:nvSpPr>
            <p:spPr>
              <a:xfrm>
                <a:off x="9383969" y="1443714"/>
                <a:ext cx="2276585" cy="903709"/>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acc>
                        <m:accPr>
                          <m:chr m:val="̂"/>
                          <m:ctrlPr>
                            <a:rPr lang="en-US" sz="2600" b="0" i="1" smtClean="0">
                              <a:latin typeface="Cambria Math" panose="02040503050406030204" pitchFamily="18" charset="0"/>
                              <a:ea typeface="Cambria Math" charset="0"/>
                              <a:cs typeface="Cambria Math" charset="0"/>
                            </a:rPr>
                          </m:ctrlPr>
                        </m:accPr>
                        <m:e>
                          <m:r>
                            <a:rPr lang="en-US" sz="2600" i="1">
                              <a:latin typeface="Cambria Math" charset="0"/>
                              <a:ea typeface="Cambria Math" charset="0"/>
                              <a:cs typeface="Cambria Math" charset="0"/>
                            </a:rPr>
                            <m:t>𝒟</m:t>
                          </m:r>
                        </m:e>
                      </m:acc>
                      <m:r>
                        <a:rPr lang="en-US" sz="2600" b="0" i="1" smtClean="0">
                          <a:latin typeface="Cambria Math" charset="0"/>
                          <a:ea typeface="Cambria Math" charset="0"/>
                          <a:cs typeface="Cambria Math" charset="0"/>
                        </a:rPr>
                        <m:t>≈</m:t>
                      </m:r>
                      <m:r>
                        <a:rPr lang="en-US" sz="2600" i="1">
                          <a:latin typeface="Cambria Math" charset="0"/>
                          <a:ea typeface="Cambria Math" charset="0"/>
                          <a:cs typeface="Cambria Math" charset="0"/>
                        </a:rPr>
                        <m:t>𝒟</m:t>
                      </m:r>
                    </m:oMath>
                  </m:oMathPara>
                </a14:m>
                <a:endParaRPr lang="en-US" sz="2600" dirty="0"/>
              </a:p>
              <a:p>
                <a:r>
                  <a:rPr lang="en-US" sz="2600" dirty="0">
                    <a:latin typeface="Calibri" panose="020F0502020204030204" pitchFamily="34" charset="0"/>
                    <a:ea typeface="Palatino" charset="0"/>
                    <a:cs typeface="Calibri" panose="020F0502020204030204" pitchFamily="34" charset="0"/>
                  </a:rPr>
                  <a:t>(in</a:t>
                </a:r>
                <a:r>
                  <a:rPr lang="en-US" sz="2600" dirty="0">
                    <a:latin typeface="Palatino" charset="0"/>
                    <a:ea typeface="Palatino" charset="0"/>
                    <a:cs typeface="Palatino" charset="0"/>
                  </a:rPr>
                  <a:t> </a:t>
                </a:r>
                <a14:m>
                  <m:oMath xmlns:m="http://schemas.openxmlformats.org/officeDocument/2006/math">
                    <m:sSub>
                      <m:sSubPr>
                        <m:ctrlPr>
                          <a:rPr lang="en-US" sz="2600" b="0" i="1" smtClean="0">
                            <a:latin typeface="Cambria Math" panose="02040503050406030204" pitchFamily="18" charset="0"/>
                            <a:ea typeface="Palatino" charset="0"/>
                            <a:cs typeface="Palatino" charset="0"/>
                          </a:rPr>
                        </m:ctrlPr>
                      </m:sSubPr>
                      <m:e>
                        <m:r>
                          <a:rPr lang="en-US" sz="2600" b="0" i="1" smtClean="0">
                            <a:latin typeface="Cambria Math" charset="0"/>
                            <a:ea typeface="Palatino" charset="0"/>
                            <a:cs typeface="Palatino" charset="0"/>
                          </a:rPr>
                          <m:t>𝐿</m:t>
                        </m:r>
                      </m:e>
                      <m:sub>
                        <m:r>
                          <a:rPr lang="en-US" sz="2600" b="0" i="1" smtClean="0">
                            <a:latin typeface="Cambria Math" charset="0"/>
                            <a:ea typeface="Palatino" charset="0"/>
                            <a:cs typeface="Palatino" charset="0"/>
                          </a:rPr>
                          <m:t>1</m:t>
                        </m:r>
                      </m:sub>
                    </m:sSub>
                  </m:oMath>
                </a14:m>
                <a:r>
                  <a:rPr lang="en-US" sz="2600" dirty="0">
                    <a:latin typeface="Calibri" panose="020F0502020204030204" pitchFamily="34" charset="0"/>
                    <a:ea typeface="Palatino" charset="0"/>
                    <a:cs typeface="Calibri" panose="020F0502020204030204" pitchFamily="34" charset="0"/>
                  </a:rPr>
                  <a:t>-distance)</a:t>
                </a:r>
              </a:p>
            </p:txBody>
          </p:sp>
        </mc:Choice>
        <mc:Fallback xmlns="">
          <p:sp>
            <p:nvSpPr>
              <p:cNvPr id="16" name="Rectangle 15">
                <a:extLst>
                  <a:ext uri="{FF2B5EF4-FFF2-40B4-BE49-F238E27FC236}">
                    <a16:creationId xmlns:a16="http://schemas.microsoft.com/office/drawing/2014/main" id="{A6902D4C-FDE5-6949-B511-F934BF0C6210}"/>
                  </a:ext>
                </a:extLst>
              </p:cNvPr>
              <p:cNvSpPr>
                <a:spLocks noRot="1" noChangeAspect="1" noMove="1" noResize="1" noEditPoints="1" noAdjustHandles="1" noChangeArrowheads="1" noChangeShapeType="1" noTextEdit="1"/>
              </p:cNvSpPr>
              <p:nvPr/>
            </p:nvSpPr>
            <p:spPr>
              <a:xfrm>
                <a:off x="9383969" y="1443714"/>
                <a:ext cx="2276585" cy="903709"/>
              </a:xfrm>
              <a:prstGeom prst="rect">
                <a:avLst/>
              </a:prstGeom>
              <a:blipFill>
                <a:blip r:embed="rId6"/>
                <a:stretch>
                  <a:fillRect l="-4444" t="-6944" r="-3333" b="-13889"/>
                </a:stretch>
              </a:blipFill>
            </p:spPr>
            <p:txBody>
              <a:bodyPr/>
              <a:lstStyle/>
              <a:p>
                <a:r>
                  <a:rPr lang="en-US">
                    <a:noFill/>
                  </a:rPr>
                  <a:t> </a:t>
                </a:r>
              </a:p>
            </p:txBody>
          </p:sp>
        </mc:Fallback>
      </mc:AlternateContent>
    </p:spTree>
    <p:extLst>
      <p:ext uri="{BB962C8B-B14F-4D97-AF65-F5344CB8AC3E}">
        <p14:creationId xmlns:p14="http://schemas.microsoft.com/office/powerpoint/2010/main" val="1444980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5921" y="1699846"/>
            <a:ext cx="10687050" cy="2110154"/>
          </a:xfrm>
        </p:spPr>
        <p:txBody>
          <a:bodyPr>
            <a:normAutofit/>
          </a:bodyPr>
          <a:lstStyle/>
          <a:p>
            <a:r>
              <a:rPr lang="en-US" sz="4400" dirty="0">
                <a:latin typeface="Calibri" panose="020F0502020204030204" pitchFamily="34" charset="0"/>
                <a:ea typeface="Palatino" charset="0"/>
                <a:cs typeface="Calibri" panose="020F0502020204030204" pitchFamily="34" charset="0"/>
              </a:rPr>
              <a:t>Part 1.</a:t>
            </a:r>
            <a:br>
              <a:rPr lang="en-US" sz="4400" dirty="0">
                <a:latin typeface="Calibri" panose="020F0502020204030204" pitchFamily="34" charset="0"/>
                <a:ea typeface="Palatino" charset="0"/>
                <a:cs typeface="Calibri" panose="020F0502020204030204" pitchFamily="34" charset="0"/>
              </a:rPr>
            </a:br>
            <a:r>
              <a:rPr lang="en-US" sz="4400" dirty="0">
                <a:latin typeface="Calibri" panose="020F0502020204030204" pitchFamily="34" charset="0"/>
                <a:ea typeface="Palatino" charset="0"/>
                <a:cs typeface="Calibri" panose="020F0502020204030204" pitchFamily="34" charset="0"/>
              </a:rPr>
              <a:t>Optimal anytime regret with two experts.</a:t>
            </a:r>
            <a:endParaRPr lang="en-US" sz="5400" dirty="0">
              <a:latin typeface="Calibri" panose="020F0502020204030204" pitchFamily="34" charset="0"/>
              <a:ea typeface="Palatino" charset="0"/>
              <a:cs typeface="Calibri" panose="020F0502020204030204" pitchFamily="34" charset="0"/>
            </a:endParaRPr>
          </a:p>
        </p:txBody>
      </p:sp>
      <p:sp>
        <p:nvSpPr>
          <p:cNvPr id="3" name="Subtitle 2"/>
          <p:cNvSpPr>
            <a:spLocks noGrp="1"/>
          </p:cNvSpPr>
          <p:nvPr>
            <p:ph type="subTitle" idx="1"/>
          </p:nvPr>
        </p:nvSpPr>
        <p:spPr>
          <a:xfrm>
            <a:off x="775921" y="5880538"/>
            <a:ext cx="10687050" cy="488730"/>
          </a:xfrm>
        </p:spPr>
        <p:txBody>
          <a:bodyPr>
            <a:noAutofit/>
          </a:bodyPr>
          <a:lstStyle/>
          <a:p>
            <a:pPr algn="l"/>
            <a:r>
              <a:rPr lang="en-US" sz="1800" dirty="0">
                <a:solidFill>
                  <a:schemeClr val="tx1">
                    <a:lumMod val="75000"/>
                    <a:lumOff val="25000"/>
                  </a:schemeClr>
                </a:solidFill>
                <a:latin typeface="Calibri" panose="020F0502020204030204" pitchFamily="34" charset="0"/>
                <a:cs typeface="Calibri" panose="020F0502020204030204" pitchFamily="34" charset="0"/>
              </a:rPr>
              <a:t>Nicholas J. A. Harvey, Christopher </a:t>
            </a:r>
            <a:r>
              <a:rPr lang="en-US" sz="1800" dirty="0" err="1">
                <a:solidFill>
                  <a:schemeClr val="tx1">
                    <a:lumMod val="75000"/>
                    <a:lumOff val="25000"/>
                  </a:schemeClr>
                </a:solidFill>
                <a:latin typeface="Calibri" panose="020F0502020204030204" pitchFamily="34" charset="0"/>
                <a:cs typeface="Calibri" panose="020F0502020204030204" pitchFamily="34" charset="0"/>
              </a:rPr>
              <a:t>Liaw</a:t>
            </a:r>
            <a:r>
              <a:rPr lang="en-US" sz="1800" dirty="0">
                <a:solidFill>
                  <a:schemeClr val="tx1">
                    <a:lumMod val="75000"/>
                    <a:lumOff val="25000"/>
                  </a:schemeClr>
                </a:solidFill>
                <a:latin typeface="Calibri" panose="020F0502020204030204" pitchFamily="34" charset="0"/>
                <a:cs typeface="Calibri" panose="020F0502020204030204" pitchFamily="34" charset="0"/>
              </a:rPr>
              <a:t>, Edwin Perkins, Sikander Randhawa. Optimal Anytime Regret with Two Experts. FOCS 2020.</a:t>
            </a:r>
          </a:p>
        </p:txBody>
      </p:sp>
    </p:spTree>
    <p:extLst>
      <p:ext uri="{BB962C8B-B14F-4D97-AF65-F5344CB8AC3E}">
        <p14:creationId xmlns:p14="http://schemas.microsoft.com/office/powerpoint/2010/main" val="3726143252"/>
      </p:ext>
    </p:extLst>
  </p:cSld>
  <p:clrMapOvr>
    <a:masterClrMapping/>
  </p:clrMapOvr>
  <mc:AlternateContent xmlns:mc="http://schemas.openxmlformats.org/markup-compatibility/2006" xmlns:p14="http://schemas.microsoft.com/office/powerpoint/2010/main">
    <mc:Choice Requires="p14">
      <p:transition spd="slow" p14:dur="2000" advTm="451"/>
    </mc:Choice>
    <mc:Fallback xmlns="">
      <p:transition spd="slow" advTm="451"/>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Density estimation</a:t>
            </a:r>
          </a:p>
        </p:txBody>
      </p:sp>
      <p:pic>
        <p:nvPicPr>
          <p:cNvPr id="8" name="Picture 7">
            <a:extLst>
              <a:ext uri="{FF2B5EF4-FFF2-40B4-BE49-F238E27FC236}">
                <a16:creationId xmlns:a16="http://schemas.microsoft.com/office/drawing/2014/main" id="{295D461F-274E-3F40-BC66-97B7376366A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39012" y="2308605"/>
            <a:ext cx="3458236" cy="1830431"/>
          </a:xfrm>
          <a:prstGeom prst="rect">
            <a:avLst/>
          </a:prstGeom>
        </p:spPr>
      </p:pic>
      <p:pic>
        <p:nvPicPr>
          <p:cNvPr id="9" name="Picture 8">
            <a:extLst>
              <a:ext uri="{FF2B5EF4-FFF2-40B4-BE49-F238E27FC236}">
                <a16:creationId xmlns:a16="http://schemas.microsoft.com/office/drawing/2014/main" id="{4201FA56-52BC-C346-B79C-8BE658CF664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337080" y="1131025"/>
            <a:ext cx="2402595" cy="1976717"/>
          </a:xfrm>
          <a:prstGeom prst="rect">
            <a:avLst/>
          </a:prstGeom>
        </p:spPr>
      </p:pic>
      <mc:AlternateContent xmlns:mc="http://schemas.openxmlformats.org/markup-compatibility/2006" xmlns:a14="http://schemas.microsoft.com/office/drawing/2010/main">
        <mc:Choice Requires="a14">
          <p:sp>
            <p:nvSpPr>
              <p:cNvPr id="10" name="Cloud 9">
                <a:extLst>
                  <a:ext uri="{FF2B5EF4-FFF2-40B4-BE49-F238E27FC236}">
                    <a16:creationId xmlns:a16="http://schemas.microsoft.com/office/drawing/2014/main" id="{5ACF4002-CA1F-CD42-9C16-CCC1E29C8AB4}"/>
                  </a:ext>
                </a:extLst>
              </p:cNvPr>
              <p:cNvSpPr/>
              <p:nvPr/>
            </p:nvSpPr>
            <p:spPr>
              <a:xfrm>
                <a:off x="380033" y="1063791"/>
                <a:ext cx="3617258" cy="2111187"/>
              </a:xfrm>
              <a:prstGeom prst="cloud">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latin typeface="Calibri" panose="020F0502020204030204" pitchFamily="34" charset="0"/>
                    <a:ea typeface="Palatino" charset="0"/>
                    <a:cs typeface="Calibri" panose="020F0502020204030204" pitchFamily="34" charset="0"/>
                  </a:rPr>
                  <a:t>Unknown Distribution</a:t>
                </a:r>
                <a:r>
                  <a:rPr lang="en-US" sz="2600" dirty="0">
                    <a:solidFill>
                      <a:schemeClr val="tx1"/>
                    </a:solidFill>
                    <a:latin typeface="Palatino" charset="0"/>
                    <a:ea typeface="Palatino" charset="0"/>
                    <a:cs typeface="Palatino" charset="0"/>
                  </a:rPr>
                  <a:t> </a:t>
                </a:r>
                <a14:m>
                  <m:oMath xmlns:m="http://schemas.openxmlformats.org/officeDocument/2006/math">
                    <m:r>
                      <a:rPr lang="en-US" sz="2600" i="1" smtClean="0">
                        <a:solidFill>
                          <a:schemeClr val="tx1"/>
                        </a:solidFill>
                        <a:latin typeface="Cambria Math" charset="0"/>
                        <a:ea typeface="Cambria Math" charset="0"/>
                        <a:cs typeface="Cambria Math" charset="0"/>
                      </a:rPr>
                      <m:t>𝒟</m:t>
                    </m:r>
                  </m:oMath>
                </a14:m>
                <a:endParaRPr lang="en-US" sz="2600" dirty="0">
                  <a:solidFill>
                    <a:schemeClr val="tx1"/>
                  </a:solidFill>
                  <a:latin typeface="Palatino" charset="0"/>
                  <a:ea typeface="Palatino" charset="0"/>
                  <a:cs typeface="Palatino" charset="0"/>
                </a:endParaRPr>
              </a:p>
            </p:txBody>
          </p:sp>
        </mc:Choice>
        <mc:Fallback xmlns="">
          <p:sp>
            <p:nvSpPr>
              <p:cNvPr id="10" name="Cloud 9">
                <a:extLst>
                  <a:ext uri="{FF2B5EF4-FFF2-40B4-BE49-F238E27FC236}">
                    <a16:creationId xmlns:a16="http://schemas.microsoft.com/office/drawing/2014/main" id="{5ACF4002-CA1F-CD42-9C16-CCC1E29C8AB4}"/>
                  </a:ext>
                </a:extLst>
              </p:cNvPr>
              <p:cNvSpPr>
                <a:spLocks noRot="1" noChangeAspect="1" noMove="1" noResize="1" noEditPoints="1" noAdjustHandles="1" noChangeArrowheads="1" noChangeShapeType="1" noTextEdit="1"/>
              </p:cNvSpPr>
              <p:nvPr/>
            </p:nvSpPr>
            <p:spPr>
              <a:xfrm>
                <a:off x="380033" y="1063791"/>
                <a:ext cx="3617258" cy="2111187"/>
              </a:xfrm>
              <a:prstGeom prst="cloud">
                <a:avLst/>
              </a:prstGeom>
              <a:blipFill>
                <a:blip r:embed="rId5"/>
                <a:stretch>
                  <a:fillRect/>
                </a:stretch>
              </a:blipFill>
              <a:ln>
                <a:solidFill>
                  <a:schemeClr val="tx1"/>
                </a:solidFill>
              </a:ln>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611282A7-B591-824F-826B-A91BA408EF91}"/>
              </a:ext>
            </a:extLst>
          </p:cNvPr>
          <p:cNvCxnSpPr/>
          <p:nvPr/>
        </p:nvCxnSpPr>
        <p:spPr>
          <a:xfrm flipV="1">
            <a:off x="3919891" y="1868320"/>
            <a:ext cx="2571989" cy="48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3D5DB12-89E7-C945-AC0E-3E782BFD774D}"/>
              </a:ext>
            </a:extLst>
          </p:cNvPr>
          <p:cNvSpPr/>
          <p:nvPr/>
        </p:nvSpPr>
        <p:spPr>
          <a:xfrm>
            <a:off x="4107440" y="1345366"/>
            <a:ext cx="1946367" cy="492443"/>
          </a:xfrm>
          <a:prstGeom prst="rect">
            <a:avLst/>
          </a:prstGeom>
        </p:spPr>
        <p:txBody>
          <a:bodyPr wrap="none">
            <a:spAutoFit/>
          </a:bodyPr>
          <a:lstStyle/>
          <a:p>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a:t>
            </a:r>
            <a:endParaRPr lang="en-US" sz="2600" dirty="0">
              <a:latin typeface="Calibri" panose="020F0502020204030204" pitchFamily="34" charset="0"/>
              <a:cs typeface="Calibri" panose="020F0502020204030204" pitchFamily="34" charset="0"/>
            </a:endParaRPr>
          </a:p>
        </p:txBody>
      </p:sp>
      <p:cxnSp>
        <p:nvCxnSpPr>
          <p:cNvPr id="13" name="Straight Arrow Connector 12">
            <a:extLst>
              <a:ext uri="{FF2B5EF4-FFF2-40B4-BE49-F238E27FC236}">
                <a16:creationId xmlns:a16="http://schemas.microsoft.com/office/drawing/2014/main" id="{C95B80E1-E9BF-F14D-AE71-A222D4FCA207}"/>
              </a:ext>
            </a:extLst>
          </p:cNvPr>
          <p:cNvCxnSpPr/>
          <p:nvPr/>
        </p:nvCxnSpPr>
        <p:spPr>
          <a:xfrm>
            <a:off x="8565212" y="1892230"/>
            <a:ext cx="747600" cy="33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902D4C-FDE5-6949-B511-F934BF0C6210}"/>
                  </a:ext>
                </a:extLst>
              </p:cNvPr>
              <p:cNvSpPr/>
              <p:nvPr/>
            </p:nvSpPr>
            <p:spPr>
              <a:xfrm>
                <a:off x="9383969" y="1443714"/>
                <a:ext cx="2276585" cy="903709"/>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acc>
                        <m:accPr>
                          <m:chr m:val="̂"/>
                          <m:ctrlPr>
                            <a:rPr lang="en-US" sz="2600" b="0" i="1" smtClean="0">
                              <a:latin typeface="Cambria Math" panose="02040503050406030204" pitchFamily="18" charset="0"/>
                              <a:ea typeface="Cambria Math" charset="0"/>
                              <a:cs typeface="Cambria Math" charset="0"/>
                            </a:rPr>
                          </m:ctrlPr>
                        </m:accPr>
                        <m:e>
                          <m:r>
                            <a:rPr lang="en-US" sz="2600" i="1">
                              <a:latin typeface="Cambria Math" charset="0"/>
                              <a:ea typeface="Cambria Math" charset="0"/>
                              <a:cs typeface="Cambria Math" charset="0"/>
                            </a:rPr>
                            <m:t>𝒟</m:t>
                          </m:r>
                        </m:e>
                      </m:acc>
                      <m:r>
                        <a:rPr lang="en-US" sz="2600" b="0" i="1" smtClean="0">
                          <a:latin typeface="Cambria Math" charset="0"/>
                          <a:ea typeface="Cambria Math" charset="0"/>
                          <a:cs typeface="Cambria Math" charset="0"/>
                        </a:rPr>
                        <m:t>≈</m:t>
                      </m:r>
                      <m:r>
                        <a:rPr lang="en-US" sz="2600" i="1">
                          <a:latin typeface="Cambria Math" charset="0"/>
                          <a:ea typeface="Cambria Math" charset="0"/>
                          <a:cs typeface="Cambria Math" charset="0"/>
                        </a:rPr>
                        <m:t>𝒟</m:t>
                      </m:r>
                    </m:oMath>
                  </m:oMathPara>
                </a14:m>
                <a:endParaRPr lang="en-US" sz="2600" dirty="0"/>
              </a:p>
              <a:p>
                <a:r>
                  <a:rPr lang="en-US" sz="2600" dirty="0">
                    <a:latin typeface="Calibri" panose="020F0502020204030204" pitchFamily="34" charset="0"/>
                    <a:ea typeface="Palatino" charset="0"/>
                    <a:cs typeface="Calibri" panose="020F0502020204030204" pitchFamily="34" charset="0"/>
                  </a:rPr>
                  <a:t>(in</a:t>
                </a:r>
                <a:r>
                  <a:rPr lang="en-US" sz="2600" dirty="0">
                    <a:latin typeface="Palatino" charset="0"/>
                    <a:ea typeface="Palatino" charset="0"/>
                    <a:cs typeface="Palatino" charset="0"/>
                  </a:rPr>
                  <a:t> </a:t>
                </a:r>
                <a14:m>
                  <m:oMath xmlns:m="http://schemas.openxmlformats.org/officeDocument/2006/math">
                    <m:sSub>
                      <m:sSubPr>
                        <m:ctrlPr>
                          <a:rPr lang="en-US" sz="2600" b="0" i="1" smtClean="0">
                            <a:latin typeface="Cambria Math" panose="02040503050406030204" pitchFamily="18" charset="0"/>
                            <a:ea typeface="Palatino" charset="0"/>
                            <a:cs typeface="Palatino" charset="0"/>
                          </a:rPr>
                        </m:ctrlPr>
                      </m:sSubPr>
                      <m:e>
                        <m:r>
                          <a:rPr lang="en-US" sz="2600" b="0" i="1" smtClean="0">
                            <a:latin typeface="Cambria Math" charset="0"/>
                            <a:ea typeface="Palatino" charset="0"/>
                            <a:cs typeface="Palatino" charset="0"/>
                          </a:rPr>
                          <m:t>𝐿</m:t>
                        </m:r>
                      </m:e>
                      <m:sub>
                        <m:r>
                          <a:rPr lang="en-US" sz="2600" b="0" i="1" smtClean="0">
                            <a:latin typeface="Cambria Math" charset="0"/>
                            <a:ea typeface="Palatino" charset="0"/>
                            <a:cs typeface="Palatino" charset="0"/>
                          </a:rPr>
                          <m:t>1</m:t>
                        </m:r>
                      </m:sub>
                    </m:sSub>
                  </m:oMath>
                </a14:m>
                <a:r>
                  <a:rPr lang="en-US" sz="2600" dirty="0">
                    <a:latin typeface="Calibri" panose="020F0502020204030204" pitchFamily="34" charset="0"/>
                    <a:ea typeface="Palatino" charset="0"/>
                    <a:cs typeface="Calibri" panose="020F0502020204030204" pitchFamily="34" charset="0"/>
                  </a:rPr>
                  <a:t>-distance)</a:t>
                </a:r>
              </a:p>
            </p:txBody>
          </p:sp>
        </mc:Choice>
        <mc:Fallback xmlns="">
          <p:sp>
            <p:nvSpPr>
              <p:cNvPr id="16" name="Rectangle 15">
                <a:extLst>
                  <a:ext uri="{FF2B5EF4-FFF2-40B4-BE49-F238E27FC236}">
                    <a16:creationId xmlns:a16="http://schemas.microsoft.com/office/drawing/2014/main" id="{A6902D4C-FDE5-6949-B511-F934BF0C6210}"/>
                  </a:ext>
                </a:extLst>
              </p:cNvPr>
              <p:cNvSpPr>
                <a:spLocks noRot="1" noChangeAspect="1" noMove="1" noResize="1" noEditPoints="1" noAdjustHandles="1" noChangeArrowheads="1" noChangeShapeType="1" noTextEdit="1"/>
              </p:cNvSpPr>
              <p:nvPr/>
            </p:nvSpPr>
            <p:spPr>
              <a:xfrm>
                <a:off x="9383969" y="1443714"/>
                <a:ext cx="2276585" cy="903709"/>
              </a:xfrm>
              <a:prstGeom prst="rect">
                <a:avLst/>
              </a:prstGeom>
              <a:blipFill>
                <a:blip r:embed="rId6"/>
                <a:stretch>
                  <a:fillRect l="-4444" t="-6944" r="-3333" b="-13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A9719234-8E96-EB4E-9177-31EAD8078B6A}"/>
                  </a:ext>
                </a:extLst>
              </p:cNvPr>
              <p:cNvSpPr txBox="1">
                <a:spLocks/>
              </p:cNvSpPr>
              <p:nvPr/>
            </p:nvSpPr>
            <p:spPr>
              <a:xfrm>
                <a:off x="838201" y="4109980"/>
                <a:ext cx="10515600" cy="23470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600"/>
                  </a:spcBef>
                  <a:buFont typeface="Arial"/>
                  <a:buNone/>
                </a:pPr>
                <a:r>
                  <a:rPr lang="en-US" sz="2600" dirty="0">
                    <a:latin typeface="Calibri" panose="020F0502020204030204" pitchFamily="34" charset="0"/>
                    <a:ea typeface="Palatino" charset="0"/>
                    <a:cs typeface="Calibri" panose="020F0502020204030204" pitchFamily="34" charset="0"/>
                  </a:rPr>
                  <a:t>Fundamental &amp; well-studied problem with many applications!</a:t>
                </a:r>
              </a:p>
              <a:p>
                <a:pPr marL="0" indent="0">
                  <a:lnSpc>
                    <a:spcPct val="100000"/>
                  </a:lnSpc>
                  <a:spcBef>
                    <a:spcPts val="600"/>
                  </a:spcBef>
                  <a:buNone/>
                </a:pP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[Feldman et al. </a:t>
                </a:r>
                <a:r>
                  <a:rPr lang="mr-IN" sz="2000" dirty="0">
                    <a:solidFill>
                      <a:schemeClr val="tx1">
                        <a:lumMod val="65000"/>
                        <a:lumOff val="35000"/>
                      </a:schemeClr>
                    </a:solidFill>
                    <a:latin typeface="Calibri" panose="020F0502020204030204" pitchFamily="34" charset="0"/>
                    <a:ea typeface="Palatino" charset="0"/>
                    <a:cs typeface="Palatino" charset="0"/>
                  </a:rPr>
                  <a:t>’</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06; Suresh et al. </a:t>
                </a:r>
                <a:r>
                  <a:rPr lang="mr-IN" sz="2000" dirty="0">
                    <a:solidFill>
                      <a:schemeClr val="tx1">
                        <a:lumMod val="65000"/>
                        <a:lumOff val="35000"/>
                      </a:schemeClr>
                    </a:solidFill>
                    <a:latin typeface="Calibri" panose="020F0502020204030204" pitchFamily="34" charset="0"/>
                    <a:ea typeface="Palatino" charset="0"/>
                    <a:cs typeface="Palatino" charset="0"/>
                  </a:rPr>
                  <a:t>’</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14;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Ashtiani</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et al. ’17;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Diakonikolas</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et al. ‘14-’18, etc.]</a:t>
                </a:r>
                <a:endPar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endParaRPr>
              </a:p>
              <a:p>
                <a:pPr marL="0" indent="0">
                  <a:lnSpc>
                    <a:spcPct val="100000"/>
                  </a:lnSpc>
                  <a:spcBef>
                    <a:spcPts val="600"/>
                  </a:spcBef>
                  <a:buNone/>
                </a:pPr>
                <a:endParaRPr lang="en-US" sz="2000" dirty="0">
                  <a:solidFill>
                    <a:schemeClr val="tx1">
                      <a:lumMod val="50000"/>
                      <a:lumOff val="50000"/>
                    </a:schemeClr>
                  </a:solidFill>
                  <a:latin typeface="Calibri" panose="020F0502020204030204" pitchFamily="34" charset="0"/>
                  <a:ea typeface="Palatino" charset="0"/>
                  <a:cs typeface="Calibri" panose="020F0502020204030204" pitchFamily="34" charset="0"/>
                </a:endParaRPr>
              </a:p>
              <a:p>
                <a:pPr marL="0" indent="0" algn="ctr">
                  <a:lnSpc>
                    <a:spcPct val="100000"/>
                  </a:lnSpc>
                  <a:spcBef>
                    <a:spcPts val="600"/>
                  </a:spcBef>
                  <a:buNone/>
                </a:pPr>
                <a:r>
                  <a:rPr lang="en-US" sz="2600" b="1" dirty="0">
                    <a:latin typeface="Calibri" panose="020F0502020204030204" pitchFamily="34" charset="0"/>
                    <a:ea typeface="Palatino" charset="0"/>
                    <a:cs typeface="Calibri" panose="020F0502020204030204" pitchFamily="34" charset="0"/>
                  </a:rPr>
                  <a:t>Q</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 </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[D ‘16]</a:t>
                </a:r>
                <a:r>
                  <a:rPr lang="en-US" sz="2600" dirty="0">
                    <a:latin typeface="Calibri" panose="020F0502020204030204" pitchFamily="34" charset="0"/>
                    <a:ea typeface="Palatino" charset="0"/>
                    <a:cs typeface="Calibri" panose="020F0502020204030204" pitchFamily="34" charset="0"/>
                  </a:rPr>
                  <a:t>: “For a distribution class </a:t>
                </a:r>
                <a14:m>
                  <m:oMath xmlns:m="http://schemas.openxmlformats.org/officeDocument/2006/math">
                    <m:r>
                      <a:rPr lang="en-US" sz="2400" i="1">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is there a complexity measure that characterizes the sample complexity of </a:t>
                </a:r>
                <a14:m>
                  <m:oMath xmlns:m="http://schemas.openxmlformats.org/officeDocument/2006/math">
                    <m:r>
                      <a:rPr lang="en-US" sz="2400" i="1">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a:t>
                </a:r>
              </a:p>
            </p:txBody>
          </p:sp>
        </mc:Choice>
        <mc:Fallback xmlns="">
          <p:sp>
            <p:nvSpPr>
              <p:cNvPr id="14" name="Content Placeholder 2">
                <a:extLst>
                  <a:ext uri="{FF2B5EF4-FFF2-40B4-BE49-F238E27FC236}">
                    <a16:creationId xmlns:a16="http://schemas.microsoft.com/office/drawing/2014/main" id="{A9719234-8E96-EB4E-9177-31EAD8078B6A}"/>
                  </a:ext>
                </a:extLst>
              </p:cNvPr>
              <p:cNvSpPr txBox="1">
                <a:spLocks noRot="1" noChangeAspect="1" noMove="1" noResize="1" noEditPoints="1" noAdjustHandles="1" noChangeArrowheads="1" noChangeShapeType="1" noTextEdit="1"/>
              </p:cNvSpPr>
              <p:nvPr/>
            </p:nvSpPr>
            <p:spPr>
              <a:xfrm>
                <a:off x="838201" y="4109980"/>
                <a:ext cx="10515600" cy="2347090"/>
              </a:xfrm>
              <a:prstGeom prst="rect">
                <a:avLst/>
              </a:prstGeom>
              <a:blipFill>
                <a:blip r:embed="rId7"/>
                <a:stretch>
                  <a:fillRect l="-965" t="-2717"/>
                </a:stretch>
              </a:blipFill>
            </p:spPr>
            <p:txBody>
              <a:bodyPr/>
              <a:lstStyle/>
              <a:p>
                <a:r>
                  <a:rPr lang="en-US">
                    <a:noFill/>
                  </a:rPr>
                  <a:t> </a:t>
                </a:r>
              </a:p>
            </p:txBody>
          </p:sp>
        </mc:Fallback>
      </mc:AlternateContent>
    </p:spTree>
    <p:extLst>
      <p:ext uri="{BB962C8B-B14F-4D97-AF65-F5344CB8AC3E}">
        <p14:creationId xmlns:p14="http://schemas.microsoft.com/office/powerpoint/2010/main" val="15487589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09880" y="467257"/>
            <a:ext cx="4599432" cy="3438144"/>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4909312" y="1494927"/>
                <a:ext cx="5515707" cy="1941685"/>
              </a:xfrm>
              <a:prstGeom prst="rect">
                <a:avLst/>
              </a:prstGeom>
              <a:noFill/>
            </p:spPr>
            <p:txBody>
              <a:bodyPr wrap="square" rtlCol="0">
                <a:spAutoFit/>
              </a:bodyPr>
              <a:lstStyle/>
              <a:p>
                <a:r>
                  <a:rPr lang="en-US" sz="2600" b="1" dirty="0">
                    <a:latin typeface="Calibri" panose="020F0502020204030204" pitchFamily="34" charset="0"/>
                    <a:ea typeface="Palatino" charset="0"/>
                    <a:cs typeface="Calibri" panose="020F0502020204030204" pitchFamily="34" charset="0"/>
                  </a:rPr>
                  <a:t>Single Gaussian in </a:t>
                </a:r>
                <a14:m>
                  <m:oMath xmlns:m="http://schemas.openxmlformats.org/officeDocument/2006/math">
                    <m:sSup>
                      <m:sSupPr>
                        <m:ctrlPr>
                          <a:rPr lang="en-US" sz="2600" b="1" i="1" smtClean="0">
                            <a:latin typeface="Cambria Math" panose="02040503050406030204" pitchFamily="18" charset="0"/>
                            <a:ea typeface="Cambria Math" charset="0"/>
                            <a:cs typeface="Cambria Math" charset="0"/>
                          </a:rPr>
                        </m:ctrlPr>
                      </m:sSupPr>
                      <m:e>
                        <m:r>
                          <a:rPr lang="en-US" sz="2600" b="1" i="1">
                            <a:latin typeface="Cambria Math" charset="0"/>
                            <a:ea typeface="Cambria Math" charset="0"/>
                            <a:cs typeface="Cambria Math" charset="0"/>
                          </a:rPr>
                          <m:t>ℝ</m:t>
                        </m:r>
                      </m:e>
                      <m:sup>
                        <m:r>
                          <a:rPr lang="en-US" sz="2600" b="1" i="1" smtClean="0">
                            <a:latin typeface="Cambria Math" charset="0"/>
                            <a:ea typeface="Cambria Math" charset="0"/>
                            <a:cs typeface="Cambria Math" charset="0"/>
                          </a:rPr>
                          <m:t>𝒅</m:t>
                        </m:r>
                      </m:sup>
                    </m:sSup>
                  </m:oMath>
                </a14:m>
                <a:r>
                  <a:rPr lang="en-US" sz="2600" b="1" dirty="0">
                    <a:latin typeface="Calibri" panose="020F0502020204030204" pitchFamily="34" charset="0"/>
                    <a:ea typeface="Palatino" charset="0"/>
                    <a:cs typeface="Calibri" panose="020F0502020204030204" pitchFamily="34" charset="0"/>
                  </a:rPr>
                  <a:t>.</a:t>
                </a:r>
                <a:endParaRPr lang="en-US" sz="2600" dirty="0">
                  <a:latin typeface="Calibri" panose="020F0502020204030204" pitchFamily="34" charset="0"/>
                  <a:ea typeface="Palatino" charset="0"/>
                  <a:cs typeface="Calibri" panose="020F0502020204030204" pitchFamily="34" charset="0"/>
                </a:endParaRPr>
              </a:p>
              <a:p>
                <a14:m>
                  <m:oMath xmlns:m="http://schemas.openxmlformats.org/officeDocument/2006/math">
                    <m:r>
                      <a:rPr lang="en-US" sz="2600" i="1" dirty="0" smtClean="0">
                        <a:latin typeface="Cambria Math" charset="0"/>
                        <a:ea typeface="Palatino" charset="0"/>
                        <a:cs typeface="Palatino" charset="0"/>
                      </a:rPr>
                      <m:t>𝑂</m:t>
                    </m:r>
                    <m:d>
                      <m:dPr>
                        <m:ctrlPr>
                          <a:rPr lang="en-US" sz="2600" i="1" dirty="0" smtClean="0">
                            <a:latin typeface="Cambria Math" panose="02040503050406030204" pitchFamily="18" charset="0"/>
                            <a:ea typeface="Palatino" charset="0"/>
                            <a:cs typeface="Palatino" charset="0"/>
                          </a:rPr>
                        </m:ctrlPr>
                      </m:dPr>
                      <m:e>
                        <m:f>
                          <m:fPr>
                            <m:ctrlPr>
                              <a:rPr lang="en-US" sz="2600" b="0" i="1" dirty="0" smtClean="0">
                                <a:latin typeface="Cambria Math" panose="02040503050406030204" pitchFamily="18" charset="0"/>
                                <a:ea typeface="Palatino" charset="0"/>
                                <a:cs typeface="Palatino" charset="0"/>
                              </a:rPr>
                            </m:ctrlPr>
                          </m:fPr>
                          <m:num>
                            <m:sSup>
                              <m:sSupPr>
                                <m:ctrlPr>
                                  <a:rPr lang="en-US" sz="2600" i="1" dirty="0" smtClean="0">
                                    <a:latin typeface="Cambria Math" panose="02040503050406030204" pitchFamily="18" charset="0"/>
                                    <a:ea typeface="Palatino" charset="0"/>
                                    <a:cs typeface="Palatino" charset="0"/>
                                  </a:rPr>
                                </m:ctrlPr>
                              </m:sSupPr>
                              <m:e>
                                <m:r>
                                  <a:rPr lang="en-US" sz="2600" i="1" dirty="0" smtClean="0">
                                    <a:latin typeface="Cambria Math" charset="0"/>
                                    <a:ea typeface="Palatino" charset="0"/>
                                    <a:cs typeface="Palatino" charset="0"/>
                                  </a:rPr>
                                  <m:t>𝑑</m:t>
                                </m:r>
                              </m:e>
                              <m:sup>
                                <m:r>
                                  <a:rPr lang="en-US" sz="2600" i="1" dirty="0" smtClean="0">
                                    <a:latin typeface="Cambria Math" charset="0"/>
                                    <a:ea typeface="Palatino" charset="0"/>
                                    <a:cs typeface="Palatino" charset="0"/>
                                  </a:rPr>
                                  <m:t>2</m:t>
                                </m:r>
                              </m:sup>
                            </m:sSup>
                          </m:num>
                          <m:den>
                            <m:sSup>
                              <m:sSupPr>
                                <m:ctrlPr>
                                  <a:rPr lang="en-US" sz="2600" i="1" dirty="0" smtClean="0">
                                    <a:latin typeface="Cambria Math" panose="02040503050406030204" pitchFamily="18" charset="0"/>
                                    <a:ea typeface="Palatino" charset="0"/>
                                    <a:cs typeface="Palatino" charset="0"/>
                                  </a:rPr>
                                </m:ctrlPr>
                              </m:sSupPr>
                              <m:e>
                                <m:r>
                                  <a:rPr lang="en-US" sz="2600" i="1" dirty="0" smtClean="0">
                                    <a:latin typeface="Cambria Math" charset="0"/>
                                    <a:ea typeface="Palatino" charset="0"/>
                                    <a:cs typeface="Palatino" charset="0"/>
                                  </a:rPr>
                                  <m:t>𝜖</m:t>
                                </m:r>
                              </m:e>
                              <m:sup>
                                <m:r>
                                  <a:rPr lang="en-US" sz="2600" i="1" dirty="0" smtClean="0">
                                    <a:latin typeface="Cambria Math" charset="0"/>
                                    <a:ea typeface="Palatino" charset="0"/>
                                    <a:cs typeface="Palatino" charset="0"/>
                                  </a:rPr>
                                  <m:t>2</m:t>
                                </m:r>
                              </m:sup>
                            </m:sSup>
                          </m:den>
                        </m:f>
                      </m:e>
                    </m:d>
                  </m:oMath>
                </a14:m>
                <a:r>
                  <a:rPr lang="en-US" sz="2600" dirty="0">
                    <a:latin typeface="Calibri" panose="020F0502020204030204" pitchFamily="34" charset="0"/>
                    <a:ea typeface="Palatino" charset="0"/>
                    <a:cs typeface="Calibri" panose="020F0502020204030204" pitchFamily="34" charset="0"/>
                  </a:rPr>
                  <a:t> samples are sufficient to</a:t>
                </a:r>
              </a:p>
              <a:p>
                <a:r>
                  <a:rPr lang="en-US" sz="2600" dirty="0">
                    <a:latin typeface="Calibri" panose="020F0502020204030204" pitchFamily="34" charset="0"/>
                    <a:ea typeface="Palatino" charset="0"/>
                    <a:cs typeface="Calibri" panose="020F0502020204030204" pitchFamily="34" charset="0"/>
                  </a:rPr>
                  <a:t>recover Gaussian up to </a:t>
                </a:r>
                <a14:m>
                  <m:oMath xmlns:m="http://schemas.openxmlformats.org/officeDocument/2006/math">
                    <m:sSub>
                      <m:sSubPr>
                        <m:ctrlPr>
                          <a:rPr lang="en-US" sz="2600" i="1">
                            <a:latin typeface="Cambria Math" panose="02040503050406030204" pitchFamily="18" charset="0"/>
                            <a:ea typeface="Palatino" charset="0"/>
                            <a:cs typeface="Palatino" charset="0"/>
                          </a:rPr>
                        </m:ctrlPr>
                      </m:sSubPr>
                      <m:e>
                        <m:r>
                          <a:rPr lang="en-US" sz="2600" b="0" i="1" smtClean="0">
                            <a:latin typeface="Cambria Math" charset="0"/>
                            <a:ea typeface="Palatino" charset="0"/>
                            <a:cs typeface="Palatino" charset="0"/>
                          </a:rPr>
                          <m:t>𝐿</m:t>
                        </m:r>
                      </m:e>
                      <m:sub>
                        <m:r>
                          <a:rPr lang="en-US" sz="2600" i="1">
                            <a:latin typeface="Cambria Math" charset="0"/>
                            <a:ea typeface="Palatino" charset="0"/>
                            <a:cs typeface="Palatino" charset="0"/>
                          </a:rPr>
                          <m:t>1</m:t>
                        </m:r>
                      </m:sub>
                    </m:sSub>
                  </m:oMath>
                </a14:m>
                <a:r>
                  <a:rPr lang="en-US" sz="2600" dirty="0">
                    <a:latin typeface="Calibri" panose="020F0502020204030204" pitchFamily="34" charset="0"/>
                    <a:ea typeface="Palatino" charset="0"/>
                    <a:cs typeface="Calibri" panose="020F0502020204030204" pitchFamily="34" charset="0"/>
                  </a:rPr>
                  <a:t>-error </a:t>
                </a:r>
                <a14:m>
                  <m:oMath xmlns:m="http://schemas.openxmlformats.org/officeDocument/2006/math">
                    <m:r>
                      <a:rPr lang="en-US" sz="2600" i="1" dirty="0">
                        <a:latin typeface="Cambria Math" charset="0"/>
                        <a:ea typeface="Palatino" charset="0"/>
                        <a:cs typeface="Palatino" charset="0"/>
                      </a:rPr>
                      <m:t>𝜖</m:t>
                    </m:r>
                  </m:oMath>
                </a14:m>
                <a:r>
                  <a:rPr lang="en-US" sz="2600" dirty="0">
                    <a:latin typeface="Calibri" panose="020F0502020204030204" pitchFamily="34" charset="0"/>
                    <a:ea typeface="Palatino" charset="0"/>
                    <a:cs typeface="Calibri" panose="020F0502020204030204" pitchFamily="34" charset="0"/>
                  </a:rPr>
                  <a:t>.</a:t>
                </a:r>
              </a:p>
              <a:p>
                <a:endParaRPr lang="en-US" sz="2600" dirty="0">
                  <a:latin typeface="Calibri" panose="020F0502020204030204" pitchFamily="34" charset="0"/>
                  <a:ea typeface="Palatino" charset="0"/>
                  <a:cs typeface="Calibri" panose="020F0502020204030204"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909312" y="1494927"/>
                <a:ext cx="5515707" cy="1941685"/>
              </a:xfrm>
              <a:prstGeom prst="rect">
                <a:avLst/>
              </a:prstGeom>
              <a:blipFill>
                <a:blip r:embed="rId5"/>
                <a:stretch>
                  <a:fillRect l="-1839" t="-1299"/>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02A1896A-C365-264E-9412-2F8265030110}"/>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Learning Gaussians</a:t>
            </a:r>
          </a:p>
        </p:txBody>
      </p:sp>
    </p:spTree>
    <p:custDataLst>
      <p:tags r:id="rId1"/>
    </p:custDataLst>
    <p:extLst>
      <p:ext uri="{BB962C8B-B14F-4D97-AF65-F5344CB8AC3E}">
        <p14:creationId xmlns:p14="http://schemas.microsoft.com/office/powerpoint/2010/main" val="88786307"/>
      </p:ext>
    </p:extLst>
  </p:cSld>
  <p:clrMapOvr>
    <a:masterClrMapping/>
  </p:clrMapOvr>
  <mc:AlternateContent xmlns:mc="http://schemas.openxmlformats.org/markup-compatibility/2006" xmlns:p14="http://schemas.microsoft.com/office/powerpoint/2010/main">
    <mc:Choice Requires="p14">
      <p:transition spd="slow" p14:dur="2000" advTm="32048"/>
    </mc:Choice>
    <mc:Fallback xmlns="">
      <p:transition spd="slow" advTm="32048"/>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Box 10"/>
              <p:cNvSpPr txBox="1"/>
              <p:nvPr/>
            </p:nvSpPr>
            <p:spPr>
              <a:xfrm>
                <a:off x="4909312" y="1494927"/>
                <a:ext cx="5515707" cy="1941685"/>
              </a:xfrm>
              <a:prstGeom prst="rect">
                <a:avLst/>
              </a:prstGeom>
              <a:noFill/>
            </p:spPr>
            <p:txBody>
              <a:bodyPr wrap="square" rtlCol="0">
                <a:spAutoFit/>
              </a:bodyPr>
              <a:lstStyle/>
              <a:p>
                <a:r>
                  <a:rPr lang="en-US" sz="2600" b="1" dirty="0">
                    <a:latin typeface="Calibri" panose="020F0502020204030204" pitchFamily="34" charset="0"/>
                    <a:ea typeface="Palatino" charset="0"/>
                    <a:cs typeface="Calibri" panose="020F0502020204030204" pitchFamily="34" charset="0"/>
                  </a:rPr>
                  <a:t>Single Gaussian in </a:t>
                </a:r>
                <a14:m>
                  <m:oMath xmlns:m="http://schemas.openxmlformats.org/officeDocument/2006/math">
                    <m:sSup>
                      <m:sSupPr>
                        <m:ctrlPr>
                          <a:rPr lang="en-US" sz="2600" b="1" i="1" smtClean="0">
                            <a:latin typeface="Cambria Math" panose="02040503050406030204" pitchFamily="18" charset="0"/>
                            <a:ea typeface="Cambria Math" charset="0"/>
                            <a:cs typeface="Cambria Math" charset="0"/>
                          </a:rPr>
                        </m:ctrlPr>
                      </m:sSupPr>
                      <m:e>
                        <m:r>
                          <a:rPr lang="en-US" sz="2600" b="1" i="1">
                            <a:latin typeface="Cambria Math" charset="0"/>
                            <a:ea typeface="Cambria Math" charset="0"/>
                            <a:cs typeface="Cambria Math" charset="0"/>
                          </a:rPr>
                          <m:t>ℝ</m:t>
                        </m:r>
                      </m:e>
                      <m:sup>
                        <m:r>
                          <a:rPr lang="en-US" sz="2600" b="1" i="1" smtClean="0">
                            <a:latin typeface="Cambria Math" charset="0"/>
                            <a:ea typeface="Cambria Math" charset="0"/>
                            <a:cs typeface="Cambria Math" charset="0"/>
                          </a:rPr>
                          <m:t>𝒅</m:t>
                        </m:r>
                      </m:sup>
                    </m:sSup>
                  </m:oMath>
                </a14:m>
                <a:r>
                  <a:rPr lang="en-US" sz="2600" b="1" dirty="0">
                    <a:latin typeface="Calibri" panose="020F0502020204030204" pitchFamily="34" charset="0"/>
                    <a:ea typeface="Palatino" charset="0"/>
                    <a:cs typeface="Calibri" panose="020F0502020204030204" pitchFamily="34" charset="0"/>
                  </a:rPr>
                  <a:t>.</a:t>
                </a:r>
                <a:endParaRPr lang="en-US" sz="2600" dirty="0">
                  <a:latin typeface="Calibri" panose="020F0502020204030204" pitchFamily="34" charset="0"/>
                  <a:ea typeface="Palatino" charset="0"/>
                  <a:cs typeface="Calibri" panose="020F0502020204030204" pitchFamily="34" charset="0"/>
                </a:endParaRPr>
              </a:p>
              <a:p>
                <a14:m>
                  <m:oMath xmlns:m="http://schemas.openxmlformats.org/officeDocument/2006/math">
                    <m:r>
                      <a:rPr lang="en-US" sz="2600" i="1" dirty="0" smtClean="0">
                        <a:latin typeface="Cambria Math" charset="0"/>
                        <a:ea typeface="Palatino" charset="0"/>
                        <a:cs typeface="Palatino" charset="0"/>
                      </a:rPr>
                      <m:t>𝑂</m:t>
                    </m:r>
                    <m:d>
                      <m:dPr>
                        <m:ctrlPr>
                          <a:rPr lang="en-US" sz="2600" i="1" dirty="0" smtClean="0">
                            <a:latin typeface="Cambria Math" panose="02040503050406030204" pitchFamily="18" charset="0"/>
                            <a:ea typeface="Palatino" charset="0"/>
                            <a:cs typeface="Palatino" charset="0"/>
                          </a:rPr>
                        </m:ctrlPr>
                      </m:dPr>
                      <m:e>
                        <m:f>
                          <m:fPr>
                            <m:ctrlPr>
                              <a:rPr lang="en-US" sz="2600" b="0" i="1" dirty="0" smtClean="0">
                                <a:latin typeface="Cambria Math" panose="02040503050406030204" pitchFamily="18" charset="0"/>
                                <a:ea typeface="Palatino" charset="0"/>
                                <a:cs typeface="Palatino" charset="0"/>
                              </a:rPr>
                            </m:ctrlPr>
                          </m:fPr>
                          <m:num>
                            <m:sSup>
                              <m:sSupPr>
                                <m:ctrlPr>
                                  <a:rPr lang="en-US" sz="2600" i="1" dirty="0" smtClean="0">
                                    <a:latin typeface="Cambria Math" panose="02040503050406030204" pitchFamily="18" charset="0"/>
                                    <a:ea typeface="Palatino" charset="0"/>
                                    <a:cs typeface="Palatino" charset="0"/>
                                  </a:rPr>
                                </m:ctrlPr>
                              </m:sSupPr>
                              <m:e>
                                <m:r>
                                  <a:rPr lang="en-US" sz="2600" i="1" dirty="0" smtClean="0">
                                    <a:latin typeface="Cambria Math" charset="0"/>
                                    <a:ea typeface="Palatino" charset="0"/>
                                    <a:cs typeface="Palatino" charset="0"/>
                                  </a:rPr>
                                  <m:t>𝑑</m:t>
                                </m:r>
                              </m:e>
                              <m:sup>
                                <m:r>
                                  <a:rPr lang="en-US" sz="2600" i="1" dirty="0" smtClean="0">
                                    <a:latin typeface="Cambria Math" charset="0"/>
                                    <a:ea typeface="Palatino" charset="0"/>
                                    <a:cs typeface="Palatino" charset="0"/>
                                  </a:rPr>
                                  <m:t>2</m:t>
                                </m:r>
                              </m:sup>
                            </m:sSup>
                          </m:num>
                          <m:den>
                            <m:sSup>
                              <m:sSupPr>
                                <m:ctrlPr>
                                  <a:rPr lang="en-US" sz="2600" i="1" dirty="0" smtClean="0">
                                    <a:latin typeface="Cambria Math" panose="02040503050406030204" pitchFamily="18" charset="0"/>
                                    <a:ea typeface="Palatino" charset="0"/>
                                    <a:cs typeface="Palatino" charset="0"/>
                                  </a:rPr>
                                </m:ctrlPr>
                              </m:sSupPr>
                              <m:e>
                                <m:r>
                                  <a:rPr lang="en-US" sz="2600" i="1" dirty="0" smtClean="0">
                                    <a:latin typeface="Cambria Math" charset="0"/>
                                    <a:ea typeface="Palatino" charset="0"/>
                                    <a:cs typeface="Palatino" charset="0"/>
                                  </a:rPr>
                                  <m:t>𝜖</m:t>
                                </m:r>
                              </m:e>
                              <m:sup>
                                <m:r>
                                  <a:rPr lang="en-US" sz="2600" i="1" dirty="0" smtClean="0">
                                    <a:latin typeface="Cambria Math" charset="0"/>
                                    <a:ea typeface="Palatino" charset="0"/>
                                    <a:cs typeface="Palatino" charset="0"/>
                                  </a:rPr>
                                  <m:t>2</m:t>
                                </m:r>
                              </m:sup>
                            </m:sSup>
                          </m:den>
                        </m:f>
                      </m:e>
                    </m:d>
                  </m:oMath>
                </a14:m>
                <a:r>
                  <a:rPr lang="en-US" sz="2600" dirty="0">
                    <a:latin typeface="Calibri" panose="020F0502020204030204" pitchFamily="34" charset="0"/>
                    <a:ea typeface="Palatino" charset="0"/>
                    <a:cs typeface="Calibri" panose="020F0502020204030204" pitchFamily="34" charset="0"/>
                  </a:rPr>
                  <a:t> samples are sufficient to</a:t>
                </a:r>
              </a:p>
              <a:p>
                <a:r>
                  <a:rPr lang="en-US" sz="2600" dirty="0">
                    <a:latin typeface="Calibri" panose="020F0502020204030204" pitchFamily="34" charset="0"/>
                    <a:ea typeface="Palatino" charset="0"/>
                    <a:cs typeface="Calibri" panose="020F0502020204030204" pitchFamily="34" charset="0"/>
                  </a:rPr>
                  <a:t>recover Gaussian up to </a:t>
                </a:r>
                <a14:m>
                  <m:oMath xmlns:m="http://schemas.openxmlformats.org/officeDocument/2006/math">
                    <m:sSub>
                      <m:sSubPr>
                        <m:ctrlPr>
                          <a:rPr lang="en-US" sz="2600" i="1">
                            <a:latin typeface="Cambria Math" panose="02040503050406030204" pitchFamily="18" charset="0"/>
                            <a:ea typeface="Palatino" charset="0"/>
                            <a:cs typeface="Palatino" charset="0"/>
                          </a:rPr>
                        </m:ctrlPr>
                      </m:sSubPr>
                      <m:e>
                        <m:r>
                          <a:rPr lang="en-US" sz="2600" b="0" i="1" smtClean="0">
                            <a:latin typeface="Cambria Math" charset="0"/>
                            <a:ea typeface="Palatino" charset="0"/>
                            <a:cs typeface="Palatino" charset="0"/>
                          </a:rPr>
                          <m:t>𝐿</m:t>
                        </m:r>
                      </m:e>
                      <m:sub>
                        <m:r>
                          <a:rPr lang="en-US" sz="2600" i="1">
                            <a:latin typeface="Cambria Math" charset="0"/>
                            <a:ea typeface="Palatino" charset="0"/>
                            <a:cs typeface="Palatino" charset="0"/>
                          </a:rPr>
                          <m:t>1</m:t>
                        </m:r>
                      </m:sub>
                    </m:sSub>
                  </m:oMath>
                </a14:m>
                <a:r>
                  <a:rPr lang="en-US" sz="2600" dirty="0">
                    <a:latin typeface="Calibri" panose="020F0502020204030204" pitchFamily="34" charset="0"/>
                    <a:ea typeface="Palatino" charset="0"/>
                    <a:cs typeface="Calibri" panose="020F0502020204030204" pitchFamily="34" charset="0"/>
                  </a:rPr>
                  <a:t>-error </a:t>
                </a:r>
                <a14:m>
                  <m:oMath xmlns:m="http://schemas.openxmlformats.org/officeDocument/2006/math">
                    <m:r>
                      <a:rPr lang="en-US" sz="2600" i="1" dirty="0">
                        <a:latin typeface="Cambria Math" charset="0"/>
                        <a:ea typeface="Palatino" charset="0"/>
                        <a:cs typeface="Palatino" charset="0"/>
                      </a:rPr>
                      <m:t>𝜖</m:t>
                    </m:r>
                  </m:oMath>
                </a14:m>
                <a:r>
                  <a:rPr lang="en-US" sz="2600" dirty="0">
                    <a:latin typeface="Calibri" panose="020F0502020204030204" pitchFamily="34" charset="0"/>
                    <a:ea typeface="Palatino" charset="0"/>
                    <a:cs typeface="Calibri" panose="020F0502020204030204" pitchFamily="34" charset="0"/>
                  </a:rPr>
                  <a:t>.</a:t>
                </a:r>
              </a:p>
              <a:p>
                <a:endParaRPr lang="en-US" sz="2600" dirty="0">
                  <a:latin typeface="Calibri" panose="020F0502020204030204" pitchFamily="34" charset="0"/>
                  <a:ea typeface="Palatino" charset="0"/>
                  <a:cs typeface="Calibri" panose="020F0502020204030204" pitchFamily="3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4909312" y="1494927"/>
                <a:ext cx="5515707" cy="1941685"/>
              </a:xfrm>
              <a:prstGeom prst="rect">
                <a:avLst/>
              </a:prstGeom>
              <a:blipFill>
                <a:blip r:embed="rId4"/>
                <a:stretch>
                  <a:fillRect l="-1839" t="-1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909312" y="4019462"/>
                <a:ext cx="7039709" cy="2175532"/>
              </a:xfrm>
              <a:prstGeom prst="rect">
                <a:avLst/>
              </a:prstGeom>
              <a:noFill/>
            </p:spPr>
            <p:txBody>
              <a:bodyPr wrap="square" rtlCol="0">
                <a:spAutoFit/>
              </a:bodyPr>
              <a:lstStyle/>
              <a:p>
                <a:r>
                  <a:rPr lang="en-US" sz="2600" b="1" dirty="0">
                    <a:latin typeface="Calibri" panose="020F0502020204030204" pitchFamily="34" charset="0"/>
                    <a:ea typeface="Palatino" charset="0"/>
                    <a:cs typeface="Calibri" panose="020F0502020204030204" pitchFamily="34" charset="0"/>
                  </a:rPr>
                  <a:t>Mixture of </a:t>
                </a:r>
                <a14:m>
                  <m:oMath xmlns:m="http://schemas.openxmlformats.org/officeDocument/2006/math">
                    <m:r>
                      <a:rPr lang="en-US" sz="2600" b="1" i="1" dirty="0" smtClean="0">
                        <a:latin typeface="Cambria Math" charset="0"/>
                        <a:ea typeface="Palatino" charset="0"/>
                        <a:cs typeface="Palatino" charset="0"/>
                      </a:rPr>
                      <m:t>𝒌</m:t>
                    </m:r>
                  </m:oMath>
                </a14:m>
                <a:r>
                  <a:rPr lang="en-US" sz="2600" b="1" dirty="0">
                    <a:latin typeface="Calibri" panose="020F0502020204030204" pitchFamily="34" charset="0"/>
                    <a:ea typeface="Palatino" charset="0"/>
                    <a:cs typeface="Calibri" panose="020F0502020204030204" pitchFamily="34" charset="0"/>
                  </a:rPr>
                  <a:t> Gaussians in </a:t>
                </a:r>
                <a14:m>
                  <m:oMath xmlns:m="http://schemas.openxmlformats.org/officeDocument/2006/math">
                    <m:sSup>
                      <m:sSupPr>
                        <m:ctrlPr>
                          <a:rPr lang="en-US" sz="2600" b="1" i="1" smtClean="0">
                            <a:latin typeface="Cambria Math" panose="02040503050406030204" pitchFamily="18" charset="0"/>
                            <a:ea typeface="Cambria Math" charset="0"/>
                            <a:cs typeface="Cambria Math" charset="0"/>
                          </a:rPr>
                        </m:ctrlPr>
                      </m:sSupPr>
                      <m:e>
                        <m:r>
                          <a:rPr lang="en-US" sz="2600" b="1" i="1">
                            <a:latin typeface="Cambria Math" charset="0"/>
                            <a:ea typeface="Cambria Math" charset="0"/>
                            <a:cs typeface="Cambria Math" charset="0"/>
                          </a:rPr>
                          <m:t>ℝ</m:t>
                        </m:r>
                      </m:e>
                      <m:sup>
                        <m:r>
                          <a:rPr lang="en-US" sz="2600" b="1" i="1" smtClean="0">
                            <a:latin typeface="Cambria Math" charset="0"/>
                            <a:ea typeface="Cambria Math" charset="0"/>
                            <a:cs typeface="Cambria Math" charset="0"/>
                          </a:rPr>
                          <m:t>𝒅</m:t>
                        </m:r>
                      </m:sup>
                    </m:sSup>
                  </m:oMath>
                </a14:m>
                <a:r>
                  <a:rPr lang="en-US" sz="2600" b="1" dirty="0">
                    <a:latin typeface="Calibri" panose="020F0502020204030204" pitchFamily="34" charset="0"/>
                    <a:ea typeface="Palatino" charset="0"/>
                    <a:cs typeface="Calibri" panose="020F0502020204030204" pitchFamily="34" charset="0"/>
                  </a:rPr>
                  <a:t>.</a:t>
                </a:r>
                <a:endParaRPr lang="en-US" sz="2600" dirty="0">
                  <a:latin typeface="Calibri" panose="020F0502020204030204" pitchFamily="34" charset="0"/>
                  <a:ea typeface="Palatino" charset="0"/>
                  <a:cs typeface="Calibri" panose="020F0502020204030204" pitchFamily="34" charset="0"/>
                </a:endParaRPr>
              </a:p>
              <a:p>
                <a:r>
                  <a:rPr lang="en-US" sz="2600" b="1" dirty="0">
                    <a:latin typeface="Calibri" panose="020F0502020204030204" pitchFamily="34" charset="0"/>
                    <a:ea typeface="Palatino" charset="0"/>
                    <a:cs typeface="Calibri" panose="020F0502020204030204" pitchFamily="34" charset="0"/>
                  </a:rPr>
                  <a:t>Q</a:t>
                </a:r>
                <a:r>
                  <a:rPr lang="en-US" sz="2600" dirty="0">
                    <a:latin typeface="Calibri" panose="020F0502020204030204" pitchFamily="34" charset="0"/>
                    <a:ea typeface="Palatino" charset="0"/>
                    <a:cs typeface="Calibri" panose="020F0502020204030204" pitchFamily="34" charset="0"/>
                  </a:rPr>
                  <a:t>: Are </a:t>
                </a:r>
                <a14:m>
                  <m:oMath xmlns:m="http://schemas.openxmlformats.org/officeDocument/2006/math">
                    <m:r>
                      <a:rPr lang="en-US" sz="2600" i="1" dirty="0" smtClean="0">
                        <a:latin typeface="Cambria Math" charset="0"/>
                        <a:ea typeface="Palatino" charset="0"/>
                        <a:cs typeface="Palatino" charset="0"/>
                      </a:rPr>
                      <m:t>𝑂</m:t>
                    </m:r>
                    <m:d>
                      <m:dPr>
                        <m:ctrlPr>
                          <a:rPr lang="en-US" sz="2600" i="1" dirty="0" smtClean="0">
                            <a:latin typeface="Cambria Math" panose="02040503050406030204" pitchFamily="18" charset="0"/>
                            <a:ea typeface="Palatino" charset="0"/>
                            <a:cs typeface="Palatino" charset="0"/>
                          </a:rPr>
                        </m:ctrlPr>
                      </m:dPr>
                      <m:e>
                        <m:f>
                          <m:fPr>
                            <m:ctrlPr>
                              <a:rPr lang="en-US" sz="2600" b="0" i="1" dirty="0" smtClean="0">
                                <a:latin typeface="Cambria Math" panose="02040503050406030204" pitchFamily="18" charset="0"/>
                                <a:ea typeface="Palatino" charset="0"/>
                                <a:cs typeface="Palatino" charset="0"/>
                              </a:rPr>
                            </m:ctrlPr>
                          </m:fPr>
                          <m:num>
                            <m:sSup>
                              <m:sSupPr>
                                <m:ctrlPr>
                                  <a:rPr lang="en-US" sz="2600" i="1" dirty="0" smtClean="0">
                                    <a:latin typeface="Cambria Math" panose="02040503050406030204" pitchFamily="18" charset="0"/>
                                    <a:ea typeface="Palatino" charset="0"/>
                                    <a:cs typeface="Palatino" charset="0"/>
                                  </a:rPr>
                                </m:ctrlPr>
                              </m:sSupPr>
                              <m:e>
                                <m:r>
                                  <a:rPr lang="en-US" sz="2600" b="0" i="1" dirty="0" smtClean="0">
                                    <a:latin typeface="Cambria Math" charset="0"/>
                                    <a:ea typeface="Palatino" charset="0"/>
                                    <a:cs typeface="Palatino" charset="0"/>
                                  </a:rPr>
                                  <m:t>𝑘</m:t>
                                </m:r>
                                <m:r>
                                  <a:rPr lang="en-US" sz="2600" i="1" dirty="0" smtClean="0">
                                    <a:latin typeface="Cambria Math" charset="0"/>
                                    <a:ea typeface="Palatino" charset="0"/>
                                    <a:cs typeface="Palatino" charset="0"/>
                                  </a:rPr>
                                  <m:t>𝑑</m:t>
                                </m:r>
                              </m:e>
                              <m:sup>
                                <m:r>
                                  <a:rPr lang="en-US" sz="2600" i="1" dirty="0" smtClean="0">
                                    <a:latin typeface="Cambria Math" charset="0"/>
                                    <a:ea typeface="Palatino" charset="0"/>
                                    <a:cs typeface="Palatino" charset="0"/>
                                  </a:rPr>
                                  <m:t>2</m:t>
                                </m:r>
                              </m:sup>
                            </m:sSup>
                          </m:num>
                          <m:den>
                            <m:sSup>
                              <m:sSupPr>
                                <m:ctrlPr>
                                  <a:rPr lang="en-US" sz="2600" i="1" dirty="0" smtClean="0">
                                    <a:latin typeface="Cambria Math" panose="02040503050406030204" pitchFamily="18" charset="0"/>
                                    <a:ea typeface="Palatino" charset="0"/>
                                    <a:cs typeface="Palatino" charset="0"/>
                                  </a:rPr>
                                </m:ctrlPr>
                              </m:sSupPr>
                              <m:e>
                                <m:r>
                                  <a:rPr lang="en-US" sz="2600" i="1" dirty="0" smtClean="0">
                                    <a:latin typeface="Cambria Math" charset="0"/>
                                    <a:ea typeface="Palatino" charset="0"/>
                                    <a:cs typeface="Palatino" charset="0"/>
                                  </a:rPr>
                                  <m:t>𝜖</m:t>
                                </m:r>
                              </m:e>
                              <m:sup>
                                <m:r>
                                  <a:rPr lang="en-US" sz="2600" i="1" dirty="0" smtClean="0">
                                    <a:latin typeface="Cambria Math" charset="0"/>
                                    <a:ea typeface="Palatino" charset="0"/>
                                    <a:cs typeface="Palatino" charset="0"/>
                                  </a:rPr>
                                  <m:t>2</m:t>
                                </m:r>
                              </m:sup>
                            </m:sSup>
                          </m:den>
                        </m:f>
                      </m:e>
                    </m:d>
                  </m:oMath>
                </a14:m>
                <a:r>
                  <a:rPr lang="en-US" sz="2600" dirty="0">
                    <a:latin typeface="Calibri" panose="020F0502020204030204" pitchFamily="34" charset="0"/>
                    <a:ea typeface="Palatino" charset="0"/>
                    <a:cs typeface="Calibri" panose="020F0502020204030204" pitchFamily="34" charset="0"/>
                  </a:rPr>
                  <a:t> samples sufficient?</a:t>
                </a:r>
              </a:p>
              <a:p>
                <a:r>
                  <a:rPr lang="en-US" sz="2600" dirty="0">
                    <a:latin typeface="Calibri" panose="020F0502020204030204" pitchFamily="34" charset="0"/>
                    <a:ea typeface="Palatino" charset="0"/>
                    <a:cs typeface="Calibri" panose="020F0502020204030204" pitchFamily="34" charset="0"/>
                  </a:rPr>
                  <a:t>Know that </a:t>
                </a:r>
                <a14:m>
                  <m:oMath xmlns:m="http://schemas.openxmlformats.org/officeDocument/2006/math">
                    <m:acc>
                      <m:accPr>
                        <m:chr m:val="̃"/>
                        <m:ctrlPr>
                          <a:rPr lang="en-US" sz="2600" i="1" dirty="0">
                            <a:latin typeface="Cambria Math" panose="02040503050406030204" pitchFamily="18" charset="0"/>
                            <a:ea typeface="Palatino" charset="0"/>
                            <a:cs typeface="Palatino" charset="0"/>
                          </a:rPr>
                        </m:ctrlPr>
                      </m:accPr>
                      <m:e>
                        <m:r>
                          <a:rPr lang="en-US" sz="2600" i="1" dirty="0">
                            <a:latin typeface="Cambria Math" charset="0"/>
                            <a:ea typeface="Palatino" charset="0"/>
                            <a:cs typeface="Palatino" charset="0"/>
                          </a:rPr>
                          <m:t>𝑂</m:t>
                        </m:r>
                      </m:e>
                    </m:acc>
                    <m:d>
                      <m:dPr>
                        <m:ctrlPr>
                          <a:rPr lang="en-US" sz="2600" i="1" dirty="0">
                            <a:latin typeface="Cambria Math" panose="02040503050406030204" pitchFamily="18" charset="0"/>
                            <a:ea typeface="Palatino" charset="0"/>
                            <a:cs typeface="Palatino" charset="0"/>
                          </a:rPr>
                        </m:ctrlPr>
                      </m:dPr>
                      <m:e>
                        <m:f>
                          <m:fPr>
                            <m:ctrlPr>
                              <a:rPr lang="en-US" sz="2600" i="1" dirty="0">
                                <a:latin typeface="Cambria Math" panose="02040503050406030204" pitchFamily="18" charset="0"/>
                                <a:ea typeface="Palatino" charset="0"/>
                                <a:cs typeface="Palatino" charset="0"/>
                              </a:rPr>
                            </m:ctrlPr>
                          </m:fPr>
                          <m:num>
                            <m:sSup>
                              <m:sSupPr>
                                <m:ctrlPr>
                                  <a:rPr lang="en-US" sz="2600" i="1" dirty="0">
                                    <a:latin typeface="Cambria Math" panose="02040503050406030204" pitchFamily="18" charset="0"/>
                                    <a:ea typeface="Palatino" charset="0"/>
                                    <a:cs typeface="Palatino" charset="0"/>
                                  </a:rPr>
                                </m:ctrlPr>
                              </m:sSupPr>
                              <m:e>
                                <m:r>
                                  <a:rPr lang="en-US" sz="2600" i="1" dirty="0">
                                    <a:latin typeface="Cambria Math" charset="0"/>
                                    <a:ea typeface="Palatino" charset="0"/>
                                    <a:cs typeface="Palatino" charset="0"/>
                                  </a:rPr>
                                  <m:t>𝑘𝑑</m:t>
                                </m:r>
                              </m:e>
                              <m:sup>
                                <m:r>
                                  <a:rPr lang="en-US" sz="2600" i="1" dirty="0">
                                    <a:latin typeface="Cambria Math" charset="0"/>
                                    <a:ea typeface="Palatino" charset="0"/>
                                    <a:cs typeface="Palatino" charset="0"/>
                                  </a:rPr>
                                  <m:t>2</m:t>
                                </m:r>
                              </m:sup>
                            </m:sSup>
                          </m:num>
                          <m:den>
                            <m:sSup>
                              <m:sSupPr>
                                <m:ctrlPr>
                                  <a:rPr lang="en-US" sz="2600" i="1" dirty="0">
                                    <a:latin typeface="Cambria Math" panose="02040503050406030204" pitchFamily="18" charset="0"/>
                                    <a:ea typeface="Palatino" charset="0"/>
                                    <a:cs typeface="Palatino" charset="0"/>
                                  </a:rPr>
                                </m:ctrlPr>
                              </m:sSupPr>
                              <m:e>
                                <m:r>
                                  <a:rPr lang="en-US" sz="2600" i="1" dirty="0">
                                    <a:latin typeface="Cambria Math" charset="0"/>
                                    <a:ea typeface="Palatino" charset="0"/>
                                    <a:cs typeface="Palatino" charset="0"/>
                                  </a:rPr>
                                  <m:t>𝜖</m:t>
                                </m:r>
                              </m:e>
                              <m:sup>
                                <m:r>
                                  <a:rPr lang="en-US" sz="2600" i="1" dirty="0">
                                    <a:latin typeface="Cambria Math" charset="0"/>
                                    <a:ea typeface="Palatino" charset="0"/>
                                    <a:cs typeface="Palatino" charset="0"/>
                                  </a:rPr>
                                  <m:t>4</m:t>
                                </m:r>
                              </m:sup>
                            </m:sSup>
                          </m:den>
                        </m:f>
                      </m:e>
                    </m:d>
                  </m:oMath>
                </a14:m>
                <a:r>
                  <a:rPr lang="en-US" sz="2600" dirty="0">
                    <a:latin typeface="Calibri" panose="020F0502020204030204" pitchFamily="34" charset="0"/>
                    <a:ea typeface="Palatino" charset="0"/>
                    <a:cs typeface="Calibri" panose="020F0502020204030204" pitchFamily="34" charset="0"/>
                  </a:rPr>
                  <a:t> are sufficient. </a:t>
                </a:r>
                <a:r>
                  <a:rPr lang="en-US" dirty="0">
                    <a:solidFill>
                      <a:schemeClr val="tx1">
                        <a:lumMod val="50000"/>
                        <a:lumOff val="50000"/>
                      </a:schemeClr>
                    </a:solidFill>
                    <a:latin typeface="Calibri" panose="020F0502020204030204" pitchFamily="34" charset="0"/>
                    <a:ea typeface="Palatino" charset="0"/>
                    <a:cs typeface="Calibri" panose="020F0502020204030204" pitchFamily="34" charset="0"/>
                  </a:rPr>
                  <a:t>[</a:t>
                </a:r>
                <a:r>
                  <a:rPr lang="en-US" dirty="0" err="1">
                    <a:solidFill>
                      <a:schemeClr val="tx1">
                        <a:lumMod val="50000"/>
                        <a:lumOff val="50000"/>
                      </a:schemeClr>
                    </a:solidFill>
                    <a:latin typeface="Calibri" panose="020F0502020204030204" pitchFamily="34" charset="0"/>
                    <a:ea typeface="Palatino" charset="0"/>
                    <a:cs typeface="Calibri" panose="020F0502020204030204" pitchFamily="34" charset="0"/>
                  </a:rPr>
                  <a:t>Ashtiani</a:t>
                </a:r>
                <a:r>
                  <a:rPr lang="en-US" dirty="0">
                    <a:solidFill>
                      <a:schemeClr val="tx1">
                        <a:lumMod val="50000"/>
                        <a:lumOff val="50000"/>
                      </a:schemeClr>
                    </a:solidFill>
                    <a:latin typeface="Calibri" panose="020F0502020204030204" pitchFamily="34" charset="0"/>
                    <a:ea typeface="Palatino" charset="0"/>
                    <a:cs typeface="Calibri" panose="020F0502020204030204" pitchFamily="34" charset="0"/>
                  </a:rPr>
                  <a:t> et al. ‘17]</a:t>
                </a:r>
                <a:endParaRPr lang="en-US" sz="2000" dirty="0">
                  <a:solidFill>
                    <a:schemeClr val="tx1">
                      <a:lumMod val="50000"/>
                      <a:lumOff val="50000"/>
                    </a:schemeClr>
                  </a:solidFill>
                  <a:latin typeface="Calibri" panose="020F0502020204030204" pitchFamily="34" charset="0"/>
                  <a:ea typeface="Palatino" charset="0"/>
                  <a:cs typeface="Calibri" panose="020F0502020204030204" pitchFamily="34" charset="0"/>
                </a:endParaRPr>
              </a:p>
              <a:p>
                <a:endParaRPr lang="en-US" sz="2600" dirty="0">
                  <a:latin typeface="Calibri" panose="020F0502020204030204" pitchFamily="34" charset="0"/>
                  <a:ea typeface="Palatino" charset="0"/>
                  <a:cs typeface="Calibri" panose="020F0502020204030204" pitchFamily="34" charset="0"/>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909312" y="4019462"/>
                <a:ext cx="7039709" cy="2175532"/>
              </a:xfrm>
              <a:prstGeom prst="rect">
                <a:avLst/>
              </a:prstGeom>
              <a:blipFill>
                <a:blip r:embed="rId5"/>
                <a:stretch>
                  <a:fillRect l="-1441" t="-1156"/>
                </a:stretch>
              </a:blipFill>
            </p:spPr>
            <p:txBody>
              <a:bodyPr/>
              <a:lstStyle/>
              <a:p>
                <a:r>
                  <a:rPr lang="en-US">
                    <a:noFill/>
                  </a:rPr>
                  <a:t> </a:t>
                </a:r>
              </a:p>
            </p:txBody>
          </p:sp>
        </mc:Fallback>
      </mc:AlternateContent>
      <p:sp>
        <p:nvSpPr>
          <p:cNvPr id="3" name="Rectangle 2"/>
          <p:cNvSpPr/>
          <p:nvPr/>
        </p:nvSpPr>
        <p:spPr>
          <a:xfrm>
            <a:off x="2957495" y="6109001"/>
            <a:ext cx="6871689" cy="400110"/>
          </a:xfrm>
          <a:prstGeom prst="rect">
            <a:avLst/>
          </a:prstGeom>
        </p:spPr>
        <p:txBody>
          <a:bodyPr wrap="none">
            <a:spAutoFit/>
          </a:bodyPr>
          <a:lstStyle/>
          <a:p>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Note: We aim to recover density, </a:t>
            </a:r>
            <a:r>
              <a:rPr lang="en-US" sz="2000" i="1" dirty="0">
                <a:solidFill>
                  <a:schemeClr val="tx1">
                    <a:lumMod val="65000"/>
                    <a:lumOff val="35000"/>
                  </a:schemeClr>
                </a:solidFill>
                <a:latin typeface="Calibri" panose="020F0502020204030204" pitchFamily="34" charset="0"/>
                <a:ea typeface="Palatino" charset="0"/>
                <a:cs typeface="Calibri" panose="020F0502020204030204" pitchFamily="34" charset="0"/>
              </a:rPr>
              <a:t>not </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parameters of the mixture.</a:t>
            </a:r>
          </a:p>
        </p:txBody>
      </p:sp>
      <p:pic>
        <p:nvPicPr>
          <p:cNvPr id="4" name="Picture 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09880" y="2870912"/>
            <a:ext cx="4599432" cy="3438144"/>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09880" y="467257"/>
            <a:ext cx="4599432" cy="3438144"/>
          </a:xfrm>
          <a:prstGeom prst="rect">
            <a:avLst/>
          </a:prstGeom>
        </p:spPr>
      </p:pic>
      <p:sp>
        <p:nvSpPr>
          <p:cNvPr id="12" name="Title 1">
            <a:extLst>
              <a:ext uri="{FF2B5EF4-FFF2-40B4-BE49-F238E27FC236}">
                <a16:creationId xmlns:a16="http://schemas.microsoft.com/office/drawing/2014/main" id="{73593150-9B8B-B345-AB3D-17611DE1F875}"/>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Learning Gaussians</a:t>
            </a:r>
          </a:p>
        </p:txBody>
      </p:sp>
    </p:spTree>
    <p:custDataLst>
      <p:tags r:id="rId1"/>
    </p:custDataLst>
    <p:extLst>
      <p:ext uri="{BB962C8B-B14F-4D97-AF65-F5344CB8AC3E}">
        <p14:creationId xmlns:p14="http://schemas.microsoft.com/office/powerpoint/2010/main" val="200765787"/>
      </p:ext>
    </p:extLst>
  </p:cSld>
  <p:clrMapOvr>
    <a:masterClrMapping/>
  </p:clrMapOvr>
  <mc:AlternateContent xmlns:mc="http://schemas.openxmlformats.org/markup-compatibility/2006" xmlns:p14="http://schemas.microsoft.com/office/powerpoint/2010/main">
    <mc:Choice Requires="p14">
      <p:transition spd="slow" p14:dur="2000" advTm="29383"/>
    </mc:Choice>
    <mc:Fallback xmlns="">
      <p:transition spd="slow" advTm="29383"/>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838200" y="1162068"/>
            <a:ext cx="10515600" cy="49604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2400" dirty="0">
                <a:solidFill>
                  <a:prstClr val="black"/>
                </a:solidFill>
                <a:latin typeface="Calibri" panose="020F0502020204030204" pitchFamily="34" charset="0"/>
                <a:ea typeface="Palatino" charset="0"/>
                <a:cs typeface="Calibri" panose="020F0502020204030204" pitchFamily="34" charset="0"/>
              </a:rPr>
              <a:t>“</a:t>
            </a:r>
            <a:r>
              <a:rPr lang="en-US" sz="2600" i="1" dirty="0">
                <a:solidFill>
                  <a:prstClr val="black"/>
                </a:solidFill>
                <a:latin typeface="Calibri" panose="020F0502020204030204" pitchFamily="34" charset="0"/>
                <a:ea typeface="Palatino" charset="0"/>
                <a:cs typeface="Calibri" panose="020F0502020204030204" pitchFamily="34" charset="0"/>
              </a:rPr>
              <a:t>Other things being equal, simpler explanations are generally better</a:t>
            </a:r>
            <a:r>
              <a:rPr lang="mr-IN" sz="2600" i="1" dirty="0">
                <a:solidFill>
                  <a:prstClr val="black"/>
                </a:solidFill>
                <a:latin typeface="Calibri" panose="020F0502020204030204" pitchFamily="34" charset="0"/>
                <a:ea typeface="Palatino" charset="0"/>
                <a:cs typeface="Palatino" charset="0"/>
              </a:rPr>
              <a:t>…</a:t>
            </a:r>
            <a:r>
              <a:rPr lang="en-US" sz="2400" dirty="0">
                <a:solidFill>
                  <a:prstClr val="black"/>
                </a:solidFill>
                <a:latin typeface="Calibri" panose="020F0502020204030204" pitchFamily="34" charset="0"/>
                <a:ea typeface="Palatino" charset="0"/>
                <a:cs typeface="Calibri" panose="020F0502020204030204" pitchFamily="34" charset="0"/>
              </a:rPr>
              <a:t>”</a:t>
            </a:r>
            <a:r>
              <a:rPr lang="en-US" sz="1800" dirty="0">
                <a:solidFill>
                  <a:prstClr val="black"/>
                </a:solidFill>
                <a:latin typeface="Calibri" panose="020F0502020204030204" pitchFamily="34" charset="0"/>
                <a:ea typeface="Palatino" charset="0"/>
                <a:cs typeface="Calibri" panose="020F0502020204030204" pitchFamily="34" charset="0"/>
              </a:rPr>
              <a:t> </a:t>
            </a:r>
            <a:r>
              <a:rPr lang="en-US" sz="2000" dirty="0">
                <a:solidFill>
                  <a:prstClr val="black">
                    <a:lumMod val="65000"/>
                    <a:lumOff val="35000"/>
                  </a:prstClr>
                </a:solidFill>
                <a:latin typeface="Calibri" panose="020F0502020204030204" pitchFamily="34" charset="0"/>
                <a:ea typeface="Palatino" charset="0"/>
                <a:cs typeface="Calibri" panose="020F0502020204030204" pitchFamily="34" charset="0"/>
              </a:rPr>
              <a:t>[William of Ockham]</a:t>
            </a:r>
          </a:p>
          <a:p>
            <a:pPr>
              <a:lnSpc>
                <a:spcPct val="100000"/>
              </a:lnSpc>
              <a:spcBef>
                <a:spcPts val="0"/>
              </a:spcBef>
            </a:pPr>
            <a:r>
              <a:rPr lang="en-US" sz="2400" dirty="0">
                <a:latin typeface="Calibri" panose="020F0502020204030204" pitchFamily="34" charset="0"/>
                <a:ea typeface="Palatino" charset="0"/>
                <a:cs typeface="Calibri" panose="020F0502020204030204" pitchFamily="34" charset="0"/>
              </a:rPr>
              <a:t>One manifestation of this in learning theory is “sample compression”.</a:t>
            </a:r>
          </a:p>
          <a:p>
            <a:pPr>
              <a:lnSpc>
                <a:spcPct val="100000"/>
              </a:lnSpc>
              <a:spcBef>
                <a:spcPts val="0"/>
              </a:spcBef>
              <a:buClr>
                <a:schemeClr val="bg1"/>
              </a:buClr>
            </a:pP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[e.g.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Littlestone</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Warmuth</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‘86; Moran,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Yehudayoff</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‘16]</a:t>
            </a:r>
          </a:p>
        </p:txBody>
      </p:sp>
      <p:sp>
        <p:nvSpPr>
          <p:cNvPr id="8" name="Title 1">
            <a:extLst>
              <a:ext uri="{FF2B5EF4-FFF2-40B4-BE49-F238E27FC236}">
                <a16:creationId xmlns:a16="http://schemas.microsoft.com/office/drawing/2014/main" id="{E2C269E2-7F99-1740-9790-2D34FF936AC0}"/>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Main contribution</a:t>
            </a:r>
          </a:p>
        </p:txBody>
      </p:sp>
    </p:spTree>
    <p:extLst>
      <p:ext uri="{BB962C8B-B14F-4D97-AF65-F5344CB8AC3E}">
        <p14:creationId xmlns:p14="http://schemas.microsoft.com/office/powerpoint/2010/main" val="3221280751"/>
      </p:ext>
    </p:extLst>
  </p:cSld>
  <p:clrMapOvr>
    <a:masterClrMapping/>
  </p:clrMapOvr>
  <mc:AlternateContent xmlns:mc="http://schemas.openxmlformats.org/markup-compatibility/2006" xmlns:p14="http://schemas.microsoft.com/office/powerpoint/2010/main">
    <mc:Choice Requires="p14">
      <p:transition spd="slow" p14:dur="2000" advTm="32887"/>
    </mc:Choice>
    <mc:Fallback xmlns="">
      <p:transition spd="slow" advTm="32887"/>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838200" y="1162068"/>
            <a:ext cx="10515600" cy="49604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2400" dirty="0">
                <a:solidFill>
                  <a:prstClr val="black"/>
                </a:solidFill>
                <a:latin typeface="Calibri" panose="020F0502020204030204" pitchFamily="34" charset="0"/>
                <a:ea typeface="Palatino" charset="0"/>
                <a:cs typeface="Calibri" panose="020F0502020204030204" pitchFamily="34" charset="0"/>
              </a:rPr>
              <a:t>“</a:t>
            </a:r>
            <a:r>
              <a:rPr lang="en-US" sz="2600" i="1" dirty="0">
                <a:solidFill>
                  <a:prstClr val="black"/>
                </a:solidFill>
                <a:latin typeface="Calibri" panose="020F0502020204030204" pitchFamily="34" charset="0"/>
                <a:ea typeface="Palatino" charset="0"/>
                <a:cs typeface="Calibri" panose="020F0502020204030204" pitchFamily="34" charset="0"/>
              </a:rPr>
              <a:t>Other things being equal, simpler explanations are generally better</a:t>
            </a:r>
            <a:r>
              <a:rPr lang="mr-IN" sz="2600" i="1" dirty="0">
                <a:solidFill>
                  <a:prstClr val="black"/>
                </a:solidFill>
                <a:latin typeface="Calibri" panose="020F0502020204030204" pitchFamily="34" charset="0"/>
                <a:ea typeface="Palatino" charset="0"/>
                <a:cs typeface="Palatino" charset="0"/>
              </a:rPr>
              <a:t>…</a:t>
            </a:r>
            <a:r>
              <a:rPr lang="en-US" sz="2400" dirty="0">
                <a:solidFill>
                  <a:prstClr val="black"/>
                </a:solidFill>
                <a:latin typeface="Calibri" panose="020F0502020204030204" pitchFamily="34" charset="0"/>
                <a:ea typeface="Palatino" charset="0"/>
                <a:cs typeface="Calibri" panose="020F0502020204030204" pitchFamily="34" charset="0"/>
              </a:rPr>
              <a:t>”</a:t>
            </a:r>
            <a:r>
              <a:rPr lang="en-US" sz="1800" dirty="0">
                <a:solidFill>
                  <a:prstClr val="black"/>
                </a:solidFill>
                <a:latin typeface="Calibri" panose="020F0502020204030204" pitchFamily="34" charset="0"/>
                <a:ea typeface="Palatino" charset="0"/>
                <a:cs typeface="Calibri" panose="020F0502020204030204" pitchFamily="34" charset="0"/>
              </a:rPr>
              <a:t> </a:t>
            </a:r>
            <a:r>
              <a:rPr lang="en-US" sz="2000" dirty="0">
                <a:solidFill>
                  <a:prstClr val="black">
                    <a:lumMod val="65000"/>
                    <a:lumOff val="35000"/>
                  </a:prstClr>
                </a:solidFill>
                <a:latin typeface="Calibri" panose="020F0502020204030204" pitchFamily="34" charset="0"/>
                <a:ea typeface="Palatino" charset="0"/>
                <a:cs typeface="Calibri" panose="020F0502020204030204" pitchFamily="34" charset="0"/>
              </a:rPr>
              <a:t>[William of Ockham]</a:t>
            </a:r>
          </a:p>
          <a:p>
            <a:pPr>
              <a:lnSpc>
                <a:spcPct val="100000"/>
              </a:lnSpc>
              <a:spcBef>
                <a:spcPts val="0"/>
              </a:spcBef>
            </a:pPr>
            <a:r>
              <a:rPr lang="en-US" sz="2400" dirty="0">
                <a:latin typeface="Calibri" panose="020F0502020204030204" pitchFamily="34" charset="0"/>
                <a:ea typeface="Palatino" charset="0"/>
                <a:cs typeface="Calibri" panose="020F0502020204030204" pitchFamily="34" charset="0"/>
              </a:rPr>
              <a:t>One manifestation of this in learning theory is “sample compression”.</a:t>
            </a:r>
          </a:p>
          <a:p>
            <a:pPr>
              <a:lnSpc>
                <a:spcPct val="100000"/>
              </a:lnSpc>
              <a:spcBef>
                <a:spcPts val="0"/>
              </a:spcBef>
              <a:buClr>
                <a:schemeClr val="bg1"/>
              </a:buClr>
            </a:pP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[e.g.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Littlestone</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Warmuth</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‘86; Moran,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Yehudayoff</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‘16]</a:t>
            </a:r>
          </a:p>
          <a:p>
            <a:pPr>
              <a:lnSpc>
                <a:spcPct val="100000"/>
              </a:lnSpc>
              <a:spcBef>
                <a:spcPts val="0"/>
              </a:spcBef>
            </a:pPr>
            <a:endParaRPr lang="en-US" sz="2600" dirty="0">
              <a:latin typeface="Calibri" panose="020F0502020204030204" pitchFamily="34" charset="0"/>
              <a:ea typeface="Palatino" charset="0"/>
              <a:cs typeface="Calibri" panose="020F0502020204030204" pitchFamily="34" charset="0"/>
            </a:endParaRPr>
          </a:p>
          <a:p>
            <a:pPr>
              <a:lnSpc>
                <a:spcPct val="100000"/>
              </a:lnSpc>
              <a:spcBef>
                <a:spcPts val="0"/>
              </a:spcBef>
            </a:pPr>
            <a:endParaRPr lang="en-US" sz="2600" dirty="0">
              <a:latin typeface="Calibri" panose="020F0502020204030204" pitchFamily="34" charset="0"/>
              <a:ea typeface="Palatino" charset="0"/>
              <a:cs typeface="Calibri" panose="020F0502020204030204" pitchFamily="34" charset="0"/>
            </a:endParaRPr>
          </a:p>
          <a:p>
            <a:pPr marL="0" indent="0" algn="ctr">
              <a:lnSpc>
                <a:spcPct val="100000"/>
              </a:lnSpc>
              <a:spcBef>
                <a:spcPts val="0"/>
              </a:spcBef>
              <a:buNone/>
            </a:pPr>
            <a:r>
              <a:rPr lang="en-US" sz="2600" dirty="0">
                <a:latin typeface="Calibri" panose="020F0502020204030204" pitchFamily="34" charset="0"/>
                <a:ea typeface="Palatino" charset="0"/>
                <a:cs typeface="Calibri" panose="020F0502020204030204" pitchFamily="34" charset="0"/>
              </a:rPr>
              <a:t>We introduce a </a:t>
            </a:r>
            <a:r>
              <a:rPr lang="en-US" sz="2600" b="1" dirty="0">
                <a:latin typeface="Calibri" panose="020F0502020204030204" pitchFamily="34" charset="0"/>
                <a:ea typeface="Palatino" charset="0"/>
                <a:cs typeface="Calibri" panose="020F0502020204030204" pitchFamily="34" charset="0"/>
              </a:rPr>
              <a:t>simple</a:t>
            </a:r>
            <a:r>
              <a:rPr lang="en-US" sz="2600" dirty="0">
                <a:latin typeface="Calibri" panose="020F0502020204030204" pitchFamily="34" charset="0"/>
                <a:ea typeface="Palatino" charset="0"/>
                <a:cs typeface="Calibri" panose="020F0502020204030204" pitchFamily="34" charset="0"/>
              </a:rPr>
              <a:t> &amp; </a:t>
            </a:r>
            <a:r>
              <a:rPr lang="en-US" sz="2600" b="1" dirty="0">
                <a:latin typeface="Calibri" panose="020F0502020204030204" pitchFamily="34" charset="0"/>
                <a:ea typeface="Palatino" charset="0"/>
                <a:cs typeface="Calibri" panose="020F0502020204030204" pitchFamily="34" charset="0"/>
              </a:rPr>
              <a:t>sample-efficient</a:t>
            </a:r>
            <a:r>
              <a:rPr lang="en-US" sz="2600" dirty="0">
                <a:latin typeface="Calibri" panose="020F0502020204030204" pitchFamily="34" charset="0"/>
                <a:ea typeface="Palatino" charset="0"/>
                <a:cs typeface="Calibri" panose="020F0502020204030204" pitchFamily="34" charset="0"/>
              </a:rPr>
              <a:t> technique for density estimation via </a:t>
            </a:r>
            <a:r>
              <a:rPr lang="en-US" sz="2600" b="1" dirty="0">
                <a:solidFill>
                  <a:srgbClr val="C00000"/>
                </a:solidFill>
                <a:latin typeface="Calibri" panose="020F0502020204030204" pitchFamily="34" charset="0"/>
                <a:ea typeface="Palatino" charset="0"/>
                <a:cs typeface="Calibri" panose="020F0502020204030204" pitchFamily="34" charset="0"/>
              </a:rPr>
              <a:t>compression schemes</a:t>
            </a:r>
            <a:r>
              <a:rPr lang="en-US" sz="2600" dirty="0">
                <a:latin typeface="Calibri" panose="020F0502020204030204" pitchFamily="34" charset="0"/>
                <a:ea typeface="Palatino" charset="0"/>
                <a:cs typeface="Calibri" panose="020F0502020204030204" pitchFamily="34" charset="0"/>
              </a:rPr>
              <a:t>.</a:t>
            </a:r>
          </a:p>
        </p:txBody>
      </p:sp>
      <p:sp>
        <p:nvSpPr>
          <p:cNvPr id="8" name="Title 1">
            <a:extLst>
              <a:ext uri="{FF2B5EF4-FFF2-40B4-BE49-F238E27FC236}">
                <a16:creationId xmlns:a16="http://schemas.microsoft.com/office/drawing/2014/main" id="{153E4553-36E7-E54E-979C-4995DDAD9BA0}"/>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Main contribution</a:t>
            </a:r>
          </a:p>
        </p:txBody>
      </p:sp>
    </p:spTree>
    <p:extLst>
      <p:ext uri="{BB962C8B-B14F-4D97-AF65-F5344CB8AC3E}">
        <p14:creationId xmlns:p14="http://schemas.microsoft.com/office/powerpoint/2010/main" val="1056718296"/>
      </p:ext>
    </p:extLst>
  </p:cSld>
  <p:clrMapOvr>
    <a:masterClrMapping/>
  </p:clrMapOvr>
  <mc:AlternateContent xmlns:mc="http://schemas.openxmlformats.org/markup-compatibility/2006" xmlns:p14="http://schemas.microsoft.com/office/powerpoint/2010/main">
    <mc:Choice Requires="p14">
      <p:transition spd="slow" p14:dur="2000" advTm="15728"/>
    </mc:Choice>
    <mc:Fallback xmlns="">
      <p:transition spd="slow" advTm="15728"/>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2"/>
              <p:cNvSpPr txBox="1">
                <a:spLocks/>
              </p:cNvSpPr>
              <p:nvPr/>
            </p:nvSpPr>
            <p:spPr>
              <a:xfrm>
                <a:off x="838200" y="1132572"/>
                <a:ext cx="10515600" cy="49604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2400" dirty="0">
                    <a:latin typeface="Calibri" panose="020F0502020204030204" pitchFamily="34" charset="0"/>
                    <a:ea typeface="Palatino" charset="0"/>
                    <a:cs typeface="Calibri" panose="020F0502020204030204" pitchFamily="34" charset="0"/>
                  </a:rPr>
                  <a:t>“</a:t>
                </a:r>
                <a:r>
                  <a:rPr lang="en-US" sz="2600" i="1" dirty="0">
                    <a:latin typeface="Calibri" panose="020F0502020204030204" pitchFamily="34" charset="0"/>
                    <a:ea typeface="Palatino" charset="0"/>
                    <a:cs typeface="Calibri" panose="020F0502020204030204" pitchFamily="34" charset="0"/>
                  </a:rPr>
                  <a:t>Other things being equal, simpler explanations are generally better</a:t>
                </a:r>
                <a:r>
                  <a:rPr lang="mr-IN" sz="2600" i="1" dirty="0">
                    <a:latin typeface="Calibri" panose="020F0502020204030204" pitchFamily="34" charset="0"/>
                    <a:ea typeface="Palatino" charset="0"/>
                    <a:cs typeface="Palatino" charset="0"/>
                  </a:rPr>
                  <a:t>…</a:t>
                </a:r>
                <a:r>
                  <a:rPr lang="en-US" sz="2400" dirty="0">
                    <a:latin typeface="Calibri" panose="020F0502020204030204" pitchFamily="34" charset="0"/>
                    <a:ea typeface="Palatino" charset="0"/>
                    <a:cs typeface="Calibri" panose="020F0502020204030204" pitchFamily="34" charset="0"/>
                  </a:rPr>
                  <a:t>”</a:t>
                </a:r>
                <a:r>
                  <a:rPr lang="en-US" dirty="0">
                    <a:latin typeface="Calibri" panose="020F0502020204030204" pitchFamily="34" charset="0"/>
                    <a:ea typeface="Palatino" charset="0"/>
                    <a:cs typeface="Calibri" panose="020F0502020204030204" pitchFamily="34" charset="0"/>
                  </a:rPr>
                  <a:t> </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[William of Ockham]</a:t>
                </a:r>
              </a:p>
              <a:p>
                <a:pPr>
                  <a:lnSpc>
                    <a:spcPct val="100000"/>
                  </a:lnSpc>
                  <a:spcBef>
                    <a:spcPts val="0"/>
                  </a:spcBef>
                </a:pPr>
                <a:r>
                  <a:rPr lang="en-US" sz="2400" dirty="0">
                    <a:latin typeface="Calibri" panose="020F0502020204030204" pitchFamily="34" charset="0"/>
                    <a:ea typeface="Palatino" charset="0"/>
                    <a:cs typeface="Calibri" panose="020F0502020204030204" pitchFamily="34" charset="0"/>
                  </a:rPr>
                  <a:t>One manifestation of this in learning theory is “sample compression”.</a:t>
                </a:r>
              </a:p>
              <a:p>
                <a:pPr>
                  <a:lnSpc>
                    <a:spcPct val="100000"/>
                  </a:lnSpc>
                  <a:spcBef>
                    <a:spcPts val="0"/>
                  </a:spcBef>
                  <a:buClr>
                    <a:schemeClr val="bg1"/>
                  </a:buClr>
                </a:pP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[e.g.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Littlestone</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Warmuth</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‘86; Moran,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Yehudayoff</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‘16]</a:t>
                </a:r>
              </a:p>
              <a:p>
                <a:pPr>
                  <a:lnSpc>
                    <a:spcPct val="100000"/>
                  </a:lnSpc>
                  <a:spcBef>
                    <a:spcPts val="0"/>
                  </a:spcBef>
                </a:pPr>
                <a:endParaRPr lang="en-US" sz="2600" dirty="0">
                  <a:latin typeface="Calibri" panose="020F0502020204030204" pitchFamily="34" charset="0"/>
                  <a:ea typeface="Palatino" charset="0"/>
                  <a:cs typeface="Calibri" panose="020F0502020204030204" pitchFamily="34" charset="0"/>
                </a:endParaRPr>
              </a:p>
              <a:p>
                <a:pPr>
                  <a:lnSpc>
                    <a:spcPct val="100000"/>
                  </a:lnSpc>
                  <a:spcBef>
                    <a:spcPts val="0"/>
                  </a:spcBef>
                </a:pPr>
                <a:endParaRPr lang="en-US" sz="2600" dirty="0">
                  <a:latin typeface="Calibri" panose="020F0502020204030204" pitchFamily="34" charset="0"/>
                  <a:ea typeface="Palatino" charset="0"/>
                  <a:cs typeface="Calibri" panose="020F0502020204030204" pitchFamily="34" charset="0"/>
                </a:endParaRPr>
              </a:p>
              <a:p>
                <a:pPr marL="0" indent="0" algn="ctr">
                  <a:lnSpc>
                    <a:spcPct val="100000"/>
                  </a:lnSpc>
                  <a:spcBef>
                    <a:spcPts val="0"/>
                  </a:spcBef>
                  <a:buNone/>
                </a:pPr>
                <a:r>
                  <a:rPr lang="en-US" sz="2600" dirty="0">
                    <a:latin typeface="Calibri" panose="020F0502020204030204" pitchFamily="34" charset="0"/>
                    <a:ea typeface="Palatino" charset="0"/>
                    <a:cs typeface="Calibri" panose="020F0502020204030204" pitchFamily="34" charset="0"/>
                  </a:rPr>
                  <a:t>We introduce a </a:t>
                </a:r>
                <a:r>
                  <a:rPr lang="en-US" sz="2600" b="1" dirty="0">
                    <a:latin typeface="Calibri" panose="020F0502020204030204" pitchFamily="34" charset="0"/>
                    <a:ea typeface="Palatino" charset="0"/>
                    <a:cs typeface="Calibri" panose="020F0502020204030204" pitchFamily="34" charset="0"/>
                  </a:rPr>
                  <a:t>simple</a:t>
                </a:r>
                <a:r>
                  <a:rPr lang="en-US" sz="2600" dirty="0">
                    <a:latin typeface="Calibri" panose="020F0502020204030204" pitchFamily="34" charset="0"/>
                    <a:ea typeface="Palatino" charset="0"/>
                    <a:cs typeface="Calibri" panose="020F0502020204030204" pitchFamily="34" charset="0"/>
                  </a:rPr>
                  <a:t> &amp; </a:t>
                </a:r>
                <a:r>
                  <a:rPr lang="en-US" sz="2600" b="1" dirty="0">
                    <a:latin typeface="Calibri" panose="020F0502020204030204" pitchFamily="34" charset="0"/>
                    <a:ea typeface="Palatino" charset="0"/>
                    <a:cs typeface="Calibri" panose="020F0502020204030204" pitchFamily="34" charset="0"/>
                  </a:rPr>
                  <a:t>sample-efficient</a:t>
                </a:r>
                <a:r>
                  <a:rPr lang="en-US" sz="2600" dirty="0">
                    <a:latin typeface="Calibri" panose="020F0502020204030204" pitchFamily="34" charset="0"/>
                    <a:ea typeface="Palatino" charset="0"/>
                    <a:cs typeface="Calibri" panose="020F0502020204030204" pitchFamily="34" charset="0"/>
                  </a:rPr>
                  <a:t> technique for density estimation via </a:t>
                </a:r>
                <a:r>
                  <a:rPr lang="en-US" sz="2600" b="1" dirty="0">
                    <a:solidFill>
                      <a:srgbClr val="C00000"/>
                    </a:solidFill>
                    <a:latin typeface="Calibri" panose="020F0502020204030204" pitchFamily="34" charset="0"/>
                    <a:ea typeface="Palatino" charset="0"/>
                    <a:cs typeface="Calibri" panose="020F0502020204030204" pitchFamily="34" charset="0"/>
                  </a:rPr>
                  <a:t>compression schemes</a:t>
                </a:r>
                <a:r>
                  <a:rPr lang="en-US" sz="2600" dirty="0">
                    <a:latin typeface="Calibri" panose="020F0502020204030204" pitchFamily="34" charset="0"/>
                    <a:ea typeface="Palatino" charset="0"/>
                    <a:cs typeface="Calibri" panose="020F0502020204030204" pitchFamily="34" charset="0"/>
                  </a:rPr>
                  <a:t>.</a:t>
                </a:r>
              </a:p>
              <a:p>
                <a:pPr>
                  <a:lnSpc>
                    <a:spcPct val="100000"/>
                  </a:lnSpc>
                  <a:spcBef>
                    <a:spcPts val="0"/>
                  </a:spcBef>
                </a:pPr>
                <a:endParaRPr lang="en-US" sz="2600" dirty="0">
                  <a:latin typeface="Calibri" panose="020F0502020204030204" pitchFamily="34" charset="0"/>
                  <a:ea typeface="Palatino" charset="0"/>
                  <a:cs typeface="Calibri" panose="020F0502020204030204" pitchFamily="34" charset="0"/>
                </a:endParaRPr>
              </a:p>
              <a:p>
                <a:pPr>
                  <a:lnSpc>
                    <a:spcPct val="100000"/>
                  </a:lnSpc>
                  <a:spcBef>
                    <a:spcPts val="0"/>
                  </a:spcBef>
                </a:pPr>
                <a:r>
                  <a:rPr lang="en-US" sz="2600" dirty="0">
                    <a:latin typeface="Calibri" panose="020F0502020204030204" pitchFamily="34" charset="0"/>
                    <a:ea typeface="Palatino" charset="0"/>
                    <a:cs typeface="Calibri" panose="020F0502020204030204" pitchFamily="34" charset="0"/>
                  </a:rPr>
                  <a:t>Application: </a:t>
                </a:r>
                <a14:m>
                  <m:oMath xmlns:m="http://schemas.openxmlformats.org/officeDocument/2006/math">
                    <m:acc>
                      <m:accPr>
                        <m:chr m:val="̃"/>
                        <m:ctrlPr>
                          <a:rPr lang="en-US" sz="2600" b="0" i="1" dirty="0" smtClean="0">
                            <a:latin typeface="Cambria Math" panose="02040503050406030204" pitchFamily="18" charset="0"/>
                            <a:ea typeface="Palatino" charset="0"/>
                            <a:cs typeface="Palatino" charset="0"/>
                          </a:rPr>
                        </m:ctrlPr>
                      </m:accPr>
                      <m:e>
                        <m:r>
                          <a:rPr lang="en-US" sz="2600" b="0" i="1" dirty="0" smtClean="0">
                            <a:latin typeface="Cambria Math" charset="0"/>
                            <a:ea typeface="Palatino" charset="0"/>
                            <a:cs typeface="Palatino" charset="0"/>
                          </a:rPr>
                          <m:t>𝑂</m:t>
                        </m:r>
                      </m:e>
                    </m:acc>
                    <m:d>
                      <m:dPr>
                        <m:ctrlPr>
                          <a:rPr lang="en-US" sz="2600" i="1" dirty="0">
                            <a:latin typeface="Cambria Math" panose="02040503050406030204" pitchFamily="18" charset="0"/>
                            <a:ea typeface="Palatino" charset="0"/>
                            <a:cs typeface="Palatino" charset="0"/>
                          </a:rPr>
                        </m:ctrlPr>
                      </m:dPr>
                      <m:e>
                        <m:sSup>
                          <m:sSupPr>
                            <m:ctrlPr>
                              <a:rPr lang="en-US" sz="2600" i="1" dirty="0">
                                <a:latin typeface="Cambria Math" panose="02040503050406030204" pitchFamily="18" charset="0"/>
                                <a:ea typeface="Palatino" charset="0"/>
                                <a:cs typeface="Palatino" charset="0"/>
                              </a:rPr>
                            </m:ctrlPr>
                          </m:sSupPr>
                          <m:e>
                            <m:r>
                              <a:rPr lang="en-US" sz="2600" i="1" dirty="0">
                                <a:latin typeface="Cambria Math" charset="0"/>
                                <a:ea typeface="Palatino" charset="0"/>
                                <a:cs typeface="Palatino" charset="0"/>
                              </a:rPr>
                              <m:t>𝑘𝑑</m:t>
                            </m:r>
                          </m:e>
                          <m:sup>
                            <m:r>
                              <a:rPr lang="en-US" sz="2600" i="1" dirty="0">
                                <a:latin typeface="Cambria Math" charset="0"/>
                                <a:ea typeface="Palatino" charset="0"/>
                                <a:cs typeface="Palatino" charset="0"/>
                              </a:rPr>
                              <m:t>2</m:t>
                            </m:r>
                          </m:sup>
                        </m:sSup>
                        <m:r>
                          <a:rPr lang="en-US" sz="2600" i="1" dirty="0">
                            <a:latin typeface="Cambria Math" charset="0"/>
                            <a:ea typeface="Palatino" charset="0"/>
                            <a:cs typeface="Palatino" charset="0"/>
                          </a:rPr>
                          <m:t>/</m:t>
                        </m:r>
                        <m:sSup>
                          <m:sSupPr>
                            <m:ctrlPr>
                              <a:rPr lang="en-US" sz="2600" i="1" dirty="0">
                                <a:latin typeface="Cambria Math" panose="02040503050406030204" pitchFamily="18" charset="0"/>
                                <a:ea typeface="Palatino" charset="0"/>
                                <a:cs typeface="Palatino" charset="0"/>
                              </a:rPr>
                            </m:ctrlPr>
                          </m:sSupPr>
                          <m:e>
                            <m:r>
                              <a:rPr lang="en-US" sz="2600" i="1" dirty="0">
                                <a:latin typeface="Cambria Math" charset="0"/>
                                <a:ea typeface="Palatino" charset="0"/>
                                <a:cs typeface="Palatino" charset="0"/>
                              </a:rPr>
                              <m:t>𝜖</m:t>
                            </m:r>
                          </m:e>
                          <m:sup>
                            <m:r>
                              <a:rPr lang="en-US" sz="2600" i="1" dirty="0">
                                <a:latin typeface="Cambria Math" charset="0"/>
                                <a:ea typeface="Palatino" charset="0"/>
                                <a:cs typeface="Palatino" charset="0"/>
                              </a:rPr>
                              <m:t>2</m:t>
                            </m:r>
                          </m:sup>
                        </m:sSup>
                      </m:e>
                    </m:d>
                  </m:oMath>
                </a14:m>
                <a:r>
                  <a:rPr lang="en-US" sz="2600" dirty="0">
                    <a:latin typeface="Calibri" panose="020F0502020204030204" pitchFamily="34" charset="0"/>
                    <a:ea typeface="Palatino" charset="0"/>
                    <a:cs typeface="Calibri" panose="020F0502020204030204" pitchFamily="34" charset="0"/>
                  </a:rPr>
                  <a:t> samples to learn mixtures of </a:t>
                </a:r>
                <a14:m>
                  <m:oMath xmlns:m="http://schemas.openxmlformats.org/officeDocument/2006/math">
                    <m:r>
                      <a:rPr lang="en-US" sz="2600" i="1" dirty="0" smtClean="0">
                        <a:latin typeface="Cambria Math" charset="0"/>
                        <a:ea typeface="Palatino" charset="0"/>
                        <a:cs typeface="Palatino" charset="0"/>
                      </a:rPr>
                      <m:t>𝑘</m:t>
                    </m:r>
                  </m:oMath>
                </a14:m>
                <a:r>
                  <a:rPr lang="en-US" sz="2600" dirty="0">
                    <a:latin typeface="Calibri" panose="020F0502020204030204" pitchFamily="34" charset="0"/>
                    <a:ea typeface="Palatino" charset="0"/>
                    <a:cs typeface="Calibri" panose="020F0502020204030204" pitchFamily="34" charset="0"/>
                  </a:rPr>
                  <a:t> Gaussians in </a:t>
                </a:r>
                <a14:m>
                  <m:oMath xmlns:m="http://schemas.openxmlformats.org/officeDocument/2006/math">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ℝ</m:t>
                        </m:r>
                      </m:e>
                      <m:sup>
                        <m:r>
                          <a:rPr lang="en-US" sz="2400" i="1">
                            <a:latin typeface="Cambria Math" charset="0"/>
                            <a:ea typeface="Cambria Math" charset="0"/>
                            <a:cs typeface="Cambria Math" charset="0"/>
                          </a:rPr>
                          <m:t>𝑑</m:t>
                        </m:r>
                      </m:sup>
                    </m:sSup>
                  </m:oMath>
                </a14:m>
                <a:r>
                  <a:rPr lang="en-US" sz="2600" dirty="0">
                    <a:latin typeface="Calibri" panose="020F0502020204030204" pitchFamily="34" charset="0"/>
                    <a:ea typeface="Palatino" charset="0"/>
                    <a:cs typeface="Calibri" panose="020F0502020204030204" pitchFamily="34" charset="0"/>
                  </a:rPr>
                  <a:t>.</a:t>
                </a:r>
              </a:p>
              <a:p>
                <a:pPr>
                  <a:lnSpc>
                    <a:spcPct val="100000"/>
                  </a:lnSpc>
                  <a:spcBef>
                    <a:spcPts val="0"/>
                  </a:spcBef>
                </a:pPr>
                <a:r>
                  <a:rPr lang="en-US" sz="2600" dirty="0">
                    <a:latin typeface="Calibri" panose="020F0502020204030204" pitchFamily="34" charset="0"/>
                    <a:ea typeface="Palatino" charset="0"/>
                    <a:cs typeface="Calibri" panose="020F0502020204030204" pitchFamily="34" charset="0"/>
                  </a:rPr>
                  <a:t>We also show nearly-matching lower bound of </a:t>
                </a:r>
                <a14:m>
                  <m:oMath xmlns:m="http://schemas.openxmlformats.org/officeDocument/2006/math">
                    <m:acc>
                      <m:accPr>
                        <m:chr m:val="̃"/>
                        <m:ctrlPr>
                          <a:rPr lang="en-US" sz="2600" i="1" dirty="0">
                            <a:latin typeface="Cambria Math" panose="02040503050406030204" pitchFamily="18" charset="0"/>
                            <a:ea typeface="Palatino" charset="0"/>
                            <a:cs typeface="Palatino" charset="0"/>
                          </a:rPr>
                        </m:ctrlPr>
                      </m:accPr>
                      <m:e>
                        <m:r>
                          <m:rPr>
                            <m:sty m:val="p"/>
                          </m:rPr>
                          <a:rPr lang="en-US" sz="2600" b="0" i="0" dirty="0" smtClean="0">
                            <a:latin typeface="Cambria Math" charset="0"/>
                            <a:ea typeface="Palatino" charset="0"/>
                            <a:cs typeface="Palatino" charset="0"/>
                          </a:rPr>
                          <m:t>Ω</m:t>
                        </m:r>
                      </m:e>
                    </m:acc>
                    <m:d>
                      <m:dPr>
                        <m:ctrlPr>
                          <a:rPr lang="en-US" sz="2600" i="1" dirty="0">
                            <a:latin typeface="Cambria Math" panose="02040503050406030204" pitchFamily="18" charset="0"/>
                            <a:ea typeface="Palatino" charset="0"/>
                            <a:cs typeface="Palatino" charset="0"/>
                          </a:rPr>
                        </m:ctrlPr>
                      </m:dPr>
                      <m:e>
                        <m:sSup>
                          <m:sSupPr>
                            <m:ctrlPr>
                              <a:rPr lang="en-US" sz="2600" i="1" dirty="0">
                                <a:latin typeface="Cambria Math" panose="02040503050406030204" pitchFamily="18" charset="0"/>
                                <a:ea typeface="Palatino" charset="0"/>
                                <a:cs typeface="Palatino" charset="0"/>
                              </a:rPr>
                            </m:ctrlPr>
                          </m:sSupPr>
                          <m:e>
                            <m:r>
                              <a:rPr lang="en-US" sz="2600" i="1" dirty="0">
                                <a:latin typeface="Cambria Math" charset="0"/>
                                <a:ea typeface="Palatino" charset="0"/>
                                <a:cs typeface="Palatino" charset="0"/>
                              </a:rPr>
                              <m:t>𝑘𝑑</m:t>
                            </m:r>
                          </m:e>
                          <m:sup>
                            <m:r>
                              <a:rPr lang="en-US" sz="2600" i="1" dirty="0">
                                <a:latin typeface="Cambria Math" charset="0"/>
                                <a:ea typeface="Palatino" charset="0"/>
                                <a:cs typeface="Palatino" charset="0"/>
                              </a:rPr>
                              <m:t>2</m:t>
                            </m:r>
                          </m:sup>
                        </m:sSup>
                        <m:r>
                          <a:rPr lang="en-US" sz="2600" b="0" i="1" dirty="0" smtClean="0">
                            <a:latin typeface="Cambria Math" charset="0"/>
                            <a:ea typeface="Palatino" charset="0"/>
                            <a:cs typeface="Palatino" charset="0"/>
                          </a:rPr>
                          <m:t>/</m:t>
                        </m:r>
                        <m:sSup>
                          <m:sSupPr>
                            <m:ctrlPr>
                              <a:rPr lang="en-US" sz="2600" b="0" i="1" dirty="0" smtClean="0">
                                <a:latin typeface="Cambria Math" panose="02040503050406030204" pitchFamily="18" charset="0"/>
                                <a:ea typeface="Palatino" charset="0"/>
                                <a:cs typeface="Palatino" charset="0"/>
                              </a:rPr>
                            </m:ctrlPr>
                          </m:sSupPr>
                          <m:e>
                            <m:r>
                              <a:rPr lang="en-US" sz="2600" b="0" i="1" dirty="0" smtClean="0">
                                <a:latin typeface="Cambria Math" charset="0"/>
                                <a:ea typeface="Palatino" charset="0"/>
                                <a:cs typeface="Palatino" charset="0"/>
                              </a:rPr>
                              <m:t>𝜖</m:t>
                            </m:r>
                          </m:e>
                          <m:sup>
                            <m:r>
                              <a:rPr lang="en-US" sz="2600" b="0" i="1" dirty="0" smtClean="0">
                                <a:latin typeface="Cambria Math" charset="0"/>
                                <a:ea typeface="Palatino" charset="0"/>
                                <a:cs typeface="Palatino" charset="0"/>
                              </a:rPr>
                              <m:t>2</m:t>
                            </m:r>
                          </m:sup>
                        </m:sSup>
                      </m:e>
                    </m:d>
                  </m:oMath>
                </a14:m>
                <a:r>
                  <a:rPr lang="en-US" sz="2600" dirty="0">
                    <a:latin typeface="Calibri" panose="020F0502020204030204" pitchFamily="34" charset="0"/>
                    <a:ea typeface="Palatino" charset="0"/>
                    <a:cs typeface="Calibri" panose="020F0502020204030204" pitchFamily="34" charset="0"/>
                  </a:rPr>
                  <a:t>.</a:t>
                </a:r>
              </a:p>
              <a:p>
                <a:pPr>
                  <a:lnSpc>
                    <a:spcPct val="100000"/>
                  </a:lnSpc>
                  <a:spcBef>
                    <a:spcPts val="0"/>
                  </a:spcBef>
                </a:pPr>
                <a:endParaRPr lang="en-US" sz="2600" dirty="0">
                  <a:latin typeface="Calibri" panose="020F0502020204030204" pitchFamily="34" charset="0"/>
                  <a:ea typeface="Palatino" charset="0"/>
                  <a:cs typeface="Calibri" panose="020F0502020204030204" pitchFamily="34" charset="0"/>
                </a:endParaRPr>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838200" y="1132572"/>
                <a:ext cx="10515600" cy="4960440"/>
              </a:xfrm>
              <a:prstGeom prst="rect">
                <a:avLst/>
              </a:prstGeom>
              <a:blipFill>
                <a:blip r:embed="rId3"/>
                <a:stretch>
                  <a:fillRect l="-844" t="-510" r="-3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838200" y="5967417"/>
                <a:ext cx="5697137" cy="473271"/>
              </a:xfrm>
              <a:prstGeom prst="rect">
                <a:avLst/>
              </a:prstGeom>
            </p:spPr>
            <p:txBody>
              <a:bodyPr wrap="none">
                <a:spAutoFit/>
              </a:bodyPr>
              <a:lstStyle/>
              <a:p>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*Note: </a:t>
                </a:r>
                <a14:m>
                  <m:oMath xmlns:m="http://schemas.openxmlformats.org/officeDocument/2006/math">
                    <m:acc>
                      <m:accPr>
                        <m:chr m:val="̃"/>
                        <m:ctrlPr>
                          <a:rPr lang="en-US" sz="2400" i="1" dirty="0" smtClean="0">
                            <a:solidFill>
                              <a:schemeClr val="tx1">
                                <a:lumMod val="65000"/>
                                <a:lumOff val="35000"/>
                              </a:schemeClr>
                            </a:solidFill>
                            <a:latin typeface="Cambria Math" panose="02040503050406030204" pitchFamily="18" charset="0"/>
                            <a:ea typeface="Palatino" charset="0"/>
                            <a:cs typeface="Palatino" charset="0"/>
                          </a:rPr>
                        </m:ctrlPr>
                      </m:accPr>
                      <m:e>
                        <m:r>
                          <a:rPr lang="en-US" sz="2400" i="1" dirty="0">
                            <a:solidFill>
                              <a:schemeClr val="tx1">
                                <a:lumMod val="65000"/>
                                <a:lumOff val="35000"/>
                              </a:schemeClr>
                            </a:solidFill>
                            <a:latin typeface="Cambria Math" charset="0"/>
                            <a:ea typeface="Palatino" charset="0"/>
                            <a:cs typeface="Palatino" charset="0"/>
                          </a:rPr>
                          <m:t>𝑂</m:t>
                        </m:r>
                      </m:e>
                    </m:acc>
                  </m:oMath>
                </a14:m>
                <a:r>
                  <a:rPr lang="en-US" sz="2400" dirty="0">
                    <a:solidFill>
                      <a:schemeClr val="tx1">
                        <a:lumMod val="65000"/>
                        <a:lumOff val="35000"/>
                      </a:schemeClr>
                    </a:solidFill>
                    <a:latin typeface="Calibri" panose="020F0502020204030204" pitchFamily="34" charset="0"/>
                    <a:cs typeface="Calibri" panose="020F0502020204030204" pitchFamily="34" charset="0"/>
                  </a:rPr>
                  <a:t> </a:t>
                </a:r>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and </a:t>
                </a:r>
                <a14:m>
                  <m:oMath xmlns:m="http://schemas.openxmlformats.org/officeDocument/2006/math">
                    <m:acc>
                      <m:accPr>
                        <m:chr m:val="̃"/>
                        <m:ctrlPr>
                          <a:rPr lang="en-US" sz="2400" i="1" dirty="0">
                            <a:solidFill>
                              <a:schemeClr val="tx1">
                                <a:lumMod val="65000"/>
                                <a:lumOff val="35000"/>
                              </a:schemeClr>
                            </a:solidFill>
                            <a:latin typeface="Cambria Math" panose="02040503050406030204" pitchFamily="18" charset="0"/>
                            <a:ea typeface="Palatino" charset="0"/>
                            <a:cs typeface="Palatino" charset="0"/>
                          </a:rPr>
                        </m:ctrlPr>
                      </m:accPr>
                      <m:e>
                        <m:r>
                          <m:rPr>
                            <m:sty m:val="p"/>
                          </m:rPr>
                          <a:rPr lang="en-US" sz="2400" dirty="0">
                            <a:solidFill>
                              <a:schemeClr val="tx1">
                                <a:lumMod val="65000"/>
                                <a:lumOff val="35000"/>
                              </a:schemeClr>
                            </a:solidFill>
                            <a:latin typeface="Cambria Math" charset="0"/>
                            <a:ea typeface="Palatino" charset="0"/>
                            <a:cs typeface="Palatino" charset="0"/>
                          </a:rPr>
                          <m:t>Ω</m:t>
                        </m:r>
                      </m:e>
                    </m:acc>
                  </m:oMath>
                </a14:m>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 hide </a:t>
                </a:r>
                <a14:m>
                  <m:oMath xmlns:m="http://schemas.openxmlformats.org/officeDocument/2006/math">
                    <m:r>
                      <m:rPr>
                        <m:sty m:val="p"/>
                      </m:rPr>
                      <a:rPr lang="en-US" sz="2400" b="0" i="0" dirty="0" smtClean="0">
                        <a:solidFill>
                          <a:schemeClr val="tx1">
                            <a:lumMod val="65000"/>
                            <a:lumOff val="35000"/>
                          </a:schemeClr>
                        </a:solidFill>
                        <a:latin typeface="Cambria Math" charset="0"/>
                        <a:ea typeface="Palatino" charset="0"/>
                        <a:cs typeface="Palatino" charset="0"/>
                      </a:rPr>
                      <m:t>polylog</m:t>
                    </m:r>
                    <m:r>
                      <a:rPr lang="en-US" sz="2400" b="0" i="0" dirty="0" smtClean="0">
                        <a:solidFill>
                          <a:schemeClr val="tx1">
                            <a:lumMod val="65000"/>
                            <a:lumOff val="35000"/>
                          </a:schemeClr>
                        </a:solidFill>
                        <a:latin typeface="Cambria Math" charset="0"/>
                        <a:ea typeface="Palatino" charset="0"/>
                        <a:cs typeface="Palatino" charset="0"/>
                      </a:rPr>
                      <m:t>(</m:t>
                    </m:r>
                    <m:r>
                      <a:rPr lang="en-US" sz="2400" b="0" i="1" dirty="0" smtClean="0">
                        <a:solidFill>
                          <a:schemeClr val="tx1">
                            <a:lumMod val="65000"/>
                            <a:lumOff val="35000"/>
                          </a:schemeClr>
                        </a:solidFill>
                        <a:latin typeface="Cambria Math" charset="0"/>
                        <a:ea typeface="Palatino" charset="0"/>
                        <a:cs typeface="Palatino" charset="0"/>
                      </a:rPr>
                      <m:t>𝑘𝑑</m:t>
                    </m:r>
                    <m:r>
                      <a:rPr lang="en-US" sz="2400" b="0" i="1" dirty="0" smtClean="0">
                        <a:solidFill>
                          <a:schemeClr val="tx1">
                            <a:lumMod val="65000"/>
                            <a:lumOff val="35000"/>
                          </a:schemeClr>
                        </a:solidFill>
                        <a:latin typeface="Cambria Math" charset="0"/>
                        <a:ea typeface="Palatino" charset="0"/>
                        <a:cs typeface="Palatino" charset="0"/>
                      </a:rPr>
                      <m:t>/</m:t>
                    </m:r>
                    <m:r>
                      <a:rPr lang="en-US" sz="2400" b="0" i="1" dirty="0" smtClean="0">
                        <a:solidFill>
                          <a:schemeClr val="tx1">
                            <a:lumMod val="65000"/>
                            <a:lumOff val="35000"/>
                          </a:schemeClr>
                        </a:solidFill>
                        <a:latin typeface="Cambria Math" charset="0"/>
                        <a:ea typeface="Palatino" charset="0"/>
                        <a:cs typeface="Palatino" charset="0"/>
                      </a:rPr>
                      <m:t>𝜖</m:t>
                    </m:r>
                    <m:r>
                      <a:rPr lang="en-US" sz="2400" b="0" i="1" dirty="0" smtClean="0">
                        <a:solidFill>
                          <a:schemeClr val="tx1">
                            <a:lumMod val="65000"/>
                            <a:lumOff val="35000"/>
                          </a:schemeClr>
                        </a:solidFill>
                        <a:latin typeface="Cambria Math" charset="0"/>
                        <a:ea typeface="Palatino" charset="0"/>
                        <a:cs typeface="Palatino" charset="0"/>
                      </a:rPr>
                      <m:t>)</m:t>
                    </m:r>
                  </m:oMath>
                </a14:m>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 factors.</a:t>
                </a:r>
              </a:p>
            </p:txBody>
          </p:sp>
        </mc:Choice>
        <mc:Fallback xmlns="">
          <p:sp>
            <p:nvSpPr>
              <p:cNvPr id="3" name="Rectangle 2"/>
              <p:cNvSpPr>
                <a:spLocks noRot="1" noChangeAspect="1" noMove="1" noResize="1" noEditPoints="1" noAdjustHandles="1" noChangeArrowheads="1" noChangeShapeType="1" noTextEdit="1"/>
              </p:cNvSpPr>
              <p:nvPr/>
            </p:nvSpPr>
            <p:spPr>
              <a:xfrm>
                <a:off x="838200" y="5967417"/>
                <a:ext cx="5697137" cy="473271"/>
              </a:xfrm>
              <a:prstGeom prst="rect">
                <a:avLst/>
              </a:prstGeom>
              <a:blipFill>
                <a:blip r:embed="rId4"/>
                <a:stretch>
                  <a:fillRect l="-1556" t="-2632" r="-444" b="-28947"/>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8FF211DD-A818-CA4D-8164-E1FFF6A37DA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Main contribution</a:t>
            </a:r>
          </a:p>
        </p:txBody>
      </p:sp>
    </p:spTree>
    <p:extLst>
      <p:ext uri="{BB962C8B-B14F-4D97-AF65-F5344CB8AC3E}">
        <p14:creationId xmlns:p14="http://schemas.microsoft.com/office/powerpoint/2010/main" val="875855690"/>
      </p:ext>
    </p:extLst>
  </p:cSld>
  <p:clrMapOvr>
    <a:masterClrMapping/>
  </p:clrMapOvr>
  <mc:AlternateContent xmlns:mc="http://schemas.openxmlformats.org/markup-compatibility/2006" xmlns:p14="http://schemas.microsoft.com/office/powerpoint/2010/main">
    <mc:Choice Requires="p14">
      <p:transition spd="slow" p14:dur="2000" advTm="30791"/>
    </mc:Choice>
    <mc:Fallback xmlns="">
      <p:transition spd="slow" advTm="30791"/>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93607" y="1013161"/>
            <a:ext cx="12192000" cy="3492332"/>
            <a:chOff x="-23268" y="774007"/>
            <a:chExt cx="12192000" cy="3492332"/>
          </a:xfrm>
        </p:grpSpPr>
        <p:pic>
          <p:nvPicPr>
            <p:cNvPr id="46" name="Picture 45"/>
            <p:cNvPicPr>
              <a:picLocks noChangeAspect="1"/>
            </p:cNvPicPr>
            <p:nvPr/>
          </p:nvPicPr>
          <p:blipFill>
            <a:blip r:embed="rId4"/>
            <a:stretch>
              <a:fillRect/>
            </a:stretch>
          </p:blipFill>
          <p:spPr>
            <a:xfrm>
              <a:off x="-23268" y="774007"/>
              <a:ext cx="12192000" cy="3192892"/>
            </a:xfrm>
            <a:prstGeom prst="rect">
              <a:avLst/>
            </a:prstGeom>
          </p:spPr>
        </p:pic>
        <p:cxnSp>
          <p:nvCxnSpPr>
            <p:cNvPr id="47" name="Straight Connector 46"/>
            <p:cNvCxnSpPr/>
            <p:nvPr/>
          </p:nvCxnSpPr>
          <p:spPr>
            <a:xfrm flipV="1">
              <a:off x="6246055" y="3362178"/>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8902505" y="3362177"/>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3556782" y="3362177"/>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p:cNvSpPr txBox="1"/>
                <p:nvPr/>
              </p:nvSpPr>
              <p:spPr>
                <a:xfrm>
                  <a:off x="6072732" y="3720677"/>
                  <a:ext cx="32842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oMath>
                    </m:oMathPara>
                  </a14:m>
                  <a:endParaRPr lang="en-US" sz="3200" dirty="0"/>
                </a:p>
              </p:txBody>
            </p:sp>
          </mc:Choice>
          <mc:Fallback xmlns="">
            <p:sp>
              <p:nvSpPr>
                <p:cNvPr id="50" name="TextBox 49"/>
                <p:cNvSpPr txBox="1">
                  <a:spLocks noRot="1" noChangeAspect="1" noMove="1" noResize="1" noEditPoints="1" noAdjustHandles="1" noChangeArrowheads="1" noChangeShapeType="1" noTextEdit="1"/>
                </p:cNvSpPr>
                <p:nvPr/>
              </p:nvSpPr>
              <p:spPr>
                <a:xfrm>
                  <a:off x="6072732" y="3720677"/>
                  <a:ext cx="328423" cy="492443"/>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8368801" y="3723985"/>
                  <a:ext cx="10674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r>
                          <a:rPr lang="en-US" sz="3200" b="0" i="1" smtClean="0">
                            <a:latin typeface="Cambria Math" charset="0"/>
                          </a:rPr>
                          <m:t>+</m:t>
                        </m:r>
                        <m:r>
                          <a:rPr lang="en-US" sz="3200" b="0" i="1" smtClean="0">
                            <a:latin typeface="Cambria Math" charset="0"/>
                          </a:rPr>
                          <m:t>𝜎</m:t>
                        </m:r>
                      </m:oMath>
                    </m:oMathPara>
                  </a14:m>
                  <a:endParaRPr lang="en-US" sz="3200" dirty="0"/>
                </a:p>
              </p:txBody>
            </p:sp>
          </mc:Choice>
          <mc:Fallback xmlns="">
            <p:sp>
              <p:nvSpPr>
                <p:cNvPr id="51" name="TextBox 50"/>
                <p:cNvSpPr txBox="1">
                  <a:spLocks noRot="1" noChangeAspect="1" noMove="1" noResize="1" noEditPoints="1" noAdjustHandles="1" noChangeArrowheads="1" noChangeShapeType="1" noTextEdit="1"/>
                </p:cNvSpPr>
                <p:nvPr/>
              </p:nvSpPr>
              <p:spPr>
                <a:xfrm>
                  <a:off x="8368801" y="3723985"/>
                  <a:ext cx="1067408" cy="49244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3023078" y="3773896"/>
                  <a:ext cx="10674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r>
                          <a:rPr lang="en-US" sz="3200" b="0" i="1" smtClean="0">
                            <a:latin typeface="Cambria Math" charset="0"/>
                          </a:rPr>
                          <m:t>−</m:t>
                        </m:r>
                        <m:r>
                          <a:rPr lang="en-US" sz="3200" b="0" i="1" smtClean="0">
                            <a:latin typeface="Cambria Math" charset="0"/>
                          </a:rPr>
                          <m:t>𝜎</m:t>
                        </m:r>
                      </m:oMath>
                    </m:oMathPara>
                  </a14:m>
                  <a:endParaRPr lang="en-US" sz="3200" dirty="0"/>
                </a:p>
              </p:txBody>
            </p:sp>
          </mc:Choice>
          <mc:Fallback xmlns="">
            <p:sp>
              <p:nvSpPr>
                <p:cNvPr id="52" name="TextBox 51"/>
                <p:cNvSpPr txBox="1">
                  <a:spLocks noRot="1" noChangeAspect="1" noMove="1" noResize="1" noEditPoints="1" noAdjustHandles="1" noChangeArrowheads="1" noChangeShapeType="1" noTextEdit="1"/>
                </p:cNvSpPr>
                <p:nvPr/>
              </p:nvSpPr>
              <p:spPr>
                <a:xfrm>
                  <a:off x="3023078" y="3773896"/>
                  <a:ext cx="1067408" cy="492443"/>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 name="Rectangle 12"/>
              <p:cNvSpPr/>
              <p:nvPr/>
            </p:nvSpPr>
            <p:spPr>
              <a:xfrm>
                <a:off x="4941892" y="2361090"/>
                <a:ext cx="2295885"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charset="0"/>
                          <a:ea typeface="Cambria Math" charset="0"/>
                          <a:cs typeface="Cambria Math" charset="0"/>
                        </a:rPr>
                        <m:t>𝒩</m:t>
                      </m:r>
                      <m:d>
                        <m:dPr>
                          <m:ctrlPr>
                            <a:rPr lang="en-US" sz="4000" i="1">
                              <a:latin typeface="Cambria Math" panose="02040503050406030204" pitchFamily="18" charset="0"/>
                              <a:ea typeface="Cambria Math" charset="0"/>
                              <a:cs typeface="Cambria Math" charset="0"/>
                            </a:rPr>
                          </m:ctrlPr>
                        </m:dPr>
                        <m:e>
                          <m:r>
                            <a:rPr lang="en-US" sz="4000" b="0" i="1" smtClean="0">
                              <a:solidFill>
                                <a:srgbClr val="FF0000"/>
                              </a:solidFill>
                              <a:latin typeface="Cambria Math" charset="0"/>
                              <a:ea typeface="Cambria Math" charset="0"/>
                              <a:cs typeface="Cambria Math" charset="0"/>
                            </a:rPr>
                            <m:t>𝜇</m:t>
                          </m:r>
                          <m:r>
                            <a:rPr lang="en-US" sz="4000" i="1">
                              <a:latin typeface="Cambria Math" charset="0"/>
                              <a:ea typeface="Cambria Math" charset="0"/>
                              <a:cs typeface="Cambria Math" charset="0"/>
                            </a:rPr>
                            <m:t>, </m:t>
                          </m:r>
                          <m:sSup>
                            <m:sSupPr>
                              <m:ctrlPr>
                                <a:rPr lang="en-US" sz="4000" b="0" i="1" smtClean="0">
                                  <a:solidFill>
                                    <a:srgbClr val="4372C4"/>
                                  </a:solidFill>
                                  <a:latin typeface="Cambria Math" panose="02040503050406030204" pitchFamily="18" charset="0"/>
                                  <a:ea typeface="Cambria Math" charset="0"/>
                                  <a:cs typeface="Cambria Math" charset="0"/>
                                </a:rPr>
                              </m:ctrlPr>
                            </m:sSupPr>
                            <m:e>
                              <m:r>
                                <a:rPr lang="en-US" sz="4000" b="0" i="1" smtClean="0">
                                  <a:solidFill>
                                    <a:srgbClr val="4372C4"/>
                                  </a:solidFill>
                                  <a:latin typeface="Cambria Math" charset="0"/>
                                  <a:ea typeface="Cambria Math" charset="0"/>
                                  <a:cs typeface="Cambria Math" charset="0"/>
                                </a:rPr>
                                <m:t>𝜎</m:t>
                              </m:r>
                            </m:e>
                            <m:sup>
                              <m:r>
                                <a:rPr lang="en-US" sz="4000" b="0" i="1" smtClean="0">
                                  <a:solidFill>
                                    <a:srgbClr val="4372C4"/>
                                  </a:solidFill>
                                  <a:latin typeface="Cambria Math" charset="0"/>
                                  <a:ea typeface="Cambria Math" charset="0"/>
                                  <a:cs typeface="Cambria Math" charset="0"/>
                                </a:rPr>
                                <m:t>2</m:t>
                              </m:r>
                            </m:sup>
                          </m:sSup>
                        </m:e>
                      </m:d>
                    </m:oMath>
                  </m:oMathPara>
                </a14:m>
                <a:endParaRPr lang="en-US" sz="4000" dirty="0"/>
              </a:p>
            </p:txBody>
          </p:sp>
        </mc:Choice>
        <mc:Fallback xmlns="">
          <p:sp>
            <p:nvSpPr>
              <p:cNvPr id="13" name="Rectangle 12"/>
              <p:cNvSpPr>
                <a:spLocks noRot="1" noChangeAspect="1" noMove="1" noResize="1" noEditPoints="1" noAdjustHandles="1" noChangeArrowheads="1" noChangeShapeType="1" noTextEdit="1"/>
              </p:cNvSpPr>
              <p:nvPr/>
            </p:nvSpPr>
            <p:spPr>
              <a:xfrm>
                <a:off x="4941892" y="2361090"/>
                <a:ext cx="2295885" cy="707886"/>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itle 1">
                <a:extLst>
                  <a:ext uri="{FF2B5EF4-FFF2-40B4-BE49-F238E27FC236}">
                    <a16:creationId xmlns:a16="http://schemas.microsoft.com/office/drawing/2014/main" id="{DACFCEFE-8BCF-0D43-9F1B-D9B7C15A397B}"/>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Compression Gaussians in </a:t>
                </a: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rPr>
                      <m:t>ℝ</m:t>
                    </m:r>
                  </m:oMath>
                </a14:m>
                <a:endParaRPr lang="en-US" dirty="0">
                  <a:latin typeface="Calibri" panose="020F0502020204030204" pitchFamily="34" charset="0"/>
                  <a:cs typeface="Calibri" panose="020F0502020204030204" pitchFamily="34" charset="0"/>
                </a:endParaRPr>
              </a:p>
            </p:txBody>
          </p:sp>
        </mc:Choice>
        <mc:Fallback xmlns="">
          <p:sp>
            <p:nvSpPr>
              <p:cNvPr id="16" name="Title 1">
                <a:extLst>
                  <a:ext uri="{FF2B5EF4-FFF2-40B4-BE49-F238E27FC236}">
                    <a16:creationId xmlns:a16="http://schemas.microsoft.com/office/drawing/2014/main" id="{DACFCEFE-8BCF-0D43-9F1B-D9B7C15A397B}"/>
                  </a:ext>
                </a:extLst>
              </p:cNvPr>
              <p:cNvSpPr>
                <a:spLocks noGrp="1" noRot="1" noChangeAspect="1" noMove="1" noResize="1" noEditPoints="1" noAdjustHandles="1" noChangeArrowheads="1" noChangeShapeType="1" noTextEdit="1"/>
              </p:cNvSpPr>
              <p:nvPr>
                <p:ph type="title"/>
              </p:nvPr>
            </p:nvSpPr>
            <p:spPr>
              <a:xfrm>
                <a:off x="838200" y="365125"/>
                <a:ext cx="10515600" cy="623703"/>
              </a:xfrm>
              <a:blipFill>
                <a:blip r:embed="rId10"/>
                <a:stretch>
                  <a:fillRect l="-2051" t="-26000" b="-42000"/>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487192383"/>
      </p:ext>
    </p:extLst>
  </p:cSld>
  <p:clrMapOvr>
    <a:masterClrMapping/>
  </p:clrMapOvr>
  <mc:AlternateContent xmlns:mc="http://schemas.openxmlformats.org/markup-compatibility/2006" xmlns:p14="http://schemas.microsoft.com/office/powerpoint/2010/main">
    <mc:Choice Requires="p14">
      <p:transition spd="slow" p14:dur="2000" advTm="14765"/>
    </mc:Choice>
    <mc:Fallback xmlns="">
      <p:transition spd="slow" advTm="14765"/>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93607" y="1013161"/>
            <a:ext cx="12192000" cy="3492332"/>
            <a:chOff x="-23268" y="774007"/>
            <a:chExt cx="12192000" cy="3492332"/>
          </a:xfrm>
        </p:grpSpPr>
        <p:pic>
          <p:nvPicPr>
            <p:cNvPr id="46" name="Picture 45"/>
            <p:cNvPicPr>
              <a:picLocks noChangeAspect="1"/>
            </p:cNvPicPr>
            <p:nvPr/>
          </p:nvPicPr>
          <p:blipFill>
            <a:blip r:embed="rId4"/>
            <a:stretch>
              <a:fillRect/>
            </a:stretch>
          </p:blipFill>
          <p:spPr>
            <a:xfrm>
              <a:off x="-23268" y="774007"/>
              <a:ext cx="12192000" cy="3192892"/>
            </a:xfrm>
            <a:prstGeom prst="rect">
              <a:avLst/>
            </a:prstGeom>
          </p:spPr>
        </p:pic>
        <p:cxnSp>
          <p:nvCxnSpPr>
            <p:cNvPr id="47" name="Straight Connector 46"/>
            <p:cNvCxnSpPr/>
            <p:nvPr/>
          </p:nvCxnSpPr>
          <p:spPr>
            <a:xfrm flipV="1">
              <a:off x="6246055" y="3362178"/>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8902505" y="3362177"/>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3556782" y="3362177"/>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p:cNvSpPr txBox="1"/>
                <p:nvPr/>
              </p:nvSpPr>
              <p:spPr>
                <a:xfrm>
                  <a:off x="6072732" y="3720677"/>
                  <a:ext cx="32842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oMath>
                    </m:oMathPara>
                  </a14:m>
                  <a:endParaRPr lang="en-US" sz="3200" dirty="0"/>
                </a:p>
              </p:txBody>
            </p:sp>
          </mc:Choice>
          <mc:Fallback xmlns="">
            <p:sp>
              <p:nvSpPr>
                <p:cNvPr id="50" name="TextBox 49"/>
                <p:cNvSpPr txBox="1">
                  <a:spLocks noRot="1" noChangeAspect="1" noMove="1" noResize="1" noEditPoints="1" noAdjustHandles="1" noChangeArrowheads="1" noChangeShapeType="1" noTextEdit="1"/>
                </p:cNvSpPr>
                <p:nvPr/>
              </p:nvSpPr>
              <p:spPr>
                <a:xfrm>
                  <a:off x="6072732" y="3720677"/>
                  <a:ext cx="328423" cy="492443"/>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8368801" y="3723985"/>
                  <a:ext cx="10674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r>
                          <a:rPr lang="en-US" sz="3200" b="0" i="1" smtClean="0">
                            <a:latin typeface="Cambria Math" charset="0"/>
                          </a:rPr>
                          <m:t>+</m:t>
                        </m:r>
                        <m:r>
                          <a:rPr lang="en-US" sz="3200" b="0" i="1" smtClean="0">
                            <a:latin typeface="Cambria Math" charset="0"/>
                          </a:rPr>
                          <m:t>𝜎</m:t>
                        </m:r>
                      </m:oMath>
                    </m:oMathPara>
                  </a14:m>
                  <a:endParaRPr lang="en-US" sz="3200" dirty="0"/>
                </a:p>
              </p:txBody>
            </p:sp>
          </mc:Choice>
          <mc:Fallback xmlns="">
            <p:sp>
              <p:nvSpPr>
                <p:cNvPr id="51" name="TextBox 50"/>
                <p:cNvSpPr txBox="1">
                  <a:spLocks noRot="1" noChangeAspect="1" noMove="1" noResize="1" noEditPoints="1" noAdjustHandles="1" noChangeArrowheads="1" noChangeShapeType="1" noTextEdit="1"/>
                </p:cNvSpPr>
                <p:nvPr/>
              </p:nvSpPr>
              <p:spPr>
                <a:xfrm>
                  <a:off x="8368801" y="3723985"/>
                  <a:ext cx="1067408" cy="49244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3023078" y="3773896"/>
                  <a:ext cx="10674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r>
                          <a:rPr lang="en-US" sz="3200" b="0" i="1" smtClean="0">
                            <a:latin typeface="Cambria Math" charset="0"/>
                          </a:rPr>
                          <m:t>−</m:t>
                        </m:r>
                        <m:r>
                          <a:rPr lang="en-US" sz="3200" b="0" i="1" smtClean="0">
                            <a:latin typeface="Cambria Math" charset="0"/>
                          </a:rPr>
                          <m:t>𝜎</m:t>
                        </m:r>
                      </m:oMath>
                    </m:oMathPara>
                  </a14:m>
                  <a:endParaRPr lang="en-US" sz="3200" dirty="0"/>
                </a:p>
              </p:txBody>
            </p:sp>
          </mc:Choice>
          <mc:Fallback xmlns="">
            <p:sp>
              <p:nvSpPr>
                <p:cNvPr id="52" name="TextBox 51"/>
                <p:cNvSpPr txBox="1">
                  <a:spLocks noRot="1" noChangeAspect="1" noMove="1" noResize="1" noEditPoints="1" noAdjustHandles="1" noChangeArrowheads="1" noChangeShapeType="1" noTextEdit="1"/>
                </p:cNvSpPr>
                <p:nvPr/>
              </p:nvSpPr>
              <p:spPr>
                <a:xfrm>
                  <a:off x="3023078" y="3773896"/>
                  <a:ext cx="1067408" cy="492443"/>
                </a:xfrm>
                <a:prstGeom prst="rect">
                  <a:avLst/>
                </a:prstGeom>
                <a:blipFill rotWithShape="0">
                  <a:blip r:embed="rId7"/>
                  <a:stretch>
                    <a:fillRect/>
                  </a:stretch>
                </a:blipFill>
              </p:spPr>
              <p:txBody>
                <a:bodyPr/>
                <a:lstStyle/>
                <a:p>
                  <a:r>
                    <a:rPr lang="en-US">
                      <a:noFill/>
                    </a:rPr>
                    <a:t> </a:t>
                  </a:r>
                </a:p>
              </p:txBody>
            </p:sp>
          </mc:Fallback>
        </mc:AlternateContent>
      </p:grpSp>
      <p:sp>
        <p:nvSpPr>
          <p:cNvPr id="26" name="Oval 25"/>
          <p:cNvSpPr/>
          <p:nvPr/>
        </p:nvSpPr>
        <p:spPr>
          <a:xfrm>
            <a:off x="3163656" y="3709310"/>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295694" y="3696596"/>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187162" y="3696596"/>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7220548"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099474"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8575447"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8065708"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Rectangle 12"/>
              <p:cNvSpPr/>
              <p:nvPr/>
            </p:nvSpPr>
            <p:spPr>
              <a:xfrm>
                <a:off x="4941892" y="2361090"/>
                <a:ext cx="2295885"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charset="0"/>
                          <a:ea typeface="Cambria Math" charset="0"/>
                          <a:cs typeface="Cambria Math" charset="0"/>
                        </a:rPr>
                        <m:t>𝒩</m:t>
                      </m:r>
                      <m:d>
                        <m:dPr>
                          <m:ctrlPr>
                            <a:rPr lang="en-US" sz="4000" i="1">
                              <a:latin typeface="Cambria Math" panose="02040503050406030204" pitchFamily="18" charset="0"/>
                              <a:ea typeface="Cambria Math" charset="0"/>
                              <a:cs typeface="Cambria Math" charset="0"/>
                            </a:rPr>
                          </m:ctrlPr>
                        </m:dPr>
                        <m:e>
                          <m:r>
                            <a:rPr lang="en-US" sz="4000" b="0" i="1" smtClean="0">
                              <a:solidFill>
                                <a:srgbClr val="FF0000"/>
                              </a:solidFill>
                              <a:latin typeface="Cambria Math" charset="0"/>
                              <a:ea typeface="Cambria Math" charset="0"/>
                              <a:cs typeface="Cambria Math" charset="0"/>
                            </a:rPr>
                            <m:t>𝜇</m:t>
                          </m:r>
                          <m:r>
                            <a:rPr lang="en-US" sz="4000" i="1">
                              <a:latin typeface="Cambria Math" charset="0"/>
                              <a:ea typeface="Cambria Math" charset="0"/>
                              <a:cs typeface="Cambria Math" charset="0"/>
                            </a:rPr>
                            <m:t>, </m:t>
                          </m:r>
                          <m:sSup>
                            <m:sSupPr>
                              <m:ctrlPr>
                                <a:rPr lang="en-US" sz="4000" b="0" i="1" smtClean="0">
                                  <a:solidFill>
                                    <a:srgbClr val="4372C4"/>
                                  </a:solidFill>
                                  <a:latin typeface="Cambria Math" panose="02040503050406030204" pitchFamily="18" charset="0"/>
                                  <a:ea typeface="Cambria Math" charset="0"/>
                                  <a:cs typeface="Cambria Math" charset="0"/>
                                </a:rPr>
                              </m:ctrlPr>
                            </m:sSupPr>
                            <m:e>
                              <m:r>
                                <a:rPr lang="en-US" sz="4000" b="0" i="1" smtClean="0">
                                  <a:solidFill>
                                    <a:srgbClr val="4372C4"/>
                                  </a:solidFill>
                                  <a:latin typeface="Cambria Math" charset="0"/>
                                  <a:ea typeface="Cambria Math" charset="0"/>
                                  <a:cs typeface="Cambria Math" charset="0"/>
                                </a:rPr>
                                <m:t>𝜎</m:t>
                              </m:r>
                            </m:e>
                            <m:sup>
                              <m:r>
                                <a:rPr lang="en-US" sz="4000" b="0" i="1" smtClean="0">
                                  <a:solidFill>
                                    <a:srgbClr val="4372C4"/>
                                  </a:solidFill>
                                  <a:latin typeface="Cambria Math" charset="0"/>
                                  <a:ea typeface="Cambria Math" charset="0"/>
                                  <a:cs typeface="Cambria Math" charset="0"/>
                                </a:rPr>
                                <m:t>2</m:t>
                              </m:r>
                            </m:sup>
                          </m:sSup>
                        </m:e>
                      </m:d>
                    </m:oMath>
                  </m:oMathPara>
                </a14:m>
                <a:endParaRPr lang="en-US" sz="4000" dirty="0"/>
              </a:p>
            </p:txBody>
          </p:sp>
        </mc:Choice>
        <mc:Fallback xmlns="">
          <p:sp>
            <p:nvSpPr>
              <p:cNvPr id="13" name="Rectangle 12"/>
              <p:cNvSpPr>
                <a:spLocks noRot="1" noChangeAspect="1" noMove="1" noResize="1" noEditPoints="1" noAdjustHandles="1" noChangeArrowheads="1" noChangeShapeType="1" noTextEdit="1"/>
              </p:cNvSpPr>
              <p:nvPr/>
            </p:nvSpPr>
            <p:spPr>
              <a:xfrm>
                <a:off x="4941892" y="2361090"/>
                <a:ext cx="2295885" cy="707886"/>
              </a:xfrm>
              <a:prstGeom prst="rect">
                <a:avLst/>
              </a:prstGeom>
              <a:blipFill rotWithShape="0">
                <a:blip r:embed="rId9"/>
                <a:stretch>
                  <a:fillRect/>
                </a:stretch>
              </a:blipFill>
            </p:spPr>
            <p:txBody>
              <a:bodyPr/>
              <a:lstStyle/>
              <a:p>
                <a:r>
                  <a:rPr lang="en-US">
                    <a:noFill/>
                  </a:rPr>
                  <a:t> </a:t>
                </a:r>
              </a:p>
            </p:txBody>
          </p:sp>
        </mc:Fallback>
      </mc:AlternateContent>
      <p:sp>
        <p:nvSpPr>
          <p:cNvPr id="21" name="Oval 20"/>
          <p:cNvSpPr/>
          <p:nvPr/>
        </p:nvSpPr>
        <p:spPr>
          <a:xfrm>
            <a:off x="1838531"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itle 1">
                <a:extLst>
                  <a:ext uri="{FF2B5EF4-FFF2-40B4-BE49-F238E27FC236}">
                    <a16:creationId xmlns:a16="http://schemas.microsoft.com/office/drawing/2014/main" id="{36319C05-6BEF-624B-BF1C-B2E0C8099CBF}"/>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Compression Gaussians in </a:t>
                </a: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rPr>
                      <m:t>ℝ</m:t>
                    </m:r>
                  </m:oMath>
                </a14:m>
                <a:endParaRPr lang="en-US" dirty="0">
                  <a:latin typeface="Calibri" panose="020F0502020204030204" pitchFamily="34" charset="0"/>
                  <a:cs typeface="Calibri" panose="020F0502020204030204" pitchFamily="34" charset="0"/>
                </a:endParaRPr>
              </a:p>
            </p:txBody>
          </p:sp>
        </mc:Choice>
        <mc:Fallback xmlns="">
          <p:sp>
            <p:nvSpPr>
              <p:cNvPr id="24" name="Title 1">
                <a:extLst>
                  <a:ext uri="{FF2B5EF4-FFF2-40B4-BE49-F238E27FC236}">
                    <a16:creationId xmlns:a16="http://schemas.microsoft.com/office/drawing/2014/main" id="{36319C05-6BEF-624B-BF1C-B2E0C8099CBF}"/>
                  </a:ext>
                </a:extLst>
              </p:cNvPr>
              <p:cNvSpPr>
                <a:spLocks noGrp="1" noRot="1" noChangeAspect="1" noMove="1" noResize="1" noEditPoints="1" noAdjustHandles="1" noChangeArrowheads="1" noChangeShapeType="1" noTextEdit="1"/>
              </p:cNvSpPr>
              <p:nvPr>
                <p:ph type="title"/>
              </p:nvPr>
            </p:nvSpPr>
            <p:spPr>
              <a:xfrm>
                <a:off x="838200" y="365125"/>
                <a:ext cx="10515600" cy="623703"/>
              </a:xfrm>
              <a:blipFill>
                <a:blip r:embed="rId10"/>
                <a:stretch>
                  <a:fillRect l="-2051" t="-26000" b="-42000"/>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20823880"/>
      </p:ext>
    </p:extLst>
  </p:cSld>
  <p:clrMapOvr>
    <a:masterClrMapping/>
  </p:clrMapOvr>
  <mc:AlternateContent xmlns:mc="http://schemas.openxmlformats.org/markup-compatibility/2006" xmlns:p14="http://schemas.microsoft.com/office/powerpoint/2010/main">
    <mc:Choice Requires="p14">
      <p:transition spd="slow" p14:dur="2000" advTm="8047"/>
    </mc:Choice>
    <mc:Fallback xmlns="">
      <p:transition spd="slow" advTm="8047"/>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93607" y="1013161"/>
            <a:ext cx="12192000" cy="3492332"/>
            <a:chOff x="-23268" y="774007"/>
            <a:chExt cx="12192000" cy="3492332"/>
          </a:xfrm>
        </p:grpSpPr>
        <p:pic>
          <p:nvPicPr>
            <p:cNvPr id="46" name="Picture 45"/>
            <p:cNvPicPr>
              <a:picLocks noChangeAspect="1"/>
            </p:cNvPicPr>
            <p:nvPr/>
          </p:nvPicPr>
          <p:blipFill>
            <a:blip r:embed="rId4"/>
            <a:stretch>
              <a:fillRect/>
            </a:stretch>
          </p:blipFill>
          <p:spPr>
            <a:xfrm>
              <a:off x="-23268" y="774007"/>
              <a:ext cx="12192000" cy="3192892"/>
            </a:xfrm>
            <a:prstGeom prst="rect">
              <a:avLst/>
            </a:prstGeom>
          </p:spPr>
        </p:pic>
        <p:cxnSp>
          <p:nvCxnSpPr>
            <p:cNvPr id="47" name="Straight Connector 46"/>
            <p:cNvCxnSpPr/>
            <p:nvPr/>
          </p:nvCxnSpPr>
          <p:spPr>
            <a:xfrm flipV="1">
              <a:off x="6246055" y="3362178"/>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8902505" y="3362177"/>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3556782" y="3362177"/>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p:cNvSpPr txBox="1"/>
                <p:nvPr/>
              </p:nvSpPr>
              <p:spPr>
                <a:xfrm>
                  <a:off x="6072732" y="3720677"/>
                  <a:ext cx="32842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oMath>
                    </m:oMathPara>
                  </a14:m>
                  <a:endParaRPr lang="en-US" sz="3200" dirty="0">
                    <a:latin typeface="Calibri" panose="020F0502020204030204" pitchFamily="34" charset="0"/>
                    <a:cs typeface="Calibri" panose="020F0502020204030204" pitchFamily="34" charset="0"/>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6072732" y="3720677"/>
                  <a:ext cx="328423" cy="492443"/>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8368801" y="3723985"/>
                  <a:ext cx="10674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r>
                          <a:rPr lang="en-US" sz="3200" b="0" i="1" smtClean="0">
                            <a:latin typeface="Cambria Math" charset="0"/>
                          </a:rPr>
                          <m:t>+</m:t>
                        </m:r>
                        <m:r>
                          <a:rPr lang="en-US" sz="3200" b="0" i="1" smtClean="0">
                            <a:latin typeface="Cambria Math" charset="0"/>
                          </a:rPr>
                          <m:t>𝜎</m:t>
                        </m:r>
                      </m:oMath>
                    </m:oMathPara>
                  </a14:m>
                  <a:endParaRPr lang="en-US" sz="3200" dirty="0">
                    <a:latin typeface="Calibri" panose="020F0502020204030204" pitchFamily="34" charset="0"/>
                    <a:cs typeface="Calibri" panose="020F0502020204030204" pitchFamily="34" charset="0"/>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8368801" y="3723985"/>
                  <a:ext cx="1067408" cy="49244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3023078" y="3773896"/>
                  <a:ext cx="10674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r>
                          <a:rPr lang="en-US" sz="3200" b="0" i="1" smtClean="0">
                            <a:latin typeface="Cambria Math" charset="0"/>
                          </a:rPr>
                          <m:t>−</m:t>
                        </m:r>
                        <m:r>
                          <a:rPr lang="en-US" sz="3200" b="0" i="1" smtClean="0">
                            <a:latin typeface="Cambria Math" charset="0"/>
                          </a:rPr>
                          <m:t>𝜎</m:t>
                        </m:r>
                      </m:oMath>
                    </m:oMathPara>
                  </a14:m>
                  <a:endParaRPr lang="en-US" sz="3200" dirty="0">
                    <a:latin typeface="Calibri" panose="020F0502020204030204" pitchFamily="34" charset="0"/>
                    <a:cs typeface="Calibri" panose="020F0502020204030204" pitchFamily="34" charset="0"/>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3023078" y="3773896"/>
                  <a:ext cx="1067408" cy="492443"/>
                </a:xfrm>
                <a:prstGeom prst="rect">
                  <a:avLst/>
                </a:prstGeom>
                <a:blipFill rotWithShape="0">
                  <a:blip r:embed="rId7"/>
                  <a:stretch>
                    <a:fillRect/>
                  </a:stretch>
                </a:blipFill>
              </p:spPr>
              <p:txBody>
                <a:bodyPr/>
                <a:lstStyle/>
                <a:p>
                  <a:r>
                    <a:rPr lang="en-US">
                      <a:noFill/>
                    </a:rPr>
                    <a:t> </a:t>
                  </a:r>
                </a:p>
              </p:txBody>
            </p:sp>
          </mc:Fallback>
        </mc:AlternateContent>
      </p:grpSp>
      <p:sp>
        <p:nvSpPr>
          <p:cNvPr id="26" name="Oval 25"/>
          <p:cNvSpPr/>
          <p:nvPr/>
        </p:nvSpPr>
        <p:spPr>
          <a:xfrm>
            <a:off x="3163656" y="3709310"/>
            <a:ext cx="250521" cy="25052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9" name="Oval 28"/>
          <p:cNvSpPr/>
          <p:nvPr/>
        </p:nvSpPr>
        <p:spPr>
          <a:xfrm>
            <a:off x="9295694" y="3696596"/>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0" name="Oval 29"/>
          <p:cNvSpPr/>
          <p:nvPr/>
        </p:nvSpPr>
        <p:spPr>
          <a:xfrm>
            <a:off x="4187162" y="3696596"/>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1" name="Oval 30"/>
          <p:cNvSpPr/>
          <p:nvPr/>
        </p:nvSpPr>
        <p:spPr>
          <a:xfrm>
            <a:off x="7220548"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2" name="Oval 31"/>
          <p:cNvSpPr/>
          <p:nvPr/>
        </p:nvSpPr>
        <p:spPr>
          <a:xfrm>
            <a:off x="5099474"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4" name="Oval 33"/>
          <p:cNvSpPr/>
          <p:nvPr/>
        </p:nvSpPr>
        <p:spPr>
          <a:xfrm>
            <a:off x="8575447" y="3696595"/>
            <a:ext cx="250521" cy="25052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5" name="Oval 34"/>
          <p:cNvSpPr/>
          <p:nvPr/>
        </p:nvSpPr>
        <p:spPr>
          <a:xfrm>
            <a:off x="8065708"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9" name="Oval 38"/>
          <p:cNvSpPr/>
          <p:nvPr/>
        </p:nvSpPr>
        <p:spPr>
          <a:xfrm>
            <a:off x="1838531"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TextBox 6"/>
              <p:cNvSpPr txBox="1"/>
              <p:nvPr/>
            </p:nvSpPr>
            <p:spPr>
              <a:xfrm>
                <a:off x="2936512" y="3103084"/>
                <a:ext cx="70480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FF0000"/>
                              </a:solidFill>
                              <a:latin typeface="Cambria Math" panose="02040503050406030204" pitchFamily="18" charset="0"/>
                            </a:rPr>
                          </m:ctrlPr>
                        </m:sSubPr>
                        <m:e>
                          <m:r>
                            <a:rPr lang="en-US" sz="3200" b="0" i="1" smtClean="0">
                              <a:solidFill>
                                <a:srgbClr val="FF0000"/>
                              </a:solidFill>
                              <a:latin typeface="Cambria Math" charset="0"/>
                            </a:rPr>
                            <m:t>𝑋</m:t>
                          </m:r>
                        </m:e>
                        <m:sub>
                          <m:r>
                            <a:rPr lang="en-US" sz="3200" b="0" i="1" smtClean="0">
                              <a:solidFill>
                                <a:srgbClr val="FF0000"/>
                              </a:solidFill>
                              <a:latin typeface="Cambria Math" charset="0"/>
                            </a:rPr>
                            <m:t>1</m:t>
                          </m:r>
                        </m:sub>
                      </m:sSub>
                    </m:oMath>
                  </m:oMathPara>
                </a14:m>
                <a:endParaRPr lang="en-US" sz="3200" dirty="0">
                  <a:latin typeface="Calibri" panose="020F0502020204030204" pitchFamily="34" charset="0"/>
                  <a:cs typeface="Calibri" panose="020F0502020204030204"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936512" y="3103084"/>
                <a:ext cx="704808" cy="584775"/>
              </a:xfrm>
              <a:prstGeom prst="rect">
                <a:avLst/>
              </a:prstGeom>
              <a:blipFill>
                <a:blip r:embed="rId8"/>
                <a:stretch>
                  <a:fillRect b="-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8343558" y="3073719"/>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FF0000"/>
                              </a:solidFill>
                              <a:latin typeface="Cambria Math" panose="02040503050406030204" pitchFamily="18" charset="0"/>
                            </a:rPr>
                          </m:ctrlPr>
                        </m:sSubPr>
                        <m:e>
                          <m:r>
                            <a:rPr lang="en-US" sz="3200" b="0" i="1" smtClean="0">
                              <a:solidFill>
                                <a:srgbClr val="FF0000"/>
                              </a:solidFill>
                              <a:latin typeface="Cambria Math" charset="0"/>
                            </a:rPr>
                            <m:t>𝑋</m:t>
                          </m:r>
                        </m:e>
                        <m:sub>
                          <m:r>
                            <a:rPr lang="en-US" sz="3200" b="0" i="1" smtClean="0">
                              <a:solidFill>
                                <a:srgbClr val="FF0000"/>
                              </a:solidFill>
                              <a:latin typeface="Cambria Math" charset="0"/>
                            </a:rPr>
                            <m:t>2</m:t>
                          </m:r>
                        </m:sub>
                      </m:sSub>
                    </m:oMath>
                  </m:oMathPara>
                </a14:m>
                <a:endParaRPr lang="en-US" sz="3200" dirty="0">
                  <a:solidFill>
                    <a:srgbClr val="FF0000"/>
                  </a:solidFill>
                  <a:latin typeface="Calibri" panose="020F0502020204030204" pitchFamily="34" charset="0"/>
                  <a:cs typeface="Calibri" panose="020F0502020204030204" pitchFamily="34"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8343558" y="3073719"/>
                <a:ext cx="714298" cy="584775"/>
              </a:xfrm>
              <a:prstGeom prst="rect">
                <a:avLst/>
              </a:prstGeom>
              <a:blipFill>
                <a:blip r:embed="rId9"/>
                <a:stretch>
                  <a:fillRect b="-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4941892" y="2361090"/>
                <a:ext cx="2295885"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charset="0"/>
                          <a:ea typeface="Cambria Math" charset="0"/>
                          <a:cs typeface="Cambria Math" charset="0"/>
                        </a:rPr>
                        <m:t>𝒩</m:t>
                      </m:r>
                      <m:d>
                        <m:dPr>
                          <m:ctrlPr>
                            <a:rPr lang="en-US" sz="4000" i="1">
                              <a:latin typeface="Cambria Math" panose="02040503050406030204" pitchFamily="18" charset="0"/>
                              <a:ea typeface="Cambria Math" charset="0"/>
                              <a:cs typeface="Cambria Math" charset="0"/>
                            </a:rPr>
                          </m:ctrlPr>
                        </m:dPr>
                        <m:e>
                          <m:r>
                            <a:rPr lang="en-US" sz="4000" b="0" i="1" smtClean="0">
                              <a:solidFill>
                                <a:srgbClr val="FF0000"/>
                              </a:solidFill>
                              <a:latin typeface="Cambria Math" charset="0"/>
                              <a:ea typeface="Cambria Math" charset="0"/>
                              <a:cs typeface="Cambria Math" charset="0"/>
                            </a:rPr>
                            <m:t>𝜇</m:t>
                          </m:r>
                          <m:r>
                            <a:rPr lang="en-US" sz="4000" i="1">
                              <a:latin typeface="Cambria Math" charset="0"/>
                              <a:ea typeface="Cambria Math" charset="0"/>
                              <a:cs typeface="Cambria Math" charset="0"/>
                            </a:rPr>
                            <m:t>, </m:t>
                          </m:r>
                          <m:sSup>
                            <m:sSupPr>
                              <m:ctrlPr>
                                <a:rPr lang="en-US" sz="4000" b="0" i="1" smtClean="0">
                                  <a:solidFill>
                                    <a:srgbClr val="4372C4"/>
                                  </a:solidFill>
                                  <a:latin typeface="Cambria Math" panose="02040503050406030204" pitchFamily="18" charset="0"/>
                                  <a:ea typeface="Cambria Math" charset="0"/>
                                  <a:cs typeface="Cambria Math" charset="0"/>
                                </a:rPr>
                              </m:ctrlPr>
                            </m:sSupPr>
                            <m:e>
                              <m:r>
                                <a:rPr lang="en-US" sz="4000" b="0" i="1" smtClean="0">
                                  <a:solidFill>
                                    <a:srgbClr val="4372C4"/>
                                  </a:solidFill>
                                  <a:latin typeface="Cambria Math" charset="0"/>
                                  <a:ea typeface="Cambria Math" charset="0"/>
                                  <a:cs typeface="Cambria Math" charset="0"/>
                                </a:rPr>
                                <m:t>𝜎</m:t>
                              </m:r>
                            </m:e>
                            <m:sup>
                              <m:r>
                                <a:rPr lang="en-US" sz="4000" b="0" i="1" smtClean="0">
                                  <a:solidFill>
                                    <a:srgbClr val="4372C4"/>
                                  </a:solidFill>
                                  <a:latin typeface="Cambria Math" charset="0"/>
                                  <a:ea typeface="Cambria Math" charset="0"/>
                                  <a:cs typeface="Cambria Math" charset="0"/>
                                </a:rPr>
                                <m:t>2</m:t>
                              </m:r>
                            </m:sup>
                          </m:sSup>
                        </m:e>
                      </m:d>
                    </m:oMath>
                  </m:oMathPara>
                </a14:m>
                <a:endParaRPr lang="en-US" sz="4000" dirty="0">
                  <a:latin typeface="Calibri" panose="020F0502020204030204" pitchFamily="34" charset="0"/>
                  <a:cs typeface="Calibri" panose="020F0502020204030204" pitchFamily="34"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4941892" y="2361090"/>
                <a:ext cx="2295885" cy="707886"/>
              </a:xfrm>
              <a:prstGeom prst="rect">
                <a:avLst/>
              </a:prstGeom>
              <a:blipFill>
                <a:blip r:embed="rId10"/>
                <a:stretch>
                  <a:fillRect l="-549" b="-122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13"/>
              <p:cNvSpPr>
                <a:spLocks noGrp="1"/>
              </p:cNvSpPr>
              <p:nvPr>
                <p:ph idx="1"/>
              </p:nvPr>
            </p:nvSpPr>
            <p:spPr>
              <a:xfrm>
                <a:off x="838200" y="5472386"/>
                <a:ext cx="10515600" cy="725736"/>
              </a:xfrm>
            </p:spPr>
            <p:txBody>
              <a:bodyPr>
                <a:normAutofit/>
              </a:bodyPr>
              <a:lstStyle/>
              <a:p>
                <a:pPr marL="0" lvl="0" indent="0" algn="ctr">
                  <a:lnSpc>
                    <a:spcPct val="100000"/>
                  </a:lnSpc>
                  <a:spcBef>
                    <a:spcPts val="0"/>
                  </a:spcBef>
                  <a:buNone/>
                </a:pPr>
                <a:r>
                  <a:rPr lang="en-US" sz="3600" b="1" dirty="0">
                    <a:solidFill>
                      <a:srgbClr val="C00000"/>
                    </a:solidFill>
                    <a:latin typeface="Calibri" panose="020F0502020204030204" pitchFamily="34" charset="0"/>
                    <a:ea typeface="Palatino" charset="0"/>
                    <a:cs typeface="Calibri" panose="020F0502020204030204" pitchFamily="34" charset="0"/>
                  </a:rPr>
                  <a:t>Two samples</a:t>
                </a:r>
                <a:r>
                  <a:rPr lang="en-US" sz="3600" dirty="0">
                    <a:latin typeface="Calibri" panose="020F0502020204030204" pitchFamily="34" charset="0"/>
                    <a:ea typeface="Palatino" charset="0"/>
                    <a:cs typeface="Calibri" panose="020F0502020204030204" pitchFamily="34" charset="0"/>
                  </a:rPr>
                  <a:t> are </a:t>
                </a:r>
                <a:r>
                  <a:rPr lang="en-US" sz="3600" b="1" dirty="0">
                    <a:solidFill>
                      <a:srgbClr val="C00000"/>
                    </a:solidFill>
                    <a:latin typeface="Calibri" panose="020F0502020204030204" pitchFamily="34" charset="0"/>
                    <a:ea typeface="Palatino" charset="0"/>
                    <a:cs typeface="Calibri" panose="020F0502020204030204" pitchFamily="34" charset="0"/>
                  </a:rPr>
                  <a:t>sufficient</a:t>
                </a:r>
                <a:r>
                  <a:rPr lang="en-US" sz="3600" dirty="0">
                    <a:solidFill>
                      <a:srgbClr val="C00000"/>
                    </a:solidFill>
                    <a:latin typeface="Calibri" panose="020F0502020204030204" pitchFamily="34" charset="0"/>
                    <a:ea typeface="Palatino" charset="0"/>
                    <a:cs typeface="Calibri" panose="020F0502020204030204" pitchFamily="34" charset="0"/>
                  </a:rPr>
                  <a:t> </a:t>
                </a:r>
                <a:r>
                  <a:rPr lang="en-US" sz="3600" dirty="0">
                    <a:latin typeface="Calibri" panose="020F0502020204030204" pitchFamily="34" charset="0"/>
                    <a:ea typeface="Palatino" charset="0"/>
                    <a:cs typeface="Calibri" panose="020F0502020204030204" pitchFamily="34" charset="0"/>
                  </a:rPr>
                  <a:t>to </a:t>
                </a:r>
                <a:r>
                  <a:rPr lang="en-US" sz="3600" b="1" dirty="0">
                    <a:solidFill>
                      <a:srgbClr val="C00000"/>
                    </a:solidFill>
                    <a:latin typeface="Calibri" panose="020F0502020204030204" pitchFamily="34" charset="0"/>
                    <a:ea typeface="Palatino" charset="0"/>
                    <a:cs typeface="Calibri" panose="020F0502020204030204" pitchFamily="34" charset="0"/>
                  </a:rPr>
                  <a:t>encode</a:t>
                </a:r>
                <a:r>
                  <a:rPr lang="en-US" sz="3600" dirty="0">
                    <a:solidFill>
                      <a:srgbClr val="C00000"/>
                    </a:solidFill>
                    <a:latin typeface="Calibri" panose="020F0502020204030204" pitchFamily="34" charset="0"/>
                    <a:ea typeface="Palatino" charset="0"/>
                    <a:cs typeface="Calibri" panose="020F0502020204030204" pitchFamily="34" charset="0"/>
                  </a:rPr>
                  <a:t> </a:t>
                </a:r>
                <a14:m>
                  <m:oMath xmlns:m="http://schemas.openxmlformats.org/officeDocument/2006/math">
                    <m:r>
                      <a:rPr lang="en-US" sz="3600" i="1">
                        <a:latin typeface="Cambria Math" charset="0"/>
                        <a:ea typeface="Cambria Math" charset="0"/>
                        <a:cs typeface="Cambria Math" charset="0"/>
                      </a:rPr>
                      <m:t>𝒩</m:t>
                    </m:r>
                    <m:d>
                      <m:dPr>
                        <m:ctrlPr>
                          <a:rPr lang="en-US" sz="3600" i="1">
                            <a:latin typeface="Cambria Math" panose="02040503050406030204" pitchFamily="18" charset="0"/>
                            <a:ea typeface="Cambria Math" charset="0"/>
                            <a:cs typeface="Cambria Math" charset="0"/>
                          </a:rPr>
                        </m:ctrlPr>
                      </m:dPr>
                      <m:e>
                        <m:r>
                          <a:rPr lang="en-US" sz="3600" i="1">
                            <a:solidFill>
                              <a:srgbClr val="FF0000"/>
                            </a:solidFill>
                            <a:latin typeface="Cambria Math" charset="0"/>
                            <a:ea typeface="Cambria Math" charset="0"/>
                            <a:cs typeface="Cambria Math" charset="0"/>
                          </a:rPr>
                          <m:t>𝜇</m:t>
                        </m:r>
                        <m:r>
                          <a:rPr lang="en-US" sz="3600" i="1">
                            <a:latin typeface="Cambria Math" charset="0"/>
                            <a:ea typeface="Cambria Math" charset="0"/>
                            <a:cs typeface="Cambria Math" charset="0"/>
                          </a:rPr>
                          <m:t>, </m:t>
                        </m:r>
                        <m:sSup>
                          <m:sSupPr>
                            <m:ctrlPr>
                              <a:rPr lang="en-US" sz="3600" i="1">
                                <a:solidFill>
                                  <a:srgbClr val="4372C4"/>
                                </a:solidFill>
                                <a:latin typeface="Cambria Math" panose="02040503050406030204" pitchFamily="18" charset="0"/>
                                <a:ea typeface="Cambria Math" charset="0"/>
                                <a:cs typeface="Cambria Math" charset="0"/>
                              </a:rPr>
                            </m:ctrlPr>
                          </m:sSupPr>
                          <m:e>
                            <m:r>
                              <a:rPr lang="en-US" sz="3600" i="1">
                                <a:solidFill>
                                  <a:srgbClr val="4372C4"/>
                                </a:solidFill>
                                <a:latin typeface="Cambria Math" charset="0"/>
                                <a:ea typeface="Cambria Math" charset="0"/>
                                <a:cs typeface="Cambria Math" charset="0"/>
                              </a:rPr>
                              <m:t>𝜎</m:t>
                            </m:r>
                          </m:e>
                          <m:sup>
                            <m:r>
                              <a:rPr lang="en-US" sz="3600" i="1">
                                <a:solidFill>
                                  <a:srgbClr val="4372C4"/>
                                </a:solidFill>
                                <a:latin typeface="Cambria Math" charset="0"/>
                                <a:ea typeface="Cambria Math" charset="0"/>
                                <a:cs typeface="Cambria Math" charset="0"/>
                              </a:rPr>
                              <m:t>2</m:t>
                            </m:r>
                          </m:sup>
                        </m:sSup>
                      </m:e>
                    </m:d>
                  </m:oMath>
                </a14:m>
                <a:r>
                  <a:rPr lang="en-US" sz="3600" dirty="0">
                    <a:latin typeface="Calibri" panose="020F0502020204030204" pitchFamily="34" charset="0"/>
                    <a:cs typeface="Calibri" panose="020F0502020204030204" pitchFamily="34" charset="0"/>
                  </a:rPr>
                  <a:t>.</a:t>
                </a:r>
              </a:p>
            </p:txBody>
          </p:sp>
        </mc:Choice>
        <mc:Fallback xmlns="">
          <p:sp>
            <p:nvSpPr>
              <p:cNvPr id="14" name="Content Placeholder 13"/>
              <p:cNvSpPr>
                <a:spLocks noGrp="1" noRot="1" noChangeAspect="1" noMove="1" noResize="1" noEditPoints="1" noAdjustHandles="1" noChangeArrowheads="1" noChangeShapeType="1" noTextEdit="1"/>
              </p:cNvSpPr>
              <p:nvPr>
                <p:ph idx="1"/>
              </p:nvPr>
            </p:nvSpPr>
            <p:spPr>
              <a:xfrm>
                <a:off x="838200" y="5472386"/>
                <a:ext cx="10515600" cy="725736"/>
              </a:xfrm>
              <a:blipFill>
                <a:blip r:embed="rId11"/>
                <a:stretch>
                  <a:fillRect t="-12069" b="-206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Content Placeholder 13"/>
              <p:cNvSpPr txBox="1">
                <a:spLocks/>
              </p:cNvSpPr>
              <p:nvPr/>
            </p:nvSpPr>
            <p:spPr>
              <a:xfrm>
                <a:off x="6178343" y="4536752"/>
                <a:ext cx="2397104" cy="9758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
                        <m:fPr>
                          <m:ctrlPr>
                            <a:rPr lang="en-US" b="0" i="1" smtClean="0">
                              <a:solidFill>
                                <a:srgbClr val="4372C4"/>
                              </a:solidFill>
                              <a:latin typeface="Cambria Math" panose="02040503050406030204" pitchFamily="18" charset="0"/>
                            </a:rPr>
                          </m:ctrlPr>
                        </m:fPr>
                        <m:num>
                          <m:sSub>
                            <m:sSubPr>
                              <m:ctrlPr>
                                <a:rPr lang="en-US" i="1" smtClean="0">
                                  <a:solidFill>
                                    <a:srgbClr val="4372C4"/>
                                  </a:solidFill>
                                  <a:latin typeface="Cambria Math" panose="02040503050406030204" pitchFamily="18" charset="0"/>
                                </a:rPr>
                              </m:ctrlPr>
                            </m:sSubPr>
                            <m:e>
                              <m:r>
                                <a:rPr lang="en-US" i="1">
                                  <a:solidFill>
                                    <a:srgbClr val="4372C4"/>
                                  </a:solidFill>
                                  <a:latin typeface="Cambria Math" charset="0"/>
                                </a:rPr>
                                <m:t>𝑋</m:t>
                              </m:r>
                            </m:e>
                            <m:sub>
                              <m:r>
                                <a:rPr lang="en-US" b="0" i="1" smtClean="0">
                                  <a:solidFill>
                                    <a:srgbClr val="4372C4"/>
                                  </a:solidFill>
                                  <a:latin typeface="Cambria Math" charset="0"/>
                                </a:rPr>
                                <m:t>2</m:t>
                              </m:r>
                            </m:sub>
                          </m:sSub>
                          <m:r>
                            <a:rPr lang="en-US" b="0" i="1" smtClean="0">
                              <a:solidFill>
                                <a:srgbClr val="4372C4"/>
                              </a:solidFill>
                              <a:latin typeface="Cambria Math" charset="0"/>
                            </a:rPr>
                            <m:t>−</m:t>
                          </m:r>
                          <m:sSub>
                            <m:sSubPr>
                              <m:ctrlPr>
                                <a:rPr lang="en-US" b="0" i="1" smtClean="0">
                                  <a:solidFill>
                                    <a:srgbClr val="4372C4"/>
                                  </a:solidFill>
                                  <a:latin typeface="Cambria Math" panose="02040503050406030204" pitchFamily="18" charset="0"/>
                                </a:rPr>
                              </m:ctrlPr>
                            </m:sSubPr>
                            <m:e>
                              <m:r>
                                <a:rPr lang="en-US" b="0" i="1" smtClean="0">
                                  <a:solidFill>
                                    <a:srgbClr val="4372C4"/>
                                  </a:solidFill>
                                  <a:latin typeface="Cambria Math" charset="0"/>
                                </a:rPr>
                                <m:t>𝑋</m:t>
                              </m:r>
                            </m:e>
                            <m:sub>
                              <m:r>
                                <a:rPr lang="en-US" b="0" i="1" smtClean="0">
                                  <a:solidFill>
                                    <a:srgbClr val="4372C4"/>
                                  </a:solidFill>
                                  <a:latin typeface="Cambria Math" charset="0"/>
                                </a:rPr>
                                <m:t>1</m:t>
                              </m:r>
                            </m:sub>
                          </m:sSub>
                        </m:num>
                        <m:den>
                          <m:r>
                            <a:rPr lang="en-US" b="0" i="1" smtClean="0">
                              <a:solidFill>
                                <a:srgbClr val="4372C4"/>
                              </a:solidFill>
                              <a:latin typeface="Cambria Math" charset="0"/>
                            </a:rPr>
                            <m:t>2</m:t>
                          </m:r>
                        </m:den>
                      </m:f>
                      <m:r>
                        <a:rPr lang="en-US" b="0" i="1" smtClean="0">
                          <a:solidFill>
                            <a:srgbClr val="4372C4"/>
                          </a:solidFill>
                          <a:latin typeface="Cambria Math" charset="0"/>
                        </a:rPr>
                        <m:t>≈</m:t>
                      </m:r>
                      <m:r>
                        <a:rPr lang="en-US" b="0" i="1" smtClean="0">
                          <a:solidFill>
                            <a:srgbClr val="4372C4"/>
                          </a:solidFill>
                          <a:latin typeface="Cambria Math" charset="0"/>
                        </a:rPr>
                        <m:t>𝜎</m:t>
                      </m:r>
                    </m:oMath>
                  </m:oMathPara>
                </a14:m>
                <a:endParaRPr lang="en-US" dirty="0">
                  <a:solidFill>
                    <a:srgbClr val="4372C4"/>
                  </a:solidFill>
                  <a:latin typeface="Calibri" panose="020F0502020204030204" pitchFamily="34" charset="0"/>
                  <a:cs typeface="Calibri" panose="020F0502020204030204" pitchFamily="34" charset="0"/>
                </a:endParaRPr>
              </a:p>
            </p:txBody>
          </p:sp>
        </mc:Choice>
        <mc:Fallback xmlns="">
          <p:sp>
            <p:nvSpPr>
              <p:cNvPr id="53" name="Content Placeholder 13"/>
              <p:cNvSpPr txBox="1">
                <a:spLocks noRot="1" noChangeAspect="1" noMove="1" noResize="1" noEditPoints="1" noAdjustHandles="1" noChangeArrowheads="1" noChangeShapeType="1" noTextEdit="1"/>
              </p:cNvSpPr>
              <p:nvPr/>
            </p:nvSpPr>
            <p:spPr>
              <a:xfrm>
                <a:off x="6178343" y="4536752"/>
                <a:ext cx="2397104" cy="975817"/>
              </a:xfrm>
              <a:prstGeom prst="rect">
                <a:avLst/>
              </a:prstGeom>
              <a:blipFill>
                <a:blip r:embed="rId12"/>
                <a:stretch>
                  <a:fillRect t="-12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Content Placeholder 13"/>
              <p:cNvSpPr txBox="1">
                <a:spLocks/>
              </p:cNvSpPr>
              <p:nvPr/>
            </p:nvSpPr>
            <p:spPr>
              <a:xfrm>
                <a:off x="3486443" y="4533979"/>
                <a:ext cx="2397104" cy="9758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
                        <m:fPr>
                          <m:ctrlPr>
                            <a:rPr lang="en-US" b="0" i="1" smtClean="0">
                              <a:solidFill>
                                <a:srgbClr val="FF0000"/>
                              </a:solidFill>
                              <a:latin typeface="Cambria Math" panose="02040503050406030204" pitchFamily="18" charset="0"/>
                            </a:rPr>
                          </m:ctrlPr>
                        </m:fPr>
                        <m:num>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charset="0"/>
                                </a:rPr>
                                <m:t>𝑋</m:t>
                              </m:r>
                            </m:e>
                            <m:sub>
                              <m:r>
                                <a:rPr lang="en-US" b="0" i="1" smtClean="0">
                                  <a:solidFill>
                                    <a:srgbClr val="FF0000"/>
                                  </a:solidFill>
                                  <a:latin typeface="Cambria Math" charset="0"/>
                                </a:rPr>
                                <m:t>2</m:t>
                              </m:r>
                            </m:sub>
                          </m:sSub>
                          <m:r>
                            <a:rPr lang="en-US" b="0" i="1" smtClean="0">
                              <a:solidFill>
                                <a:srgbClr val="FF0000"/>
                              </a:solidFill>
                              <a:latin typeface="Cambria Math"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charset="0"/>
                                </a:rPr>
                                <m:t>𝑋</m:t>
                              </m:r>
                            </m:e>
                            <m:sub>
                              <m:r>
                                <a:rPr lang="en-US" b="0" i="1" smtClean="0">
                                  <a:solidFill>
                                    <a:srgbClr val="FF0000"/>
                                  </a:solidFill>
                                  <a:latin typeface="Cambria Math" charset="0"/>
                                </a:rPr>
                                <m:t>1</m:t>
                              </m:r>
                            </m:sub>
                          </m:sSub>
                        </m:num>
                        <m:den>
                          <m:r>
                            <a:rPr lang="en-US" b="0" i="1" smtClean="0">
                              <a:solidFill>
                                <a:srgbClr val="FF0000"/>
                              </a:solidFill>
                              <a:latin typeface="Cambria Math" charset="0"/>
                            </a:rPr>
                            <m:t>2</m:t>
                          </m:r>
                        </m:den>
                      </m:f>
                      <m:r>
                        <a:rPr lang="en-US" b="0" i="1" smtClean="0">
                          <a:solidFill>
                            <a:srgbClr val="FF0000"/>
                          </a:solidFill>
                          <a:latin typeface="Cambria Math" charset="0"/>
                        </a:rPr>
                        <m:t>≈</m:t>
                      </m:r>
                      <m:r>
                        <a:rPr lang="en-US" b="0" i="1" smtClean="0">
                          <a:solidFill>
                            <a:srgbClr val="FF0000"/>
                          </a:solidFill>
                          <a:latin typeface="Cambria Math" charset="0"/>
                        </a:rPr>
                        <m:t>𝜇</m:t>
                      </m:r>
                    </m:oMath>
                  </m:oMathPara>
                </a14:m>
                <a:endParaRPr lang="en-US" dirty="0">
                  <a:latin typeface="Calibri" panose="020F0502020204030204" pitchFamily="34" charset="0"/>
                  <a:cs typeface="Calibri" panose="020F0502020204030204" pitchFamily="34" charset="0"/>
                </a:endParaRPr>
              </a:p>
            </p:txBody>
          </p:sp>
        </mc:Choice>
        <mc:Fallback xmlns="">
          <p:sp>
            <p:nvSpPr>
              <p:cNvPr id="56" name="Content Placeholder 13"/>
              <p:cNvSpPr txBox="1">
                <a:spLocks noRot="1" noChangeAspect="1" noMove="1" noResize="1" noEditPoints="1" noAdjustHandles="1" noChangeArrowheads="1" noChangeShapeType="1" noTextEdit="1"/>
              </p:cNvSpPr>
              <p:nvPr/>
            </p:nvSpPr>
            <p:spPr>
              <a:xfrm>
                <a:off x="3486443" y="4533979"/>
                <a:ext cx="2397104" cy="975817"/>
              </a:xfrm>
              <a:prstGeom prst="rect">
                <a:avLst/>
              </a:prstGeom>
              <a:blipFill>
                <a:blip r:embed="rId13"/>
                <a:stretch>
                  <a:fillRect t="-12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itle 1">
                <a:extLst>
                  <a:ext uri="{FF2B5EF4-FFF2-40B4-BE49-F238E27FC236}">
                    <a16:creationId xmlns:a16="http://schemas.microsoft.com/office/drawing/2014/main" id="{A73527F6-3ED1-814E-B337-49934733264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Compression Gaussians in </a:t>
                </a: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rPr>
                      <m:t>ℝ</m:t>
                    </m:r>
                  </m:oMath>
                </a14:m>
                <a:endParaRPr lang="en-US" dirty="0">
                  <a:latin typeface="Calibri" panose="020F0502020204030204" pitchFamily="34" charset="0"/>
                  <a:cs typeface="Calibri" panose="020F0502020204030204" pitchFamily="34" charset="0"/>
                </a:endParaRPr>
              </a:p>
            </p:txBody>
          </p:sp>
        </mc:Choice>
        <mc:Fallback xmlns="">
          <p:sp>
            <p:nvSpPr>
              <p:cNvPr id="33" name="Title 1">
                <a:extLst>
                  <a:ext uri="{FF2B5EF4-FFF2-40B4-BE49-F238E27FC236}">
                    <a16:creationId xmlns:a16="http://schemas.microsoft.com/office/drawing/2014/main" id="{A73527F6-3ED1-814E-B337-49934733264C}"/>
                  </a:ext>
                </a:extLst>
              </p:cNvPr>
              <p:cNvSpPr>
                <a:spLocks noGrp="1" noRot="1" noChangeAspect="1" noMove="1" noResize="1" noEditPoints="1" noAdjustHandles="1" noChangeArrowheads="1" noChangeShapeType="1" noTextEdit="1"/>
              </p:cNvSpPr>
              <p:nvPr>
                <p:ph type="title"/>
              </p:nvPr>
            </p:nvSpPr>
            <p:spPr>
              <a:xfrm>
                <a:off x="838200" y="365125"/>
                <a:ext cx="10515600" cy="623703"/>
              </a:xfrm>
              <a:blipFill>
                <a:blip r:embed="rId14"/>
                <a:stretch>
                  <a:fillRect l="-2051" t="-26000" b="-42000"/>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560518808"/>
      </p:ext>
    </p:extLst>
  </p:cSld>
  <p:clrMapOvr>
    <a:masterClrMapping/>
  </p:clrMapOvr>
  <mc:AlternateContent xmlns:mc="http://schemas.openxmlformats.org/markup-compatibility/2006" xmlns:p14="http://schemas.microsoft.com/office/powerpoint/2010/main">
    <mc:Choice Requires="p14">
      <p:transition spd="slow" p14:dur="2000" advTm="37321"/>
    </mc:Choice>
    <mc:Fallback xmlns="">
      <p:transition spd="slow" advTm="37321"/>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5" name="Rounded Rectangle 44"/>
              <p:cNvSpPr/>
              <p:nvPr/>
            </p:nvSpPr>
            <p:spPr>
              <a:xfrm>
                <a:off x="820891" y="5250863"/>
                <a:ext cx="10532909" cy="108519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a:solidFill>
                      <a:schemeClr val="tx1"/>
                    </a:solidFill>
                    <a:latin typeface="Calibri" panose="020F0502020204030204" pitchFamily="34" charset="0"/>
                    <a:ea typeface="Palatino" charset="0"/>
                    <a:cs typeface="Calibri" panose="020F0502020204030204" pitchFamily="34" charset="0"/>
                  </a:rPr>
                  <a:t>If Alice draws </a:t>
                </a:r>
                <a14:m>
                  <m:oMath xmlns:m="http://schemas.openxmlformats.org/officeDocument/2006/math">
                    <m:r>
                      <a:rPr lang="en-US" sz="2800" i="1">
                        <a:solidFill>
                          <a:srgbClr val="FF0000"/>
                        </a:solidFill>
                        <a:latin typeface="Cambria Math" charset="0"/>
                        <a:ea typeface="Palatino" charset="0"/>
                        <a:cs typeface="Palatino" charset="0"/>
                      </a:rPr>
                      <m:t>𝑚</m:t>
                    </m:r>
                  </m:oMath>
                </a14:m>
                <a:r>
                  <a:rPr lang="en-US" sz="28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samples, sends </a:t>
                </a:r>
                <a14:m>
                  <m:oMath xmlns:m="http://schemas.openxmlformats.org/officeDocument/2006/math">
                    <m:r>
                      <a:rPr lang="en-US" sz="2800" i="1" dirty="0" smtClean="0">
                        <a:solidFill>
                          <a:srgbClr val="4273B6"/>
                        </a:solidFill>
                        <a:latin typeface="Cambria Math" charset="0"/>
                        <a:ea typeface="Palatino" charset="0"/>
                        <a:cs typeface="Palatino" charset="0"/>
                      </a:rPr>
                      <m:t>𝑡</m:t>
                    </m:r>
                  </m:oMath>
                </a14:m>
                <a:r>
                  <a:rPr lang="en-US" sz="28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points,</a:t>
                </a:r>
              </a:p>
              <a:p>
                <a:pPr algn="ctr">
                  <a:defRPr/>
                </a:pPr>
                <a:r>
                  <a:rPr lang="en-US" sz="2800" dirty="0">
                    <a:solidFill>
                      <a:schemeClr val="tx1"/>
                    </a:solidFill>
                    <a:latin typeface="Calibri" panose="020F0502020204030204" pitchFamily="34" charset="0"/>
                    <a:ea typeface="Palatino" charset="0"/>
                    <a:cs typeface="Calibri" panose="020F0502020204030204" pitchFamily="34" charset="0"/>
                  </a:rPr>
                  <a:t>and </a:t>
                </a:r>
                <a14:m>
                  <m:oMath xmlns:m="http://schemas.openxmlformats.org/officeDocument/2006/math">
                    <m:sSub>
                      <m:sSubPr>
                        <m:ctrlPr>
                          <a:rPr lang="en-US" sz="2800" i="1">
                            <a:solidFill>
                              <a:schemeClr val="tx1"/>
                            </a:solidFill>
                            <a:latin typeface="Cambria Math" panose="02040503050406030204" pitchFamily="18" charset="0"/>
                            <a:ea typeface="Cambria Math" charset="0"/>
                            <a:cs typeface="Cambria Math" charset="0"/>
                          </a:rPr>
                        </m:ctrlPr>
                      </m:sSubPr>
                      <m:e>
                        <m:r>
                          <m:rPr>
                            <m:sty m:val="p"/>
                          </m:rPr>
                          <a:rPr lang="en-US" sz="2800">
                            <a:solidFill>
                              <a:schemeClr val="tx1"/>
                            </a:solidFill>
                            <a:latin typeface="Cambria Math" charset="0"/>
                            <a:ea typeface="Cambria Math" charset="0"/>
                            <a:cs typeface="Cambria Math" charset="0"/>
                          </a:rPr>
                          <m:t>d</m:t>
                        </m:r>
                      </m:e>
                      <m:sub>
                        <m:r>
                          <m:rPr>
                            <m:sty m:val="p"/>
                          </m:rPr>
                          <a:rPr lang="en-US" sz="2800">
                            <a:solidFill>
                              <a:schemeClr val="tx1"/>
                            </a:solidFill>
                            <a:latin typeface="Cambria Math" charset="0"/>
                            <a:ea typeface="Cambria Math" charset="0"/>
                            <a:cs typeface="Cambria Math" charset="0"/>
                          </a:rPr>
                          <m:t>TV</m:t>
                        </m:r>
                      </m:sub>
                    </m:sSub>
                    <m:d>
                      <m:dPr>
                        <m:ctrlPr>
                          <a:rPr lang="en-US" sz="2800" i="1">
                            <a:solidFill>
                              <a:schemeClr val="tx1"/>
                            </a:solidFill>
                            <a:latin typeface="Cambria Math" panose="02040503050406030204" pitchFamily="18" charset="0"/>
                            <a:ea typeface="Cambria Math" charset="0"/>
                            <a:cs typeface="Cambria Math" charset="0"/>
                          </a:rPr>
                        </m:ctrlPr>
                      </m:dPr>
                      <m:e>
                        <m:r>
                          <a:rPr lang="en-US" sz="2800" b="0" i="1" smtClean="0">
                            <a:solidFill>
                              <a:schemeClr val="tx1"/>
                            </a:solidFill>
                            <a:latin typeface="Cambria Math" charset="0"/>
                            <a:ea typeface="Cambria Math" charset="0"/>
                            <a:cs typeface="Cambria Math" charset="0"/>
                          </a:rPr>
                          <m:t>𝑓</m:t>
                        </m:r>
                        <m:r>
                          <a:rPr lang="en-US" sz="2800" i="1">
                            <a:solidFill>
                              <a:schemeClr val="tx1"/>
                            </a:solidFill>
                            <a:latin typeface="Cambria Math" charset="0"/>
                            <a:ea typeface="Cambria Math" charset="0"/>
                            <a:cs typeface="Cambria Math" charset="0"/>
                          </a:rPr>
                          <m:t>,</m:t>
                        </m:r>
                        <m:acc>
                          <m:accPr>
                            <m:chr m:val="̂"/>
                            <m:ctrlPr>
                              <a:rPr lang="en-US" sz="2800" i="1">
                                <a:solidFill>
                                  <a:schemeClr val="tx1"/>
                                </a:solidFill>
                                <a:latin typeface="Cambria Math" panose="02040503050406030204" pitchFamily="18" charset="0"/>
                                <a:ea typeface="Cambria Math" charset="0"/>
                                <a:cs typeface="Cambria Math" charset="0"/>
                              </a:rPr>
                            </m:ctrlPr>
                          </m:accPr>
                          <m:e>
                            <m:r>
                              <a:rPr lang="en-US" sz="2800" b="0" i="1" smtClean="0">
                                <a:solidFill>
                                  <a:schemeClr val="tx1"/>
                                </a:solidFill>
                                <a:latin typeface="Cambria Math" charset="0"/>
                                <a:ea typeface="Cambria Math" charset="0"/>
                                <a:cs typeface="Cambria Math" charset="0"/>
                              </a:rPr>
                              <m:t>𝑓</m:t>
                            </m:r>
                          </m:e>
                        </m:acc>
                      </m:e>
                    </m:d>
                    <m:r>
                      <a:rPr lang="en-US" sz="2800" i="1">
                        <a:solidFill>
                          <a:schemeClr val="tx1"/>
                        </a:solidFill>
                        <a:latin typeface="Cambria Math" charset="0"/>
                        <a:ea typeface="Cambria Math" charset="0"/>
                        <a:cs typeface="Cambria Math" charset="0"/>
                      </a:rPr>
                      <m:t>&lt;</m:t>
                    </m:r>
                    <m:r>
                      <a:rPr lang="en-US" sz="2800" i="1">
                        <a:solidFill>
                          <a:schemeClr val="tx1"/>
                        </a:solidFill>
                        <a:latin typeface="Cambria Math" charset="0"/>
                        <a:ea typeface="Cambria Math" charset="0"/>
                        <a:cs typeface="Cambria Math" charset="0"/>
                      </a:rPr>
                      <m:t>𝜖</m:t>
                    </m:r>
                  </m:oMath>
                </a14:m>
                <a:r>
                  <a:rPr lang="en-US" sz="2800" dirty="0">
                    <a:solidFill>
                      <a:schemeClr val="tx1"/>
                    </a:solidFill>
                    <a:latin typeface="Calibri" panose="020F0502020204030204" pitchFamily="34" charset="0"/>
                    <a:ea typeface="Palatino" charset="0"/>
                    <a:cs typeface="Calibri" panose="020F0502020204030204" pitchFamily="34" charset="0"/>
                  </a:rPr>
                  <a:t> then </a:t>
                </a:r>
                <a14:m>
                  <m:oMath xmlns:m="http://schemas.openxmlformats.org/officeDocument/2006/math">
                    <m:r>
                      <a:rPr lang="en-US" sz="2800" i="1">
                        <a:solidFill>
                          <a:srgbClr val="C00000"/>
                        </a:solidFill>
                        <a:latin typeface="Cambria Math" charset="0"/>
                        <a:ea typeface="Palatino" charset="0"/>
                        <a:cs typeface="Palatino" charset="0"/>
                      </a:rPr>
                      <m:t>ℱ</m:t>
                    </m:r>
                  </m:oMath>
                </a14:m>
                <a:r>
                  <a:rPr lang="en-US" sz="28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admits </a:t>
                </a:r>
                <a14:m>
                  <m:oMath xmlns:m="http://schemas.openxmlformats.org/officeDocument/2006/math">
                    <m:r>
                      <a:rPr lang="en-US" sz="2800" i="1">
                        <a:solidFill>
                          <a:srgbClr val="4273B5"/>
                        </a:solidFill>
                        <a:latin typeface="Cambria Math" charset="0"/>
                        <a:ea typeface="Palatino" charset="0"/>
                        <a:cs typeface="Palatino" charset="0"/>
                      </a:rPr>
                      <m:t>𝑡</m:t>
                    </m:r>
                  </m:oMath>
                </a14:m>
                <a:r>
                  <a:rPr lang="en-US" sz="2800" dirty="0">
                    <a:solidFill>
                      <a:schemeClr val="tx1"/>
                    </a:solidFill>
                    <a:latin typeface="Calibri" panose="020F0502020204030204" pitchFamily="34" charset="0"/>
                    <a:ea typeface="Palatino" charset="0"/>
                    <a:cs typeface="Calibri" panose="020F0502020204030204" pitchFamily="34" charset="0"/>
                  </a:rPr>
                  <a:t>-compression.</a:t>
                </a:r>
                <a:endParaRPr lang="en-US" sz="2800" dirty="0">
                  <a:latin typeface="Calibri" panose="020F0502020204030204" pitchFamily="34" charset="0"/>
                  <a:ea typeface="Palatino" charset="0"/>
                  <a:cs typeface="Calibri" panose="020F0502020204030204" pitchFamily="34" charset="0"/>
                </a:endParaRPr>
              </a:p>
            </p:txBody>
          </p:sp>
        </mc:Choice>
        <mc:Fallback xmlns="">
          <p:sp>
            <p:nvSpPr>
              <p:cNvPr id="45" name="Rounded Rectangle 44"/>
              <p:cNvSpPr>
                <a:spLocks noRot="1" noChangeAspect="1" noMove="1" noResize="1" noEditPoints="1" noAdjustHandles="1" noChangeArrowheads="1" noChangeShapeType="1" noTextEdit="1"/>
              </p:cNvSpPr>
              <p:nvPr/>
            </p:nvSpPr>
            <p:spPr>
              <a:xfrm>
                <a:off x="820891" y="5250863"/>
                <a:ext cx="10532909" cy="1085193"/>
              </a:xfrm>
              <a:prstGeom prst="roundRect">
                <a:avLst/>
              </a:prstGeom>
              <a:blipFill>
                <a:blip r:embed="rId4"/>
                <a:stretch>
                  <a:fillRect b="-6667"/>
                </a:stretch>
              </a:blipFill>
              <a:ln w="38100">
                <a:solidFill>
                  <a:schemeClr val="tx1"/>
                </a:solidFill>
              </a:ln>
            </p:spPr>
            <p:txBody>
              <a:bodyPr/>
              <a:lstStyle/>
              <a:p>
                <a:r>
                  <a:rPr lang="en-US">
                    <a:noFill/>
                  </a:rPr>
                  <a:t> </a:t>
                </a:r>
              </a:p>
            </p:txBody>
          </p:sp>
        </mc:Fallback>
      </mc:AlternateContent>
      <p:sp>
        <p:nvSpPr>
          <p:cNvPr id="43" name="Rounded Rectangle 42"/>
          <p:cNvSpPr/>
          <p:nvPr/>
        </p:nvSpPr>
        <p:spPr>
          <a:xfrm>
            <a:off x="6716526" y="1763815"/>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3151643" y="1763815"/>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5"/>
          <a:stretch>
            <a:fillRect/>
          </a:stretch>
        </p:blipFill>
        <p:spPr>
          <a:xfrm>
            <a:off x="2836259" y="2981559"/>
            <a:ext cx="1978855" cy="1978855"/>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90903" y="2976693"/>
            <a:ext cx="1307351" cy="1978855"/>
          </a:xfrm>
          <a:prstGeom prst="rect">
            <a:avLst/>
          </a:prstGeom>
        </p:spPr>
      </p:pic>
      <p:sp>
        <p:nvSpPr>
          <p:cNvPr id="33" name="Oval 32"/>
          <p:cNvSpPr/>
          <p:nvPr/>
        </p:nvSpPr>
        <p:spPr>
          <a:xfrm>
            <a:off x="3508650" y="2008872"/>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875117" y="2281185"/>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3747708" y="2631372"/>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4031076" y="1936817"/>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293124" y="2522851"/>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3361068" y="2639627"/>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p:cNvSpPr txBox="1"/>
              <p:nvPr/>
            </p:nvSpPr>
            <p:spPr>
              <a:xfrm>
                <a:off x="599090" y="1991996"/>
                <a:ext cx="2341294" cy="830997"/>
              </a:xfrm>
              <a:prstGeom prst="rect">
                <a:avLst/>
              </a:prstGeom>
              <a:noFill/>
            </p:spPr>
            <p:txBody>
              <a:bodyPr wrap="square" rtlCol="0">
                <a:spAutoFit/>
              </a:bodyPr>
              <a:lstStyle/>
              <a:p>
                <a:pPr algn="ctr"/>
                <a14:m>
                  <m:oMath xmlns:m="http://schemas.openxmlformats.org/officeDocument/2006/math">
                    <m:r>
                      <a:rPr lang="en-US" sz="2400" i="1" dirty="0" smtClean="0">
                        <a:solidFill>
                          <a:srgbClr val="FF0000"/>
                        </a:solidFill>
                        <a:latin typeface="Cambria Math" charset="0"/>
                        <a:ea typeface="Palatino" charset="0"/>
                        <a:cs typeface="Palatino" charset="0"/>
                      </a:rPr>
                      <m:t>𝑚</m:t>
                    </m:r>
                  </m:oMath>
                </a14:m>
                <a:r>
                  <a:rPr lang="en-US" sz="2400" dirty="0">
                    <a:latin typeface="Calibri" panose="020F0502020204030204" pitchFamily="34" charset="0"/>
                    <a:ea typeface="Palatino" charset="0"/>
                    <a:cs typeface="Calibri" panose="020F0502020204030204" pitchFamily="34" charset="0"/>
                  </a:rPr>
                  <a:t> </a:t>
                </a:r>
                <a:r>
                  <a:rPr lang="en-US" sz="2400" dirty="0" err="1">
                    <a:latin typeface="Calibri" panose="020F0502020204030204" pitchFamily="34" charset="0"/>
                    <a:ea typeface="Palatino" charset="0"/>
                    <a:cs typeface="Calibri" panose="020F0502020204030204" pitchFamily="34" charset="0"/>
                  </a:rPr>
                  <a:t>i.i.d</a:t>
                </a:r>
                <a:r>
                  <a:rPr lang="en-US" sz="2400" dirty="0">
                    <a:latin typeface="Calibri" panose="020F0502020204030204" pitchFamily="34" charset="0"/>
                    <a:ea typeface="Palatino" charset="0"/>
                    <a:cs typeface="Calibri" panose="020F0502020204030204" pitchFamily="34" charset="0"/>
                  </a:rPr>
                  <a:t>. samples</a:t>
                </a:r>
              </a:p>
              <a:p>
                <a:pPr algn="ctr"/>
                <a:r>
                  <a:rPr lang="en-US" sz="2400" dirty="0">
                    <a:latin typeface="Calibri" panose="020F0502020204030204" pitchFamily="34" charset="0"/>
                    <a:ea typeface="Palatino" charset="0"/>
                    <a:cs typeface="Calibri" panose="020F0502020204030204" pitchFamily="34" charset="0"/>
                  </a:rPr>
                  <a:t>from </a:t>
                </a:r>
                <a14:m>
                  <m:oMath xmlns:m="http://schemas.openxmlformats.org/officeDocument/2006/math">
                    <m:r>
                      <a:rPr lang="en-US" sz="2400" b="0" i="1" smtClean="0">
                        <a:latin typeface="Cambria Math" charset="0"/>
                        <a:ea typeface="Cambria Math" charset="0"/>
                        <a:cs typeface="Cambria Math" charset="0"/>
                      </a:rPr>
                      <m:t>𝑓</m:t>
                    </m:r>
                    <m:r>
                      <a:rPr lang="en-US" sz="2400" b="0" i="1" smtClean="0">
                        <a:latin typeface="Cambria Math" charset="0"/>
                        <a:ea typeface="Cambria Math" charset="0"/>
                        <a:cs typeface="Cambria Math" charset="0"/>
                      </a:rPr>
                      <m:t>∈</m:t>
                    </m:r>
                    <m:r>
                      <a:rPr lang="en-US" sz="2400" i="1">
                        <a:solidFill>
                          <a:srgbClr val="C00000"/>
                        </a:solidFill>
                        <a:latin typeface="Cambria Math" charset="0"/>
                        <a:ea typeface="Palatino" charset="0"/>
                        <a:cs typeface="Palatino" charset="0"/>
                      </a:rPr>
                      <m:t>ℱ</m:t>
                    </m:r>
                  </m:oMath>
                </a14:m>
                <a:endParaRPr lang="en-US" sz="2400" dirty="0">
                  <a:latin typeface="Calibri" panose="020F0502020204030204" pitchFamily="34" charset="0"/>
                  <a:cs typeface="Calibri" panose="020F050202020403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99090" y="1991996"/>
                <a:ext cx="2341294" cy="830997"/>
              </a:xfrm>
              <a:prstGeom prst="rect">
                <a:avLst/>
              </a:prstGeom>
              <a:blipFill>
                <a:blip r:embed="rId7"/>
                <a:stretch>
                  <a:fillRect t="-3030" b="-15152"/>
                </a:stretch>
              </a:blipFill>
            </p:spPr>
            <p:txBody>
              <a:bodyPr/>
              <a:lstStyle/>
              <a:p>
                <a:r>
                  <a:rPr lang="en-US">
                    <a:noFill/>
                  </a:rPr>
                  <a:t> </a:t>
                </a:r>
              </a:p>
            </p:txBody>
          </p:sp>
        </mc:Fallback>
      </mc:AlternateContent>
      <p:cxnSp>
        <p:nvCxnSpPr>
          <p:cNvPr id="11" name="Straight Arrow Connector 10"/>
          <p:cNvCxnSpPr/>
          <p:nvPr/>
        </p:nvCxnSpPr>
        <p:spPr>
          <a:xfrm flipV="1">
            <a:off x="2864240" y="2407494"/>
            <a:ext cx="574807" cy="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p:cNvSpPr/>
              <p:nvPr/>
            </p:nvSpPr>
            <p:spPr>
              <a:xfrm>
                <a:off x="9929269" y="3719183"/>
                <a:ext cx="1075423" cy="5149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600" b="0" i="1" smtClean="0">
                              <a:latin typeface="Cambria Math" panose="02040503050406030204" pitchFamily="18" charset="0"/>
                              <a:ea typeface="Cambria Math" charset="0"/>
                              <a:cs typeface="Cambria Math" charset="0"/>
                            </a:rPr>
                          </m:ctrlPr>
                        </m:accPr>
                        <m:e>
                          <m:r>
                            <a:rPr lang="en-US" sz="2600" b="0" i="1" smtClean="0">
                              <a:latin typeface="Cambria Math" charset="0"/>
                              <a:ea typeface="Cambria Math" charset="0"/>
                              <a:cs typeface="Cambria Math" charset="0"/>
                            </a:rPr>
                            <m:t>𝑓</m:t>
                          </m:r>
                        </m:e>
                      </m:acc>
                      <m:r>
                        <a:rPr lang="en-US" sz="2600" b="0" i="1" smtClean="0">
                          <a:latin typeface="Cambria Math" charset="0"/>
                          <a:ea typeface="Cambria Math" charset="0"/>
                          <a:cs typeface="Cambria Math" charset="0"/>
                        </a:rPr>
                        <m:t>≈</m:t>
                      </m:r>
                      <m:r>
                        <a:rPr lang="en-US" sz="2600" b="0" i="1" smtClean="0">
                          <a:latin typeface="Cambria Math" charset="0"/>
                          <a:ea typeface="Cambria Math" charset="0"/>
                          <a:cs typeface="Cambria Math" charset="0"/>
                        </a:rPr>
                        <m:t>𝑓</m:t>
                      </m:r>
                    </m:oMath>
                  </m:oMathPara>
                </a14:m>
                <a:endParaRPr lang="en-US" sz="2600" dirty="0"/>
              </a:p>
            </p:txBody>
          </p:sp>
        </mc:Choice>
        <mc:Fallback xmlns="">
          <p:sp>
            <p:nvSpPr>
              <p:cNvPr id="21" name="Rectangle 20"/>
              <p:cNvSpPr>
                <a:spLocks noRot="1" noChangeAspect="1" noMove="1" noResize="1" noEditPoints="1" noAdjustHandles="1" noChangeArrowheads="1" noChangeShapeType="1" noTextEdit="1"/>
              </p:cNvSpPr>
              <p:nvPr/>
            </p:nvSpPr>
            <p:spPr>
              <a:xfrm>
                <a:off x="9929269" y="3719183"/>
                <a:ext cx="1075423" cy="514949"/>
              </a:xfrm>
              <a:prstGeom prst="rect">
                <a:avLst/>
              </a:prstGeom>
              <a:blipFill rotWithShape="0">
                <a:blip r:embed="rId8"/>
                <a:stretch>
                  <a:fillRect/>
                </a:stretch>
              </a:blipFill>
            </p:spPr>
            <p:txBody>
              <a:bodyPr/>
              <a:lstStyle/>
              <a:p>
                <a:r>
                  <a:rPr lang="en-US">
                    <a:noFill/>
                  </a:rPr>
                  <a:t> </a:t>
                </a:r>
              </a:p>
            </p:txBody>
          </p:sp>
        </mc:Fallback>
      </mc:AlternateContent>
      <p:cxnSp>
        <p:nvCxnSpPr>
          <p:cNvPr id="55" name="Straight Arrow Connector 54"/>
          <p:cNvCxnSpPr>
            <a:stCxn id="8" idx="3"/>
          </p:cNvCxnSpPr>
          <p:nvPr/>
        </p:nvCxnSpPr>
        <p:spPr>
          <a:xfrm>
            <a:off x="8098254" y="3966121"/>
            <a:ext cx="1831015" cy="486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8146216" y="3441970"/>
            <a:ext cx="1735090"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reconstruct</a:t>
            </a:r>
            <a:endParaRPr lang="en-US" sz="26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8" name="TextBox 27"/>
              <p:cNvSpPr txBox="1"/>
              <p:nvPr/>
            </p:nvSpPr>
            <p:spPr>
              <a:xfrm>
                <a:off x="1296872" y="4404814"/>
                <a:ext cx="1740092"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Knows </a:t>
                </a:r>
                <a14:m>
                  <m:oMath xmlns:m="http://schemas.openxmlformats.org/officeDocument/2006/math">
                    <m:r>
                      <a:rPr lang="en-US" sz="2600" b="0" i="1" smtClean="0">
                        <a:latin typeface="Cambria Math" charset="0"/>
                        <a:ea typeface="Cambria Math" charset="0"/>
                        <a:cs typeface="Cambria Math" charset="0"/>
                      </a:rPr>
                      <m:t>𝑓</m:t>
                    </m:r>
                  </m:oMath>
                </a14:m>
                <a:r>
                  <a:rPr lang="en-US" sz="2600" dirty="0">
                    <a:latin typeface="Calibri" panose="020F0502020204030204" pitchFamily="34" charset="0"/>
                    <a:ea typeface="Palatino" charset="0"/>
                    <a:cs typeface="Calibri" panose="020F0502020204030204" pitchFamily="34" charset="0"/>
                  </a:rPr>
                  <a:t>, </a:t>
                </a:r>
                <a14:m>
                  <m:oMath xmlns:m="http://schemas.openxmlformats.org/officeDocument/2006/math">
                    <m:r>
                      <a:rPr lang="en-US" sz="2600" i="1">
                        <a:solidFill>
                          <a:srgbClr val="C00000"/>
                        </a:solidFill>
                        <a:latin typeface="Cambria Math" charset="0"/>
                        <a:ea typeface="Palatino" charset="0"/>
                        <a:cs typeface="Palatino" charset="0"/>
                      </a:rPr>
                      <m:t>ℱ</m:t>
                    </m:r>
                  </m:oMath>
                </a14:m>
                <a:endParaRPr lang="en-US" sz="2600" dirty="0">
                  <a:latin typeface="Calibri" panose="020F0502020204030204" pitchFamily="34" charset="0"/>
                  <a:cs typeface="Calibri" panose="020F0502020204030204" pitchFamily="34"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1296872" y="4404814"/>
                <a:ext cx="1740092" cy="492443"/>
              </a:xfrm>
              <a:prstGeom prst="rect">
                <a:avLst/>
              </a:prstGeom>
              <a:blipFill>
                <a:blip r:embed="rId9"/>
                <a:stretch>
                  <a:fillRect l="-5072" t="-10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8179109" y="4404815"/>
                <a:ext cx="1388906"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Knows </a:t>
                </a:r>
                <a14:m>
                  <m:oMath xmlns:m="http://schemas.openxmlformats.org/officeDocument/2006/math">
                    <m:r>
                      <a:rPr lang="en-US" sz="2600" i="1">
                        <a:solidFill>
                          <a:srgbClr val="C00000"/>
                        </a:solidFill>
                        <a:latin typeface="Cambria Math" charset="0"/>
                        <a:ea typeface="Palatino" charset="0"/>
                        <a:cs typeface="Palatino" charset="0"/>
                      </a:rPr>
                      <m:t>ℱ</m:t>
                    </m:r>
                  </m:oMath>
                </a14:m>
                <a:endParaRPr lang="en-US" sz="2600" dirty="0">
                  <a:latin typeface="Calibri" panose="020F0502020204030204" pitchFamily="34" charset="0"/>
                  <a:cs typeface="Calibri" panose="020F0502020204030204" pitchFamily="34" charset="0"/>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8179109" y="4404815"/>
                <a:ext cx="1388906" cy="492443"/>
              </a:xfrm>
              <a:prstGeom prst="rect">
                <a:avLst/>
              </a:prstGeom>
              <a:blipFill>
                <a:blip r:embed="rId10"/>
                <a:stretch>
                  <a:fillRect l="-6364" t="-10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Content Placeholder 2"/>
              <p:cNvSpPr txBox="1">
                <a:spLocks/>
              </p:cNvSpPr>
              <p:nvPr/>
            </p:nvSpPr>
            <p:spPr>
              <a:xfrm>
                <a:off x="820892" y="1090269"/>
                <a:ext cx="10515600" cy="6101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defRPr/>
                </a:pPr>
                <a14:m>
                  <m:oMath xmlns:m="http://schemas.openxmlformats.org/officeDocument/2006/math">
                    <m:r>
                      <a:rPr lang="en-US" sz="2600" i="1" smtClean="0">
                        <a:solidFill>
                          <a:srgbClr val="C00000"/>
                        </a:solidFill>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a class of densities (e.g. Gaussians)</a:t>
                </a:r>
              </a:p>
            </p:txBody>
          </p:sp>
        </mc:Choice>
        <mc:Fallback xmlns="">
          <p:sp>
            <p:nvSpPr>
              <p:cNvPr id="31" name="Content Placeholder 2"/>
              <p:cNvSpPr txBox="1">
                <a:spLocks noRot="1" noChangeAspect="1" noMove="1" noResize="1" noEditPoints="1" noAdjustHandles="1" noChangeArrowheads="1" noChangeShapeType="1" noTextEdit="1"/>
              </p:cNvSpPr>
              <p:nvPr/>
            </p:nvSpPr>
            <p:spPr>
              <a:xfrm>
                <a:off x="820892" y="1090269"/>
                <a:ext cx="10515600" cy="610117"/>
              </a:xfrm>
              <a:prstGeom prst="rect">
                <a:avLst/>
              </a:prstGeom>
              <a:blipFill>
                <a:blip r:embed="rId11"/>
                <a:stretch>
                  <a:fillRect l="-241" t="-8163" b="-4082"/>
                </a:stretch>
              </a:blipFill>
            </p:spPr>
            <p:txBody>
              <a:bodyPr/>
              <a:lstStyle/>
              <a:p>
                <a:r>
                  <a:rPr lang="en-US">
                    <a:noFill/>
                  </a:rPr>
                  <a:t> </a:t>
                </a:r>
              </a:p>
            </p:txBody>
          </p:sp>
        </mc:Fallback>
      </mc:AlternateContent>
      <p:sp>
        <p:nvSpPr>
          <p:cNvPr id="40" name="Oval 39"/>
          <p:cNvSpPr/>
          <p:nvPr/>
        </p:nvSpPr>
        <p:spPr>
          <a:xfrm>
            <a:off x="7479004" y="2283752"/>
            <a:ext cx="155959" cy="155959"/>
          </a:xfrm>
          <a:prstGeom prst="ellipse">
            <a:avLst/>
          </a:prstGeom>
          <a:solidFill>
            <a:srgbClr val="C0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7634963" y="1939384"/>
            <a:ext cx="155959" cy="155959"/>
          </a:xfrm>
          <a:prstGeom prst="ellipse">
            <a:avLst/>
          </a:prstGeom>
          <a:solidFill>
            <a:srgbClr val="C0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7868461" y="2525418"/>
            <a:ext cx="155959" cy="155959"/>
          </a:xfrm>
          <a:prstGeom prst="ellipse">
            <a:avLst/>
          </a:prstGeom>
          <a:solidFill>
            <a:srgbClr val="C0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Arrow Connector 48"/>
          <p:cNvCxnSpPr/>
          <p:nvPr/>
        </p:nvCxnSpPr>
        <p:spPr>
          <a:xfrm>
            <a:off x="4645742" y="2370254"/>
            <a:ext cx="2081238" cy="25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p:cNvSpPr/>
              <p:nvPr/>
            </p:nvSpPr>
            <p:spPr>
              <a:xfrm>
                <a:off x="5059265" y="1874476"/>
                <a:ext cx="1159100" cy="461665"/>
              </a:xfrm>
              <a:prstGeom prst="rect">
                <a:avLst/>
              </a:prstGeom>
            </p:spPr>
            <p:txBody>
              <a:bodyPr wrap="none">
                <a:spAutoFit/>
              </a:bodyPr>
              <a:lstStyle/>
              <a:p>
                <a14:m>
                  <m:oMath xmlns:m="http://schemas.openxmlformats.org/officeDocument/2006/math">
                    <m:r>
                      <a:rPr lang="en-US" sz="2400" i="1" dirty="0" smtClean="0">
                        <a:solidFill>
                          <a:srgbClr val="4273B6"/>
                        </a:solidFill>
                        <a:latin typeface="Cambria Math" charset="0"/>
                        <a:ea typeface="Palatino" charset="0"/>
                        <a:cs typeface="Palatino" charset="0"/>
                      </a:rPr>
                      <m:t>𝑡</m:t>
                    </m:r>
                  </m:oMath>
                </a14:m>
                <a:r>
                  <a:rPr lang="en-US" sz="2400" dirty="0">
                    <a:latin typeface="Calibri" panose="020F0502020204030204" pitchFamily="34" charset="0"/>
                    <a:ea typeface="Palatino" charset="0"/>
                    <a:cs typeface="Calibri" panose="020F0502020204030204" pitchFamily="34" charset="0"/>
                  </a:rPr>
                  <a:t> points</a:t>
                </a:r>
                <a:endParaRPr lang="en-US" sz="2400" dirty="0">
                  <a:latin typeface="Calibri" panose="020F0502020204030204" pitchFamily="34" charset="0"/>
                  <a:cs typeface="Calibri" panose="020F0502020204030204" pitchFamily="34" charset="0"/>
                </a:endParaRPr>
              </a:p>
            </p:txBody>
          </p:sp>
        </mc:Choice>
        <mc:Fallback xmlns="">
          <p:sp>
            <p:nvSpPr>
              <p:cNvPr id="16" name="Rectangle 15"/>
              <p:cNvSpPr>
                <a:spLocks noRot="1" noChangeAspect="1" noMove="1" noResize="1" noEditPoints="1" noAdjustHandles="1" noChangeArrowheads="1" noChangeShapeType="1" noTextEdit="1"/>
              </p:cNvSpPr>
              <p:nvPr/>
            </p:nvSpPr>
            <p:spPr>
              <a:xfrm>
                <a:off x="5059265" y="1874476"/>
                <a:ext cx="1159100" cy="461665"/>
              </a:xfrm>
              <a:prstGeom prst="rect">
                <a:avLst/>
              </a:prstGeom>
              <a:blipFill>
                <a:blip r:embed="rId12"/>
                <a:stretch>
                  <a:fillRect t="-8108" r="-6452" b="-27027"/>
                </a:stretch>
              </a:blipFill>
            </p:spPr>
            <p:txBody>
              <a:bodyPr/>
              <a:lstStyle/>
              <a:p>
                <a:r>
                  <a:rPr lang="en-US">
                    <a:noFill/>
                  </a:rPr>
                  <a:t> </a:t>
                </a:r>
              </a:p>
            </p:txBody>
          </p:sp>
        </mc:Fallback>
      </mc:AlternateContent>
      <p:sp>
        <p:nvSpPr>
          <p:cNvPr id="35" name="Title 1">
            <a:extLst>
              <a:ext uri="{FF2B5EF4-FFF2-40B4-BE49-F238E27FC236}">
                <a16:creationId xmlns:a16="http://schemas.microsoft.com/office/drawing/2014/main" id="{13D6E327-B119-7449-B1A0-89D9CA4DE3B0}"/>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framework</a:t>
            </a:r>
          </a:p>
        </p:txBody>
      </p:sp>
    </p:spTree>
    <p:custDataLst>
      <p:tags r:id="rId1"/>
    </p:custDataLst>
    <p:extLst>
      <p:ext uri="{BB962C8B-B14F-4D97-AF65-F5344CB8AC3E}">
        <p14:creationId xmlns:p14="http://schemas.microsoft.com/office/powerpoint/2010/main" val="3492663717"/>
      </p:ext>
    </p:extLst>
  </p:cSld>
  <p:clrMapOvr>
    <a:masterClrMapping/>
  </p:clrMapOvr>
  <mc:AlternateContent xmlns:mc="http://schemas.openxmlformats.org/markup-compatibility/2006" xmlns:p14="http://schemas.microsoft.com/office/powerpoint/2010/main">
    <mc:Choice Requires="p14">
      <p:transition spd="slow" p14:dur="2000" advTm="139790"/>
    </mc:Choice>
    <mc:Fallback xmlns="">
      <p:transition spd="slow" advTm="1397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3" grpId="0" animBg="1"/>
      <p:bldP spid="4" grpId="0" animBg="1"/>
      <p:bldP spid="33" grpId="0" animBg="1"/>
      <p:bldP spid="36" grpId="0" animBg="1"/>
      <p:bldP spid="37" grpId="0" animBg="1"/>
      <p:bldP spid="38" grpId="0" animBg="1"/>
      <p:bldP spid="41" grpId="0" animBg="1"/>
      <p:bldP spid="42" grpId="0" animBg="1"/>
      <p:bldP spid="9" grpId="0"/>
      <p:bldP spid="21" grpId="0"/>
      <p:bldP spid="56" grpId="0"/>
      <p:bldP spid="40" grpId="0" animBg="1"/>
      <p:bldP spid="46" grpId="0" animBg="1"/>
      <p:bldP spid="47" grpId="0" animBg="1"/>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Prediction with expert advice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5662CC-49DC-EF4D-B82A-A709F65FC23F}"/>
                  </a:ext>
                </a:extLst>
              </p:cNvPr>
              <p:cNvSpPr>
                <a:spLocks noGrp="1"/>
              </p:cNvSpPr>
              <p:nvPr>
                <p:ph idx="1"/>
              </p:nvPr>
            </p:nvSpPr>
            <p:spPr>
              <a:xfrm>
                <a:off x="838199" y="1073889"/>
                <a:ext cx="10898689" cy="2318600"/>
              </a:xfrm>
            </p:spPr>
            <p:txBody>
              <a:bodyPr>
                <a:normAutofit fontScale="92500" lnSpcReduction="10000"/>
              </a:bodyPr>
              <a:lstStyle/>
              <a:p>
                <a:pPr marL="0" indent="0">
                  <a:buNone/>
                </a:pPr>
                <a:r>
                  <a:rPr lang="en-US" dirty="0">
                    <a:latin typeface="Calibri" panose="020F0502020204030204" pitchFamily="34" charset="0"/>
                    <a:cs typeface="Calibri" panose="020F0502020204030204" pitchFamily="34" charset="0"/>
                  </a:rPr>
                  <a:t>Each morning, predict whether or not it rains.</a:t>
                </a:r>
              </a:p>
              <a:p>
                <a14:m>
                  <m:oMath xmlns:m="http://schemas.openxmlformats.org/officeDocument/2006/math">
                    <m:r>
                      <a:rPr lang="en-US" b="0" i="1" smtClean="0">
                        <a:latin typeface="Cambria Math" panose="02040503050406030204" pitchFamily="18" charset="0"/>
                        <a:cs typeface="Calibri" panose="020F0502020204030204" pitchFamily="34" charset="0"/>
                      </a:rPr>
                      <m:t>𝑛</m:t>
                    </m:r>
                  </m:oMath>
                </a14:m>
                <a:r>
                  <a:rPr lang="en-US" dirty="0">
                    <a:latin typeface="Calibri" panose="020F0502020204030204" pitchFamily="34" charset="0"/>
                    <a:cs typeface="Calibri" panose="020F0502020204030204" pitchFamily="34" charset="0"/>
                  </a:rPr>
                  <a:t> experts &amp; choose 1 (maybe randomly). </a:t>
                </a:r>
              </a:p>
              <a:p>
                <a:r>
                  <a:rPr lang="en-US" dirty="0">
                    <a:latin typeface="Calibri" panose="020F0502020204030204" pitchFamily="34" charset="0"/>
                    <a:cs typeface="Calibri" panose="020F0502020204030204" pitchFamily="34" charset="0"/>
                  </a:rPr>
                  <a:t>Later, nature reveals rain or shine.</a:t>
                </a:r>
              </a:p>
              <a:p>
                <a:r>
                  <a:rPr lang="en-US" dirty="0">
                    <a:latin typeface="Calibri" panose="020F0502020204030204" pitchFamily="34" charset="0"/>
                    <a:cs typeface="Calibri" panose="020F0502020204030204" pitchFamily="34" charset="0"/>
                  </a:rPr>
                  <a:t>Next day, predict again.</a:t>
                </a:r>
              </a:p>
              <a:p>
                <a:r>
                  <a:rPr lang="en-US" dirty="0">
                    <a:latin typeface="Calibri" panose="020F0502020204030204" pitchFamily="34" charset="0"/>
                    <a:cs typeface="Calibri" panose="020F0502020204030204" pitchFamily="34" charset="0"/>
                  </a:rPr>
                  <a:t>Goal: Predict almost as well as best expert (in expectation).</a:t>
                </a:r>
              </a:p>
            </p:txBody>
          </p:sp>
        </mc:Choice>
        <mc:Fallback xmlns="">
          <p:sp>
            <p:nvSpPr>
              <p:cNvPr id="3" name="Content Placeholder 2">
                <a:extLst>
                  <a:ext uri="{FF2B5EF4-FFF2-40B4-BE49-F238E27FC236}">
                    <a16:creationId xmlns:a16="http://schemas.microsoft.com/office/drawing/2014/main" id="{C15662CC-49DC-EF4D-B82A-A709F65FC23F}"/>
                  </a:ext>
                </a:extLst>
              </p:cNvPr>
              <p:cNvSpPr>
                <a:spLocks noGrp="1" noRot="1" noChangeAspect="1" noMove="1" noResize="1" noEditPoints="1" noAdjustHandles="1" noChangeArrowheads="1" noChangeShapeType="1" noTextEdit="1"/>
              </p:cNvSpPr>
              <p:nvPr>
                <p:ph idx="1"/>
              </p:nvPr>
            </p:nvSpPr>
            <p:spPr>
              <a:xfrm>
                <a:off x="838199" y="1073889"/>
                <a:ext cx="10898689" cy="2318600"/>
              </a:xfrm>
              <a:blipFill>
                <a:blip r:embed="rId3"/>
                <a:stretch>
                  <a:fillRect l="-931" t="-4918" b="-109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89F62D1C-396D-5949-895C-D4F8FB087F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08427" y="3392489"/>
            <a:ext cx="3363973" cy="2953990"/>
          </a:xfrm>
          <a:prstGeom prst="rect">
            <a:avLst/>
          </a:prstGeom>
        </p:spPr>
      </p:pic>
    </p:spTree>
    <p:extLst>
      <p:ext uri="{BB962C8B-B14F-4D97-AF65-F5344CB8AC3E}">
        <p14:creationId xmlns:p14="http://schemas.microsoft.com/office/powerpoint/2010/main" val="23722353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90903" y="2976693"/>
            <a:ext cx="1307351" cy="1978855"/>
          </a:xfrm>
          <a:prstGeom prst="rect">
            <a:avLst/>
          </a:prstGeom>
        </p:spPr>
      </p:pic>
      <mc:AlternateContent xmlns:mc="http://schemas.openxmlformats.org/markup-compatibility/2006" xmlns:a14="http://schemas.microsoft.com/office/drawing/2010/main">
        <mc:Choice Requires="a14">
          <p:sp>
            <p:nvSpPr>
              <p:cNvPr id="45" name="Rounded Rectangle 44"/>
              <p:cNvSpPr/>
              <p:nvPr/>
            </p:nvSpPr>
            <p:spPr>
              <a:xfrm>
                <a:off x="820891" y="5250863"/>
                <a:ext cx="10532909" cy="108519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a:solidFill>
                      <a:schemeClr val="tx1"/>
                    </a:solidFill>
                    <a:latin typeface="Calibri" panose="020F0502020204030204" pitchFamily="34" charset="0"/>
                    <a:ea typeface="Palatino" charset="0"/>
                    <a:cs typeface="Calibri" panose="020F0502020204030204" pitchFamily="34" charset="0"/>
                  </a:rPr>
                  <a:t>If Alice draws </a:t>
                </a:r>
                <a14:m>
                  <m:oMath xmlns:m="http://schemas.openxmlformats.org/officeDocument/2006/math">
                    <m:r>
                      <a:rPr lang="en-US" sz="2800" i="1">
                        <a:solidFill>
                          <a:srgbClr val="FF0000"/>
                        </a:solidFill>
                        <a:latin typeface="Cambria Math" charset="0"/>
                        <a:ea typeface="Palatino" charset="0"/>
                        <a:cs typeface="Palatino" charset="0"/>
                      </a:rPr>
                      <m:t>𝑚</m:t>
                    </m:r>
                  </m:oMath>
                </a14:m>
                <a:r>
                  <a:rPr lang="en-US" sz="28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samples, sends </a:t>
                </a:r>
                <a14:m>
                  <m:oMath xmlns:m="http://schemas.openxmlformats.org/officeDocument/2006/math">
                    <m:r>
                      <a:rPr lang="en-US" sz="2800" i="1" dirty="0">
                        <a:solidFill>
                          <a:srgbClr val="4273B6"/>
                        </a:solidFill>
                        <a:latin typeface="Cambria Math" charset="0"/>
                        <a:ea typeface="Palatino" charset="0"/>
                        <a:cs typeface="Palatino" charset="0"/>
                      </a:rPr>
                      <m:t>𝑡</m:t>
                    </m:r>
                  </m:oMath>
                </a14:m>
                <a:r>
                  <a:rPr lang="en-US" sz="28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points,</a:t>
                </a:r>
              </a:p>
              <a:p>
                <a:pPr algn="ctr">
                  <a:defRPr/>
                </a:pPr>
                <a:r>
                  <a:rPr lang="en-US" sz="2800" dirty="0">
                    <a:solidFill>
                      <a:schemeClr val="tx1"/>
                    </a:solidFill>
                    <a:latin typeface="Calibri" panose="020F0502020204030204" pitchFamily="34" charset="0"/>
                    <a:ea typeface="Palatino" charset="0"/>
                    <a:cs typeface="Calibri" panose="020F0502020204030204" pitchFamily="34" charset="0"/>
                  </a:rPr>
                  <a:t>and </a:t>
                </a:r>
                <a14:m>
                  <m:oMath xmlns:m="http://schemas.openxmlformats.org/officeDocument/2006/math">
                    <m:sSub>
                      <m:sSubPr>
                        <m:ctrlPr>
                          <a:rPr lang="en-US" sz="2800" i="1">
                            <a:solidFill>
                              <a:schemeClr val="tx1"/>
                            </a:solidFill>
                            <a:latin typeface="Cambria Math" panose="02040503050406030204" pitchFamily="18" charset="0"/>
                            <a:ea typeface="Cambria Math" charset="0"/>
                            <a:cs typeface="Cambria Math" charset="0"/>
                          </a:rPr>
                        </m:ctrlPr>
                      </m:sSubPr>
                      <m:e>
                        <m:r>
                          <m:rPr>
                            <m:sty m:val="p"/>
                          </m:rPr>
                          <a:rPr lang="en-US" sz="2800">
                            <a:solidFill>
                              <a:schemeClr val="tx1"/>
                            </a:solidFill>
                            <a:latin typeface="Cambria Math" charset="0"/>
                            <a:ea typeface="Cambria Math" charset="0"/>
                            <a:cs typeface="Cambria Math" charset="0"/>
                          </a:rPr>
                          <m:t>d</m:t>
                        </m:r>
                      </m:e>
                      <m:sub>
                        <m:r>
                          <m:rPr>
                            <m:sty m:val="p"/>
                          </m:rPr>
                          <a:rPr lang="en-US" sz="2800">
                            <a:solidFill>
                              <a:schemeClr val="tx1"/>
                            </a:solidFill>
                            <a:latin typeface="Cambria Math" charset="0"/>
                            <a:ea typeface="Cambria Math" charset="0"/>
                            <a:cs typeface="Cambria Math" charset="0"/>
                          </a:rPr>
                          <m:t>TV</m:t>
                        </m:r>
                      </m:sub>
                    </m:sSub>
                    <m:d>
                      <m:dPr>
                        <m:ctrlPr>
                          <a:rPr lang="en-US" sz="2800" i="1">
                            <a:solidFill>
                              <a:schemeClr val="tx1"/>
                            </a:solidFill>
                            <a:latin typeface="Cambria Math" panose="02040503050406030204" pitchFamily="18" charset="0"/>
                            <a:ea typeface="Cambria Math" charset="0"/>
                            <a:cs typeface="Cambria Math" charset="0"/>
                          </a:rPr>
                        </m:ctrlPr>
                      </m:dPr>
                      <m:e>
                        <m:r>
                          <a:rPr lang="en-US" sz="2800" b="0" i="1" smtClean="0">
                            <a:solidFill>
                              <a:schemeClr val="tx1"/>
                            </a:solidFill>
                            <a:latin typeface="Cambria Math" charset="0"/>
                            <a:ea typeface="Cambria Math" charset="0"/>
                            <a:cs typeface="Cambria Math" charset="0"/>
                          </a:rPr>
                          <m:t>𝑓</m:t>
                        </m:r>
                        <m:r>
                          <a:rPr lang="en-US" sz="2800" i="1">
                            <a:solidFill>
                              <a:schemeClr val="tx1"/>
                            </a:solidFill>
                            <a:latin typeface="Cambria Math" charset="0"/>
                            <a:ea typeface="Cambria Math" charset="0"/>
                            <a:cs typeface="Cambria Math" charset="0"/>
                          </a:rPr>
                          <m:t>,</m:t>
                        </m:r>
                        <m:acc>
                          <m:accPr>
                            <m:chr m:val="̂"/>
                            <m:ctrlPr>
                              <a:rPr lang="en-US" sz="2800" i="1">
                                <a:solidFill>
                                  <a:schemeClr val="tx1"/>
                                </a:solidFill>
                                <a:latin typeface="Cambria Math" panose="02040503050406030204" pitchFamily="18" charset="0"/>
                                <a:ea typeface="Cambria Math" charset="0"/>
                                <a:cs typeface="Cambria Math" charset="0"/>
                              </a:rPr>
                            </m:ctrlPr>
                          </m:accPr>
                          <m:e>
                            <m:r>
                              <a:rPr lang="en-US" sz="2800" b="0" i="1" smtClean="0">
                                <a:solidFill>
                                  <a:schemeClr val="tx1"/>
                                </a:solidFill>
                                <a:latin typeface="Cambria Math" charset="0"/>
                                <a:ea typeface="Cambria Math" charset="0"/>
                                <a:cs typeface="Cambria Math" charset="0"/>
                              </a:rPr>
                              <m:t>𝑓</m:t>
                            </m:r>
                          </m:e>
                        </m:acc>
                      </m:e>
                    </m:d>
                    <m:r>
                      <a:rPr lang="en-US" sz="2800" i="1">
                        <a:solidFill>
                          <a:schemeClr val="tx1"/>
                        </a:solidFill>
                        <a:latin typeface="Cambria Math" charset="0"/>
                        <a:ea typeface="Cambria Math" charset="0"/>
                        <a:cs typeface="Cambria Math" charset="0"/>
                      </a:rPr>
                      <m:t>&lt;</m:t>
                    </m:r>
                    <m:r>
                      <a:rPr lang="en-US" sz="2800" i="1">
                        <a:solidFill>
                          <a:schemeClr val="tx1"/>
                        </a:solidFill>
                        <a:latin typeface="Cambria Math" charset="0"/>
                        <a:ea typeface="Cambria Math" charset="0"/>
                        <a:cs typeface="Cambria Math" charset="0"/>
                      </a:rPr>
                      <m:t>𝜖</m:t>
                    </m:r>
                  </m:oMath>
                </a14:m>
                <a:r>
                  <a:rPr lang="en-US" sz="2800" dirty="0">
                    <a:solidFill>
                      <a:schemeClr val="tx1"/>
                    </a:solidFill>
                    <a:latin typeface="Calibri" panose="020F0502020204030204" pitchFamily="34" charset="0"/>
                    <a:ea typeface="Palatino" charset="0"/>
                    <a:cs typeface="Calibri" panose="020F0502020204030204" pitchFamily="34" charset="0"/>
                  </a:rPr>
                  <a:t> then </a:t>
                </a:r>
                <a14:m>
                  <m:oMath xmlns:m="http://schemas.openxmlformats.org/officeDocument/2006/math">
                    <m:r>
                      <a:rPr lang="en-US" sz="2800" i="1">
                        <a:solidFill>
                          <a:srgbClr val="C00000"/>
                        </a:solidFill>
                        <a:latin typeface="Cambria Math" charset="0"/>
                        <a:ea typeface="Palatino" charset="0"/>
                        <a:cs typeface="Palatino" charset="0"/>
                      </a:rPr>
                      <m:t>ℱ</m:t>
                    </m:r>
                  </m:oMath>
                </a14:m>
                <a:r>
                  <a:rPr lang="en-US" sz="28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admits </a:t>
                </a:r>
                <a14:m>
                  <m:oMath xmlns:m="http://schemas.openxmlformats.org/officeDocument/2006/math">
                    <m:r>
                      <a:rPr lang="en-US" sz="2800" i="1">
                        <a:solidFill>
                          <a:srgbClr val="4273B5"/>
                        </a:solidFill>
                        <a:latin typeface="Cambria Math" charset="0"/>
                        <a:ea typeface="Palatino" charset="0"/>
                        <a:cs typeface="Palatino" charset="0"/>
                      </a:rPr>
                      <m:t>𝑡</m:t>
                    </m:r>
                  </m:oMath>
                </a14:m>
                <a:r>
                  <a:rPr lang="en-US" sz="2800" dirty="0">
                    <a:solidFill>
                      <a:schemeClr val="tx1"/>
                    </a:solidFill>
                    <a:latin typeface="Calibri" panose="020F0502020204030204" pitchFamily="34" charset="0"/>
                    <a:ea typeface="Palatino" charset="0"/>
                    <a:cs typeface="Calibri" panose="020F0502020204030204" pitchFamily="34" charset="0"/>
                  </a:rPr>
                  <a:t>-compression.</a:t>
                </a:r>
                <a:endParaRPr lang="en-US" sz="2800" dirty="0">
                  <a:latin typeface="Calibri" panose="020F0502020204030204" pitchFamily="34" charset="0"/>
                  <a:ea typeface="Palatino" charset="0"/>
                  <a:cs typeface="Calibri" panose="020F0502020204030204" pitchFamily="34" charset="0"/>
                </a:endParaRPr>
              </a:p>
            </p:txBody>
          </p:sp>
        </mc:Choice>
        <mc:Fallback xmlns="">
          <p:sp>
            <p:nvSpPr>
              <p:cNvPr id="45" name="Rounded Rectangle 44"/>
              <p:cNvSpPr>
                <a:spLocks noRot="1" noChangeAspect="1" noMove="1" noResize="1" noEditPoints="1" noAdjustHandles="1" noChangeArrowheads="1" noChangeShapeType="1" noTextEdit="1"/>
              </p:cNvSpPr>
              <p:nvPr/>
            </p:nvSpPr>
            <p:spPr>
              <a:xfrm>
                <a:off x="820891" y="5250863"/>
                <a:ext cx="10532909" cy="1085193"/>
              </a:xfrm>
              <a:prstGeom prst="roundRect">
                <a:avLst/>
              </a:prstGeom>
              <a:blipFill>
                <a:blip r:embed="rId5"/>
                <a:stretch>
                  <a:fillRect b="-6667"/>
                </a:stretch>
              </a:blipFill>
              <a:ln w="38100">
                <a:solidFill>
                  <a:schemeClr val="tx1"/>
                </a:solidFill>
              </a:ln>
            </p:spPr>
            <p:txBody>
              <a:bodyPr/>
              <a:lstStyle/>
              <a:p>
                <a:r>
                  <a:rPr lang="en-US">
                    <a:noFill/>
                  </a:rPr>
                  <a:t> </a:t>
                </a:r>
              </a:p>
            </p:txBody>
          </p:sp>
        </mc:Fallback>
      </mc:AlternateContent>
      <p:sp>
        <p:nvSpPr>
          <p:cNvPr id="43" name="Rounded Rectangle 42"/>
          <p:cNvSpPr/>
          <p:nvPr/>
        </p:nvSpPr>
        <p:spPr>
          <a:xfrm>
            <a:off x="6716526" y="1763815"/>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 name="Rounded Rectangle 3"/>
          <p:cNvSpPr/>
          <p:nvPr/>
        </p:nvSpPr>
        <p:spPr>
          <a:xfrm>
            <a:off x="3151643" y="1763815"/>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3" name="Oval 32"/>
          <p:cNvSpPr/>
          <p:nvPr/>
        </p:nvSpPr>
        <p:spPr>
          <a:xfrm>
            <a:off x="3508650" y="2008872"/>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6" name="Oval 35"/>
          <p:cNvSpPr/>
          <p:nvPr/>
        </p:nvSpPr>
        <p:spPr>
          <a:xfrm>
            <a:off x="3875117" y="2281185"/>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7" name="Oval 36"/>
          <p:cNvSpPr/>
          <p:nvPr/>
        </p:nvSpPr>
        <p:spPr>
          <a:xfrm>
            <a:off x="3747708" y="2631372"/>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8" name="Oval 37"/>
          <p:cNvSpPr/>
          <p:nvPr/>
        </p:nvSpPr>
        <p:spPr>
          <a:xfrm>
            <a:off x="4031076" y="1936817"/>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1" name="Oval 40"/>
          <p:cNvSpPr/>
          <p:nvPr/>
        </p:nvSpPr>
        <p:spPr>
          <a:xfrm>
            <a:off x="4293124" y="2522851"/>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2" name="Oval 41"/>
          <p:cNvSpPr/>
          <p:nvPr/>
        </p:nvSpPr>
        <p:spPr>
          <a:xfrm>
            <a:off x="3361068" y="2639627"/>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9" name="TextBox 8"/>
              <p:cNvSpPr txBox="1"/>
              <p:nvPr/>
            </p:nvSpPr>
            <p:spPr>
              <a:xfrm>
                <a:off x="599090" y="1991996"/>
                <a:ext cx="2341294" cy="830997"/>
              </a:xfrm>
              <a:prstGeom prst="rect">
                <a:avLst/>
              </a:prstGeom>
              <a:noFill/>
            </p:spPr>
            <p:txBody>
              <a:bodyPr wrap="square" rtlCol="0">
                <a:spAutoFit/>
              </a:bodyPr>
              <a:lstStyle/>
              <a:p>
                <a:pPr algn="ctr"/>
                <a14:m>
                  <m:oMath xmlns:m="http://schemas.openxmlformats.org/officeDocument/2006/math">
                    <m:r>
                      <a:rPr lang="en-US" sz="2400" i="1" dirty="0" smtClean="0">
                        <a:solidFill>
                          <a:srgbClr val="FF0000"/>
                        </a:solidFill>
                        <a:latin typeface="Cambria Math" charset="0"/>
                        <a:ea typeface="Palatino" charset="0"/>
                        <a:cs typeface="Palatino" charset="0"/>
                      </a:rPr>
                      <m:t>𝑚</m:t>
                    </m:r>
                  </m:oMath>
                </a14:m>
                <a:r>
                  <a:rPr lang="en-US" sz="2400" dirty="0">
                    <a:latin typeface="Calibri" panose="020F0502020204030204" pitchFamily="34" charset="0"/>
                    <a:ea typeface="Palatino" charset="0"/>
                    <a:cs typeface="Calibri" panose="020F0502020204030204" pitchFamily="34" charset="0"/>
                  </a:rPr>
                  <a:t> </a:t>
                </a:r>
                <a:r>
                  <a:rPr lang="en-US" sz="2400" dirty="0" err="1">
                    <a:latin typeface="Calibri" panose="020F0502020204030204" pitchFamily="34" charset="0"/>
                    <a:ea typeface="Palatino" charset="0"/>
                    <a:cs typeface="Calibri" panose="020F0502020204030204" pitchFamily="34" charset="0"/>
                  </a:rPr>
                  <a:t>i.i.d</a:t>
                </a:r>
                <a:r>
                  <a:rPr lang="en-US" sz="2400" dirty="0">
                    <a:latin typeface="Calibri" panose="020F0502020204030204" pitchFamily="34" charset="0"/>
                    <a:ea typeface="Palatino" charset="0"/>
                    <a:cs typeface="Calibri" panose="020F0502020204030204" pitchFamily="34" charset="0"/>
                  </a:rPr>
                  <a:t>. samples</a:t>
                </a:r>
              </a:p>
              <a:p>
                <a:pPr algn="ctr"/>
                <a:r>
                  <a:rPr lang="en-US" sz="2400" dirty="0">
                    <a:latin typeface="Calibri" panose="020F0502020204030204" pitchFamily="34" charset="0"/>
                    <a:ea typeface="Palatino" charset="0"/>
                    <a:cs typeface="Calibri" panose="020F0502020204030204" pitchFamily="34" charset="0"/>
                  </a:rPr>
                  <a:t>from </a:t>
                </a:r>
                <a14:m>
                  <m:oMath xmlns:m="http://schemas.openxmlformats.org/officeDocument/2006/math">
                    <m:r>
                      <a:rPr lang="en-US" sz="2400" b="0" i="1" smtClean="0">
                        <a:latin typeface="Cambria Math" charset="0"/>
                        <a:ea typeface="Cambria Math" charset="0"/>
                        <a:cs typeface="Cambria Math" charset="0"/>
                      </a:rPr>
                      <m:t>𝑓</m:t>
                    </m:r>
                    <m:r>
                      <a:rPr lang="en-US" sz="2400" b="0" i="1" smtClean="0">
                        <a:latin typeface="Cambria Math" charset="0"/>
                        <a:ea typeface="Cambria Math" charset="0"/>
                        <a:cs typeface="Cambria Math" charset="0"/>
                      </a:rPr>
                      <m:t>∈</m:t>
                    </m:r>
                    <m:r>
                      <a:rPr lang="en-US" sz="2400" i="1">
                        <a:solidFill>
                          <a:srgbClr val="C00000"/>
                        </a:solidFill>
                        <a:latin typeface="Cambria Math" charset="0"/>
                        <a:ea typeface="Palatino" charset="0"/>
                        <a:cs typeface="Palatino" charset="0"/>
                      </a:rPr>
                      <m:t>ℱ</m:t>
                    </m:r>
                  </m:oMath>
                </a14:m>
                <a:endParaRPr lang="en-US" sz="2400" dirty="0">
                  <a:latin typeface="Calibri" panose="020F0502020204030204" pitchFamily="34" charset="0"/>
                  <a:cs typeface="Calibri" panose="020F050202020403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99090" y="1991996"/>
                <a:ext cx="2341294" cy="830997"/>
              </a:xfrm>
              <a:prstGeom prst="rect">
                <a:avLst/>
              </a:prstGeom>
              <a:blipFill>
                <a:blip r:embed="rId6"/>
                <a:stretch>
                  <a:fillRect t="-3030" b="-15152"/>
                </a:stretch>
              </a:blipFill>
            </p:spPr>
            <p:txBody>
              <a:bodyPr/>
              <a:lstStyle/>
              <a:p>
                <a:r>
                  <a:rPr lang="en-US">
                    <a:noFill/>
                  </a:rPr>
                  <a:t> </a:t>
                </a:r>
              </a:p>
            </p:txBody>
          </p:sp>
        </mc:Fallback>
      </mc:AlternateContent>
      <p:cxnSp>
        <p:nvCxnSpPr>
          <p:cNvPr id="11" name="Straight Arrow Connector 10"/>
          <p:cNvCxnSpPr/>
          <p:nvPr/>
        </p:nvCxnSpPr>
        <p:spPr>
          <a:xfrm flipV="1">
            <a:off x="2864240" y="2407494"/>
            <a:ext cx="574807" cy="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p:cNvSpPr/>
              <p:nvPr/>
            </p:nvSpPr>
            <p:spPr>
              <a:xfrm>
                <a:off x="9929269" y="3719183"/>
                <a:ext cx="1075423" cy="5149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600" b="0" i="1" smtClean="0">
                              <a:latin typeface="Cambria Math" panose="02040503050406030204" pitchFamily="18" charset="0"/>
                              <a:ea typeface="Cambria Math" charset="0"/>
                              <a:cs typeface="Cambria Math" charset="0"/>
                            </a:rPr>
                          </m:ctrlPr>
                        </m:accPr>
                        <m:e>
                          <m:r>
                            <a:rPr lang="en-US" sz="2600" b="0" i="1" smtClean="0">
                              <a:latin typeface="Cambria Math" charset="0"/>
                              <a:ea typeface="Cambria Math" charset="0"/>
                              <a:cs typeface="Cambria Math" charset="0"/>
                            </a:rPr>
                            <m:t>𝑓</m:t>
                          </m:r>
                        </m:e>
                      </m:acc>
                      <m:r>
                        <a:rPr lang="en-US" sz="2600" b="0" i="1" smtClean="0">
                          <a:latin typeface="Cambria Math" charset="0"/>
                          <a:ea typeface="Cambria Math" charset="0"/>
                          <a:cs typeface="Cambria Math" charset="0"/>
                        </a:rPr>
                        <m:t>≈</m:t>
                      </m:r>
                      <m:r>
                        <a:rPr lang="en-US" sz="2600" b="0" i="1" smtClean="0">
                          <a:latin typeface="Cambria Math" charset="0"/>
                          <a:ea typeface="Cambria Math" charset="0"/>
                          <a:cs typeface="Cambria Math" charset="0"/>
                        </a:rPr>
                        <m:t>𝑓</m:t>
                      </m:r>
                    </m:oMath>
                  </m:oMathPara>
                </a14:m>
                <a:endParaRPr lang="en-US" sz="2600" dirty="0">
                  <a:latin typeface="Calibri" panose="020F0502020204030204" pitchFamily="34" charset="0"/>
                  <a:cs typeface="Calibri" panose="020F0502020204030204" pitchFamily="34" charset="0"/>
                </a:endParaRPr>
              </a:p>
            </p:txBody>
          </p:sp>
        </mc:Choice>
        <mc:Fallback xmlns="">
          <p:sp>
            <p:nvSpPr>
              <p:cNvPr id="21" name="Rectangle 20"/>
              <p:cNvSpPr>
                <a:spLocks noRot="1" noChangeAspect="1" noMove="1" noResize="1" noEditPoints="1" noAdjustHandles="1" noChangeArrowheads="1" noChangeShapeType="1" noTextEdit="1"/>
              </p:cNvSpPr>
              <p:nvPr/>
            </p:nvSpPr>
            <p:spPr>
              <a:xfrm>
                <a:off x="9929269" y="3719183"/>
                <a:ext cx="1075423" cy="514949"/>
              </a:xfrm>
              <a:prstGeom prst="rect">
                <a:avLst/>
              </a:prstGeom>
              <a:blipFill>
                <a:blip r:embed="rId7"/>
                <a:stretch>
                  <a:fillRect l="-1163" t="-9756" b="-17073"/>
                </a:stretch>
              </a:blipFill>
            </p:spPr>
            <p:txBody>
              <a:bodyPr/>
              <a:lstStyle/>
              <a:p>
                <a:r>
                  <a:rPr lang="en-US">
                    <a:noFill/>
                  </a:rPr>
                  <a:t> </a:t>
                </a:r>
              </a:p>
            </p:txBody>
          </p:sp>
        </mc:Fallback>
      </mc:AlternateContent>
      <p:cxnSp>
        <p:nvCxnSpPr>
          <p:cNvPr id="55" name="Straight Arrow Connector 54"/>
          <p:cNvCxnSpPr/>
          <p:nvPr/>
        </p:nvCxnSpPr>
        <p:spPr>
          <a:xfrm>
            <a:off x="8098254" y="3966121"/>
            <a:ext cx="1831015" cy="486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8146216" y="3441970"/>
            <a:ext cx="1735090"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reconstruct</a:t>
            </a:r>
            <a:endParaRPr lang="en-US" sz="26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8" name="TextBox 27"/>
              <p:cNvSpPr txBox="1"/>
              <p:nvPr/>
            </p:nvSpPr>
            <p:spPr>
              <a:xfrm>
                <a:off x="1296872" y="4404814"/>
                <a:ext cx="1740092"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Knows </a:t>
                </a:r>
                <a14:m>
                  <m:oMath xmlns:m="http://schemas.openxmlformats.org/officeDocument/2006/math">
                    <m:r>
                      <a:rPr lang="en-US" sz="2600" b="0" i="1" smtClean="0">
                        <a:latin typeface="Cambria Math" charset="0"/>
                        <a:ea typeface="Cambria Math" charset="0"/>
                        <a:cs typeface="Cambria Math" charset="0"/>
                      </a:rPr>
                      <m:t>𝑓</m:t>
                    </m:r>
                  </m:oMath>
                </a14:m>
                <a:r>
                  <a:rPr lang="en-US" sz="2600" dirty="0">
                    <a:latin typeface="Calibri" panose="020F0502020204030204" pitchFamily="34" charset="0"/>
                    <a:ea typeface="Palatino" charset="0"/>
                    <a:cs typeface="Calibri" panose="020F0502020204030204" pitchFamily="34" charset="0"/>
                  </a:rPr>
                  <a:t>, </a:t>
                </a:r>
                <a14:m>
                  <m:oMath xmlns:m="http://schemas.openxmlformats.org/officeDocument/2006/math">
                    <m:r>
                      <a:rPr lang="en-US" sz="2600" i="1">
                        <a:solidFill>
                          <a:srgbClr val="C00000"/>
                        </a:solidFill>
                        <a:latin typeface="Cambria Math" charset="0"/>
                        <a:ea typeface="Palatino" charset="0"/>
                        <a:cs typeface="Palatino" charset="0"/>
                      </a:rPr>
                      <m:t>ℱ</m:t>
                    </m:r>
                  </m:oMath>
                </a14:m>
                <a:endParaRPr lang="en-US" sz="2600" dirty="0">
                  <a:latin typeface="Calibri" panose="020F0502020204030204" pitchFamily="34" charset="0"/>
                  <a:cs typeface="Calibri" panose="020F0502020204030204" pitchFamily="34"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1296872" y="4404814"/>
                <a:ext cx="1740092" cy="492443"/>
              </a:xfrm>
              <a:prstGeom prst="rect">
                <a:avLst/>
              </a:prstGeom>
              <a:blipFill>
                <a:blip r:embed="rId8"/>
                <a:stretch>
                  <a:fillRect l="-5072" t="-10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8179109" y="4404815"/>
                <a:ext cx="1388906"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Knows </a:t>
                </a:r>
                <a14:m>
                  <m:oMath xmlns:m="http://schemas.openxmlformats.org/officeDocument/2006/math">
                    <m:r>
                      <a:rPr lang="en-US" sz="2600" i="1">
                        <a:solidFill>
                          <a:srgbClr val="C00000"/>
                        </a:solidFill>
                        <a:latin typeface="Cambria Math" charset="0"/>
                        <a:ea typeface="Palatino" charset="0"/>
                        <a:cs typeface="Palatino" charset="0"/>
                      </a:rPr>
                      <m:t>ℱ</m:t>
                    </m:r>
                  </m:oMath>
                </a14:m>
                <a:endParaRPr lang="en-US" sz="2600" dirty="0">
                  <a:latin typeface="Calibri" panose="020F0502020204030204" pitchFamily="34" charset="0"/>
                  <a:cs typeface="Calibri" panose="020F0502020204030204" pitchFamily="34" charset="0"/>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8179109" y="4404815"/>
                <a:ext cx="1388906" cy="492443"/>
              </a:xfrm>
              <a:prstGeom prst="rect">
                <a:avLst/>
              </a:prstGeom>
              <a:blipFill>
                <a:blip r:embed="rId9"/>
                <a:stretch>
                  <a:fillRect l="-6364" t="-10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Content Placeholder 2"/>
              <p:cNvSpPr txBox="1">
                <a:spLocks/>
              </p:cNvSpPr>
              <p:nvPr/>
            </p:nvSpPr>
            <p:spPr>
              <a:xfrm>
                <a:off x="820892" y="1090269"/>
                <a:ext cx="10515600" cy="6101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defRPr/>
                </a:pPr>
                <a14:m>
                  <m:oMath xmlns:m="http://schemas.openxmlformats.org/officeDocument/2006/math">
                    <m:r>
                      <a:rPr lang="en-US" sz="2600" i="1" smtClean="0">
                        <a:solidFill>
                          <a:srgbClr val="C00000"/>
                        </a:solidFill>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a class of densities (e.g. Gaussians)</a:t>
                </a:r>
              </a:p>
            </p:txBody>
          </p:sp>
        </mc:Choice>
        <mc:Fallback xmlns="">
          <p:sp>
            <p:nvSpPr>
              <p:cNvPr id="31" name="Content Placeholder 2"/>
              <p:cNvSpPr txBox="1">
                <a:spLocks noRot="1" noChangeAspect="1" noMove="1" noResize="1" noEditPoints="1" noAdjustHandles="1" noChangeArrowheads="1" noChangeShapeType="1" noTextEdit="1"/>
              </p:cNvSpPr>
              <p:nvPr/>
            </p:nvSpPr>
            <p:spPr>
              <a:xfrm>
                <a:off x="820892" y="1090269"/>
                <a:ext cx="10515600" cy="610117"/>
              </a:xfrm>
              <a:prstGeom prst="rect">
                <a:avLst/>
              </a:prstGeom>
              <a:blipFill>
                <a:blip r:embed="rId10"/>
                <a:stretch>
                  <a:fillRect l="-241" t="-8163" b="-4082"/>
                </a:stretch>
              </a:blipFill>
            </p:spPr>
            <p:txBody>
              <a:bodyPr/>
              <a:lstStyle/>
              <a:p>
                <a:r>
                  <a:rPr lang="en-US">
                    <a:noFill/>
                  </a:rPr>
                  <a:t> </a:t>
                </a:r>
              </a:p>
            </p:txBody>
          </p:sp>
        </mc:Fallback>
      </mc:AlternateContent>
      <p:sp>
        <p:nvSpPr>
          <p:cNvPr id="40" name="Oval 39"/>
          <p:cNvSpPr/>
          <p:nvPr/>
        </p:nvSpPr>
        <p:spPr>
          <a:xfrm>
            <a:off x="7479004" y="2283752"/>
            <a:ext cx="155959" cy="155959"/>
          </a:xfrm>
          <a:prstGeom prst="ellipse">
            <a:avLst/>
          </a:prstGeom>
          <a:solidFill>
            <a:srgbClr val="C0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6" name="Oval 45"/>
          <p:cNvSpPr/>
          <p:nvPr/>
        </p:nvSpPr>
        <p:spPr>
          <a:xfrm>
            <a:off x="7634963" y="1939384"/>
            <a:ext cx="155959" cy="155959"/>
          </a:xfrm>
          <a:prstGeom prst="ellipse">
            <a:avLst/>
          </a:prstGeom>
          <a:solidFill>
            <a:srgbClr val="C0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7" name="Oval 46"/>
          <p:cNvSpPr/>
          <p:nvPr/>
        </p:nvSpPr>
        <p:spPr>
          <a:xfrm>
            <a:off x="7868461" y="2525418"/>
            <a:ext cx="155959" cy="155959"/>
          </a:xfrm>
          <a:prstGeom prst="ellipse">
            <a:avLst/>
          </a:prstGeom>
          <a:solidFill>
            <a:srgbClr val="C0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cxnSp>
        <p:nvCxnSpPr>
          <p:cNvPr id="49" name="Straight Arrow Connector 48"/>
          <p:cNvCxnSpPr/>
          <p:nvPr/>
        </p:nvCxnSpPr>
        <p:spPr>
          <a:xfrm>
            <a:off x="4645742" y="2370254"/>
            <a:ext cx="2081238" cy="25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p:cNvSpPr/>
              <p:nvPr/>
            </p:nvSpPr>
            <p:spPr>
              <a:xfrm>
                <a:off x="5059265" y="1874476"/>
                <a:ext cx="1159100" cy="461665"/>
              </a:xfrm>
              <a:prstGeom prst="rect">
                <a:avLst/>
              </a:prstGeom>
            </p:spPr>
            <p:txBody>
              <a:bodyPr wrap="none">
                <a:spAutoFit/>
              </a:bodyPr>
              <a:lstStyle/>
              <a:p>
                <a14:m>
                  <m:oMath xmlns:m="http://schemas.openxmlformats.org/officeDocument/2006/math">
                    <m:r>
                      <a:rPr lang="en-US" sz="2400" i="1" dirty="0" smtClean="0">
                        <a:solidFill>
                          <a:srgbClr val="4273B6"/>
                        </a:solidFill>
                        <a:latin typeface="Cambria Math" charset="0"/>
                        <a:ea typeface="Palatino" charset="0"/>
                        <a:cs typeface="Palatino" charset="0"/>
                      </a:rPr>
                      <m:t>𝑡</m:t>
                    </m:r>
                  </m:oMath>
                </a14:m>
                <a:r>
                  <a:rPr lang="en-US" sz="2400" dirty="0">
                    <a:latin typeface="Calibri" panose="020F0502020204030204" pitchFamily="34" charset="0"/>
                    <a:ea typeface="Palatino" charset="0"/>
                    <a:cs typeface="Calibri" panose="020F0502020204030204" pitchFamily="34" charset="0"/>
                  </a:rPr>
                  <a:t> points</a:t>
                </a:r>
                <a:endParaRPr lang="en-US" sz="2400" dirty="0">
                  <a:latin typeface="Calibri" panose="020F0502020204030204" pitchFamily="34" charset="0"/>
                  <a:cs typeface="Calibri" panose="020F0502020204030204" pitchFamily="34" charset="0"/>
                </a:endParaRPr>
              </a:p>
            </p:txBody>
          </p:sp>
        </mc:Choice>
        <mc:Fallback xmlns="">
          <p:sp>
            <p:nvSpPr>
              <p:cNvPr id="16" name="Rectangle 15"/>
              <p:cNvSpPr>
                <a:spLocks noRot="1" noChangeAspect="1" noMove="1" noResize="1" noEditPoints="1" noAdjustHandles="1" noChangeArrowheads="1" noChangeShapeType="1" noTextEdit="1"/>
              </p:cNvSpPr>
              <p:nvPr/>
            </p:nvSpPr>
            <p:spPr>
              <a:xfrm>
                <a:off x="5059265" y="1874476"/>
                <a:ext cx="1159100" cy="461665"/>
              </a:xfrm>
              <a:prstGeom prst="rect">
                <a:avLst/>
              </a:prstGeom>
              <a:blipFill>
                <a:blip r:embed="rId11"/>
                <a:stretch>
                  <a:fillRect t="-8108" r="-6452" b="-27027"/>
                </a:stretch>
              </a:blipFill>
            </p:spPr>
            <p:txBody>
              <a:bodyPr/>
              <a:lstStyle/>
              <a:p>
                <a:r>
                  <a:rPr lang="en-US">
                    <a:noFill/>
                  </a:rPr>
                  <a:t> </a:t>
                </a:r>
              </a:p>
            </p:txBody>
          </p:sp>
        </mc:Fallback>
      </mc:AlternateContent>
      <p:pic>
        <p:nvPicPr>
          <p:cNvPr id="3" name="Picture 2"/>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3071694" y="3153567"/>
            <a:ext cx="1536859" cy="1552579"/>
          </a:xfrm>
          <a:prstGeom prst="rect">
            <a:avLst/>
          </a:prstGeom>
        </p:spPr>
      </p:pic>
      <p:pic>
        <p:nvPicPr>
          <p:cNvPr id="7" name="Picture 6"/>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6744249" y="3101844"/>
            <a:ext cx="1280171" cy="1604302"/>
          </a:xfrm>
          <a:prstGeom prst="rect">
            <a:avLst/>
          </a:prstGeom>
        </p:spPr>
      </p:pic>
      <p:sp>
        <p:nvSpPr>
          <p:cNvPr id="35" name="Title 1">
            <a:extLst>
              <a:ext uri="{FF2B5EF4-FFF2-40B4-BE49-F238E27FC236}">
                <a16:creationId xmlns:a16="http://schemas.microsoft.com/office/drawing/2014/main" id="{0869AB1E-46EF-284D-91C9-878B59000611}"/>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framework</a:t>
            </a:r>
          </a:p>
        </p:txBody>
      </p:sp>
    </p:spTree>
    <p:custDataLst>
      <p:tags r:id="rId1"/>
    </p:custDataLst>
    <p:extLst>
      <p:ext uri="{BB962C8B-B14F-4D97-AF65-F5344CB8AC3E}">
        <p14:creationId xmlns:p14="http://schemas.microsoft.com/office/powerpoint/2010/main" val="982434532"/>
      </p:ext>
    </p:extLst>
  </p:cSld>
  <p:clrMapOvr>
    <a:masterClrMapping/>
  </p:clrMapOvr>
  <mc:AlternateContent xmlns:mc="http://schemas.openxmlformats.org/markup-compatibility/2006" xmlns:p14="http://schemas.microsoft.com/office/powerpoint/2010/main">
    <mc:Choice Requires="p14">
      <p:transition spd="slow" p14:dur="2000" advTm="80688"/>
    </mc:Choice>
    <mc:Fallback xmlns="">
      <p:transition spd="slow" advTm="806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838200" y="3558660"/>
            <a:ext cx="10515600" cy="2794788"/>
          </a:xfrm>
        </p:spPr>
        <p:txBody>
          <a:bodyPr>
            <a:normAutofit/>
          </a:bodyPr>
          <a:lstStyle/>
          <a:p>
            <a:pPr marL="0" indent="0" algn="ctr">
              <a:lnSpc>
                <a:spcPct val="100000"/>
              </a:lnSpc>
              <a:spcBef>
                <a:spcPts val="0"/>
              </a:spcBef>
              <a:buNone/>
            </a:pPr>
            <a:r>
              <a:rPr lang="en-US" sz="3200" b="1" dirty="0">
                <a:solidFill>
                  <a:srgbClr val="C00000"/>
                </a:solidFill>
                <a:latin typeface="Calibri" panose="020F0502020204030204" pitchFamily="34" charset="0"/>
                <a:ea typeface="Palatino" charset="0"/>
                <a:cs typeface="Calibri" panose="020F0502020204030204" pitchFamily="34" charset="0"/>
              </a:rPr>
              <a:t>Small compression schemes</a:t>
            </a:r>
            <a:r>
              <a:rPr lang="en-US" sz="3200" dirty="0">
                <a:latin typeface="Calibri" panose="020F0502020204030204" pitchFamily="34" charset="0"/>
                <a:ea typeface="Palatino" charset="0"/>
                <a:cs typeface="Calibri" panose="020F0502020204030204" pitchFamily="34" charset="0"/>
              </a:rPr>
              <a:t> imply</a:t>
            </a:r>
          </a:p>
          <a:p>
            <a:pPr marL="0" indent="0" algn="ctr">
              <a:lnSpc>
                <a:spcPct val="100000"/>
              </a:lnSpc>
              <a:spcBef>
                <a:spcPts val="0"/>
              </a:spcBef>
              <a:buNone/>
            </a:pPr>
            <a:r>
              <a:rPr lang="en-US" sz="3200" b="1" dirty="0">
                <a:solidFill>
                  <a:srgbClr val="C00000"/>
                </a:solidFill>
                <a:latin typeface="Calibri" panose="020F0502020204030204" pitchFamily="34" charset="0"/>
                <a:ea typeface="Palatino" charset="0"/>
                <a:cs typeface="Calibri" panose="020F0502020204030204" pitchFamily="34" charset="0"/>
              </a:rPr>
              <a:t>sample-efficient</a:t>
            </a:r>
            <a:r>
              <a:rPr lang="en-US" sz="3200" dirty="0">
                <a:latin typeface="Calibri" panose="020F0502020204030204" pitchFamily="34" charset="0"/>
                <a:ea typeface="Palatino" charset="0"/>
                <a:cs typeface="Calibri" panose="020F0502020204030204" pitchFamily="34" charset="0"/>
              </a:rPr>
              <a:t> algorithms.</a:t>
            </a:r>
          </a:p>
          <a:p>
            <a:pPr marL="0" indent="0" algn="ctr">
              <a:lnSpc>
                <a:spcPct val="100000"/>
              </a:lnSpc>
              <a:spcBef>
                <a:spcPts val="0"/>
              </a:spcBef>
              <a:buNone/>
            </a:pPr>
            <a:endParaRPr lang="en-US" sz="3200" dirty="0">
              <a:latin typeface="Calibri" panose="020F0502020204030204" pitchFamily="34" charset="0"/>
              <a:ea typeface="Palatino" charset="0"/>
              <a:cs typeface="Calibri" panose="020F0502020204030204" pitchFamily="34" charset="0"/>
            </a:endParaRPr>
          </a:p>
        </p:txBody>
      </p:sp>
      <p:sp>
        <p:nvSpPr>
          <p:cNvPr id="10" name="Rounded Rectangle 9">
            <a:extLst>
              <a:ext uri="{FF2B5EF4-FFF2-40B4-BE49-F238E27FC236}">
                <a16:creationId xmlns:a16="http://schemas.microsoft.com/office/drawing/2014/main" id="{0D15E7CB-CBEA-B043-8435-8EF2B1C83E33}"/>
              </a:ext>
            </a:extLst>
          </p:cNvPr>
          <p:cNvSpPr/>
          <p:nvPr/>
        </p:nvSpPr>
        <p:spPr>
          <a:xfrm>
            <a:off x="663388" y="1268936"/>
            <a:ext cx="11008659" cy="205758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44BD45D8-4BDF-BA40-BDA4-9F0F3842881A}"/>
              </a:ext>
            </a:extLst>
          </p:cNvPr>
          <p:cNvSpPr txBox="1"/>
          <p:nvPr/>
        </p:nvSpPr>
        <p:spPr>
          <a:xfrm>
            <a:off x="838200" y="1007326"/>
            <a:ext cx="3341749" cy="523220"/>
          </a:xfrm>
          <a:prstGeom prst="rect">
            <a:avLst/>
          </a:prstGeom>
          <a:solidFill>
            <a:schemeClr val="bg1"/>
          </a:solidFill>
        </p:spPr>
        <p:txBody>
          <a:bodyPr wrap="none" rtlCol="0">
            <a:spAutoFit/>
          </a:bodyPr>
          <a:lstStyle/>
          <a:p>
            <a:r>
              <a:rPr lang="en-US" sz="2800" b="1" dirty="0">
                <a:latin typeface="Calibri" panose="020F0502020204030204" pitchFamily="34" charset="0"/>
                <a:cs typeface="Calibri" panose="020F0502020204030204" pitchFamily="34" charset="0"/>
              </a:rPr>
              <a:t>Theorem </a:t>
            </a:r>
            <a:r>
              <a:rPr lang="en-US" sz="2400" dirty="0">
                <a:latin typeface="Calibri" panose="020F0502020204030204" pitchFamily="34" charset="0"/>
                <a:cs typeface="Calibri" panose="020F0502020204030204" pitchFamily="34" charset="0"/>
              </a:rPr>
              <a:t>[ABH</a:t>
            </a:r>
            <a:r>
              <a:rPr lang="en-US" sz="2400" b="1" dirty="0">
                <a:solidFill>
                  <a:srgbClr val="FF0000"/>
                </a:solidFill>
                <a:latin typeface="Calibri" panose="020F0502020204030204" pitchFamily="34" charset="0"/>
                <a:cs typeface="Calibri" panose="020F0502020204030204" pitchFamily="34" charset="0"/>
              </a:rPr>
              <a:t>L</a:t>
            </a:r>
            <a:r>
              <a:rPr lang="en-US" sz="2400" dirty="0">
                <a:latin typeface="Calibri" panose="020F0502020204030204" pitchFamily="34" charset="0"/>
                <a:cs typeface="Calibri" panose="020F0502020204030204" pitchFamily="34" charset="0"/>
              </a:rPr>
              <a:t>MP ‘18]</a:t>
            </a:r>
            <a:endParaRPr lang="en-US" sz="28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4D3BCF54-A3EF-B74C-98C4-C6098FE0C293}"/>
                  </a:ext>
                </a:extLst>
              </p:cNvPr>
              <p:cNvSpPr/>
              <p:nvPr/>
            </p:nvSpPr>
            <p:spPr>
              <a:xfrm>
                <a:off x="838199" y="1495407"/>
                <a:ext cx="10833847" cy="2179186"/>
              </a:xfrm>
              <a:prstGeom prst="rect">
                <a:avLst/>
              </a:prstGeom>
            </p:spPr>
            <p:txBody>
              <a:bodyPr wrap="square">
                <a:spAutoFit/>
              </a:bodyPr>
              <a:lstStyle/>
              <a:p>
                <a:r>
                  <a:rPr lang="en-US" sz="2800" dirty="0">
                    <a:latin typeface="Calibri" panose="020F0502020204030204" pitchFamily="34" charset="0"/>
                    <a:ea typeface="Palatino" charset="0"/>
                    <a:cs typeface="Calibri" panose="020F0502020204030204" pitchFamily="34" charset="0"/>
                  </a:rPr>
                  <a:t>If </a:t>
                </a:r>
                <a14:m>
                  <m:oMath xmlns:m="http://schemas.openxmlformats.org/officeDocument/2006/math">
                    <m:r>
                      <a:rPr lang="en-US" sz="2800" i="1">
                        <a:latin typeface="Cambria Math" charset="0"/>
                        <a:ea typeface="Palatino" charset="0"/>
                        <a:cs typeface="Palatino" charset="0"/>
                      </a:rPr>
                      <m:t>ℱ</m:t>
                    </m:r>
                  </m:oMath>
                </a14:m>
                <a:r>
                  <a:rPr lang="en-US" sz="2800" dirty="0">
                    <a:latin typeface="Calibri" panose="020F0502020204030204" pitchFamily="34" charset="0"/>
                    <a:ea typeface="Palatino" charset="0"/>
                    <a:cs typeface="Calibri" panose="020F0502020204030204" pitchFamily="34" charset="0"/>
                  </a:rPr>
                  <a:t> has a compression scheme of size </a:t>
                </a:r>
                <a14:m>
                  <m:oMath xmlns:m="http://schemas.openxmlformats.org/officeDocument/2006/math">
                    <m:r>
                      <a:rPr lang="en-US" sz="2800" b="1" i="1" dirty="0">
                        <a:solidFill>
                          <a:schemeClr val="accent1"/>
                        </a:solidFill>
                        <a:latin typeface="Cambria Math" charset="0"/>
                        <a:ea typeface="Palatino" charset="0"/>
                        <a:cs typeface="Palatino" charset="0"/>
                      </a:rPr>
                      <m:t>𝒕</m:t>
                    </m:r>
                  </m:oMath>
                </a14:m>
                <a:r>
                  <a:rPr lang="en-US" sz="2800" dirty="0">
                    <a:latin typeface="Calibri" panose="020F0502020204030204" pitchFamily="34" charset="0"/>
                    <a:ea typeface="Palatino" charset="0"/>
                    <a:cs typeface="Calibri" panose="020F0502020204030204" pitchFamily="34" charset="0"/>
                  </a:rPr>
                  <a:t> then sample complexity to learn </a:t>
                </a:r>
                <a14:m>
                  <m:oMath xmlns:m="http://schemas.openxmlformats.org/officeDocument/2006/math">
                    <m:r>
                      <a:rPr lang="en-US" sz="2800" i="1">
                        <a:latin typeface="Cambria Math" charset="0"/>
                        <a:ea typeface="Palatino" charset="0"/>
                        <a:cs typeface="Palatino" charset="0"/>
                      </a:rPr>
                      <m:t>ℱ</m:t>
                    </m:r>
                  </m:oMath>
                </a14:m>
                <a:r>
                  <a:rPr lang="en-US" sz="2800" dirty="0">
                    <a:latin typeface="Calibri" panose="020F0502020204030204" pitchFamily="34" charset="0"/>
                    <a:ea typeface="Palatino" charset="0"/>
                    <a:cs typeface="Calibri" panose="020F0502020204030204" pitchFamily="34" charset="0"/>
                  </a:rPr>
                  <a:t> (up to </a:t>
                </a:r>
                <a14:m>
                  <m:oMath xmlns:m="http://schemas.openxmlformats.org/officeDocument/2006/math">
                    <m:sSub>
                      <m:sSubPr>
                        <m:ctrlPr>
                          <a:rPr lang="en-US" sz="2800" i="1">
                            <a:latin typeface="Cambria Math" panose="02040503050406030204" pitchFamily="18" charset="0"/>
                            <a:ea typeface="Palatino" charset="0"/>
                            <a:cs typeface="Palatino" charset="0"/>
                          </a:rPr>
                        </m:ctrlPr>
                      </m:sSubPr>
                      <m:e>
                        <m:r>
                          <a:rPr lang="en-US" sz="2800" i="1">
                            <a:latin typeface="Cambria Math" charset="0"/>
                            <a:ea typeface="Palatino" charset="0"/>
                            <a:cs typeface="Palatino" charset="0"/>
                          </a:rPr>
                          <m:t>𝐿</m:t>
                        </m:r>
                      </m:e>
                      <m:sub>
                        <m:r>
                          <a:rPr lang="en-US" sz="2800" i="1">
                            <a:latin typeface="Cambria Math" charset="0"/>
                            <a:ea typeface="Palatino" charset="0"/>
                            <a:cs typeface="Palatino" charset="0"/>
                          </a:rPr>
                          <m:t>1</m:t>
                        </m:r>
                      </m:sub>
                    </m:sSub>
                  </m:oMath>
                </a14:m>
                <a:r>
                  <a:rPr lang="en-US" sz="2800" dirty="0">
                    <a:latin typeface="Calibri" panose="020F0502020204030204" pitchFamily="34" charset="0"/>
                    <a:ea typeface="Palatino" charset="0"/>
                    <a:cs typeface="Calibri" panose="020F0502020204030204" pitchFamily="34" charset="0"/>
                  </a:rPr>
                  <a:t>-error </a:t>
                </a:r>
                <a14:m>
                  <m:oMath xmlns:m="http://schemas.openxmlformats.org/officeDocument/2006/math">
                    <m:r>
                      <a:rPr lang="en-US" sz="2800" i="1" dirty="0">
                        <a:latin typeface="Cambria Math" charset="0"/>
                        <a:ea typeface="Palatino" charset="0"/>
                        <a:cs typeface="Palatino" charset="0"/>
                      </a:rPr>
                      <m:t>𝜖</m:t>
                    </m:r>
                  </m:oMath>
                </a14:m>
                <a:r>
                  <a:rPr lang="en-US" sz="2800" dirty="0">
                    <a:latin typeface="Calibri" panose="020F0502020204030204" pitchFamily="34" charset="0"/>
                    <a:ea typeface="Palatino" charset="0"/>
                    <a:cs typeface="Calibri" panose="020F0502020204030204" pitchFamily="34" charset="0"/>
                  </a:rPr>
                  <a:t>) is</a:t>
                </a:r>
              </a:p>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ea typeface="Palatino" charset="0"/>
                              <a:cs typeface="Palatino" charset="0"/>
                            </a:rPr>
                          </m:ctrlPr>
                        </m:accPr>
                        <m:e>
                          <m:r>
                            <a:rPr lang="en-US" sz="2800" b="1" i="1" smtClean="0">
                              <a:latin typeface="Cambria Math" charset="0"/>
                              <a:ea typeface="Palatino" charset="0"/>
                              <a:cs typeface="Palatino" charset="0"/>
                            </a:rPr>
                            <m:t>𝑶</m:t>
                          </m:r>
                        </m:e>
                      </m:acc>
                      <m:d>
                        <m:dPr>
                          <m:ctrlPr>
                            <a:rPr lang="en-US" sz="2800" b="1" i="1" dirty="0" smtClean="0">
                              <a:latin typeface="Cambria Math" panose="02040503050406030204" pitchFamily="18" charset="0"/>
                              <a:ea typeface="Palatino" charset="0"/>
                              <a:cs typeface="Palatino" charset="0"/>
                            </a:rPr>
                          </m:ctrlPr>
                        </m:dPr>
                        <m:e>
                          <m:f>
                            <m:fPr>
                              <m:ctrlPr>
                                <a:rPr lang="en-US" sz="2800" b="1" i="1" dirty="0" smtClean="0">
                                  <a:latin typeface="Cambria Math" panose="02040503050406030204" pitchFamily="18" charset="0"/>
                                  <a:ea typeface="Palatino" charset="0"/>
                                  <a:cs typeface="Palatino" charset="0"/>
                                </a:rPr>
                              </m:ctrlPr>
                            </m:fPr>
                            <m:num>
                              <m:r>
                                <a:rPr lang="en-US" sz="2800" b="1" i="1" dirty="0" smtClean="0">
                                  <a:solidFill>
                                    <a:schemeClr val="accent1"/>
                                  </a:solidFill>
                                  <a:latin typeface="Cambria Math" charset="0"/>
                                  <a:ea typeface="Palatino" charset="0"/>
                                  <a:cs typeface="Palatino" charset="0"/>
                                </a:rPr>
                                <m:t>𝒕</m:t>
                              </m:r>
                            </m:num>
                            <m:den>
                              <m:sSup>
                                <m:sSupPr>
                                  <m:ctrlPr>
                                    <a:rPr lang="en-US" sz="2800" b="1" i="1" dirty="0" smtClean="0">
                                      <a:latin typeface="Cambria Math" panose="02040503050406030204" pitchFamily="18" charset="0"/>
                                      <a:ea typeface="Palatino" charset="0"/>
                                      <a:cs typeface="Palatino" charset="0"/>
                                    </a:rPr>
                                  </m:ctrlPr>
                                </m:sSupPr>
                                <m:e>
                                  <m:r>
                                    <a:rPr lang="en-US" sz="2800" b="1" i="1" dirty="0" smtClean="0">
                                      <a:latin typeface="Cambria Math" charset="0"/>
                                      <a:ea typeface="Palatino" charset="0"/>
                                      <a:cs typeface="Palatino" charset="0"/>
                                    </a:rPr>
                                    <m:t>𝝐</m:t>
                                  </m:r>
                                </m:e>
                                <m:sup>
                                  <m:r>
                                    <a:rPr lang="en-US" sz="2800" b="1" i="1" dirty="0" smtClean="0">
                                      <a:latin typeface="Cambria Math" charset="0"/>
                                      <a:ea typeface="Palatino" charset="0"/>
                                      <a:cs typeface="Palatino" charset="0"/>
                                    </a:rPr>
                                    <m:t>𝟐</m:t>
                                  </m:r>
                                </m:sup>
                              </m:sSup>
                            </m:den>
                          </m:f>
                        </m:e>
                      </m:d>
                      <m:r>
                        <a:rPr lang="en-US" sz="2800" b="1" i="1" dirty="0" smtClean="0">
                          <a:latin typeface="Cambria Math" charset="0"/>
                          <a:ea typeface="Palatino" charset="0"/>
                          <a:cs typeface="Palatino" charset="0"/>
                        </a:rPr>
                        <m:t>.</m:t>
                      </m:r>
                    </m:oMath>
                  </m:oMathPara>
                </a14:m>
                <a:endParaRPr lang="en-US" sz="2800" dirty="0">
                  <a:latin typeface="Calibri" panose="020F0502020204030204" pitchFamily="34" charset="0"/>
                  <a:ea typeface="Palatino" charset="0"/>
                  <a:cs typeface="Calibri" panose="020F0502020204030204" pitchFamily="34" charset="0"/>
                </a:endParaRPr>
              </a:p>
              <a:p>
                <a:endParaRPr lang="en-US" sz="2800" dirty="0">
                  <a:latin typeface="Calibri" panose="020F0502020204030204" pitchFamily="34" charset="0"/>
                  <a:ea typeface="Palatino" charset="0"/>
                  <a:cs typeface="Calibri" panose="020F0502020204030204" pitchFamily="34" charset="0"/>
                </a:endParaRPr>
              </a:p>
            </p:txBody>
          </p:sp>
        </mc:Choice>
        <mc:Fallback xmlns="">
          <p:sp>
            <p:nvSpPr>
              <p:cNvPr id="3" name="Rectangle 2">
                <a:extLst>
                  <a:ext uri="{FF2B5EF4-FFF2-40B4-BE49-F238E27FC236}">
                    <a16:creationId xmlns:a16="http://schemas.microsoft.com/office/drawing/2014/main" id="{4D3BCF54-A3EF-B74C-98C4-C6098FE0C293}"/>
                  </a:ext>
                </a:extLst>
              </p:cNvPr>
              <p:cNvSpPr>
                <a:spLocks noRot="1" noChangeAspect="1" noMove="1" noResize="1" noEditPoints="1" noAdjustHandles="1" noChangeArrowheads="1" noChangeShapeType="1" noTextEdit="1"/>
              </p:cNvSpPr>
              <p:nvPr/>
            </p:nvSpPr>
            <p:spPr>
              <a:xfrm>
                <a:off x="838199" y="1495407"/>
                <a:ext cx="10833847" cy="2179186"/>
              </a:xfrm>
              <a:prstGeom prst="rect">
                <a:avLst/>
              </a:prstGeom>
              <a:blipFill>
                <a:blip r:embed="rId3"/>
                <a:stretch>
                  <a:fillRect l="-1054" t="-2907"/>
                </a:stretch>
              </a:blipFill>
            </p:spPr>
            <p:txBody>
              <a:bodyPr/>
              <a:lstStyle/>
              <a:p>
                <a:r>
                  <a:rPr lang="en-US">
                    <a:noFill/>
                  </a:rPr>
                  <a:t> </a:t>
                </a:r>
              </a:p>
            </p:txBody>
          </p:sp>
        </mc:Fallback>
      </mc:AlternateContent>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Compression Theorem</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2DD1224-F48B-0349-84E4-BF40F53CE3D9}"/>
                  </a:ext>
                </a:extLst>
              </p:cNvPr>
              <p:cNvSpPr txBox="1"/>
              <p:nvPr/>
            </p:nvSpPr>
            <p:spPr>
              <a:xfrm>
                <a:off x="7306671" y="2601671"/>
                <a:ext cx="3632661" cy="505010"/>
              </a:xfrm>
              <a:prstGeom prst="rect">
                <a:avLst/>
              </a:prstGeom>
              <a:noFill/>
            </p:spPr>
            <p:txBody>
              <a:bodyPr wrap="none" rtlCol="0">
                <a:spAutoFit/>
              </a:bodyPr>
              <a:lstStyle/>
              <a:p>
                <a14:m>
                  <m:oMath xmlns:m="http://schemas.openxmlformats.org/officeDocument/2006/math">
                    <m:acc>
                      <m:accPr>
                        <m:chr m:val="̃"/>
                        <m:ctrlPr>
                          <a:rPr lang="en-US" sz="2600" b="0" i="1" smtClean="0">
                            <a:solidFill>
                              <a:schemeClr val="tx1">
                                <a:lumMod val="65000"/>
                                <a:lumOff val="35000"/>
                              </a:schemeClr>
                            </a:solidFill>
                            <a:latin typeface="Cambria Math" panose="02040503050406030204" pitchFamily="18" charset="0"/>
                          </a:rPr>
                        </m:ctrlPr>
                      </m:accPr>
                      <m:e>
                        <m:r>
                          <m:rPr>
                            <m:sty m:val="p"/>
                          </m:rPr>
                          <a:rPr lang="en-US" sz="2600" b="0" i="0" smtClean="0">
                            <a:solidFill>
                              <a:schemeClr val="tx1">
                                <a:lumMod val="65000"/>
                                <a:lumOff val="35000"/>
                              </a:schemeClr>
                            </a:solidFill>
                            <a:latin typeface="Cambria Math" charset="0"/>
                          </a:rPr>
                          <m:t>O</m:t>
                        </m:r>
                      </m:e>
                    </m:acc>
                    <m:d>
                      <m:dPr>
                        <m:ctrlPr>
                          <a:rPr lang="en-US" sz="2600" b="0" i="1" smtClean="0">
                            <a:solidFill>
                              <a:schemeClr val="tx1">
                                <a:lumMod val="65000"/>
                                <a:lumOff val="35000"/>
                              </a:schemeClr>
                            </a:solidFill>
                            <a:latin typeface="Cambria Math" panose="02040503050406030204" pitchFamily="18" charset="0"/>
                          </a:rPr>
                        </m:ctrlPr>
                      </m:dPr>
                      <m:e>
                        <m:r>
                          <a:rPr lang="en-US" sz="2600" i="1" smtClean="0">
                            <a:solidFill>
                              <a:schemeClr val="tx1">
                                <a:lumMod val="65000"/>
                                <a:lumOff val="35000"/>
                              </a:schemeClr>
                            </a:solidFill>
                            <a:latin typeface="Cambria Math" charset="0"/>
                            <a:ea typeface="Cambria Math" charset="0"/>
                            <a:cs typeface="Cambria Math" charset="0"/>
                          </a:rPr>
                          <m:t>∙</m:t>
                        </m:r>
                      </m:e>
                    </m:d>
                  </m:oMath>
                </a14:m>
                <a:r>
                  <a:rPr lang="en-US" sz="2600" dirty="0">
                    <a:solidFill>
                      <a:schemeClr val="tx1">
                        <a:lumMod val="65000"/>
                        <a:lumOff val="35000"/>
                      </a:schemeClr>
                    </a:solidFill>
                    <a:latin typeface="Calibri" panose="020F0502020204030204" pitchFamily="34" charset="0"/>
                    <a:cs typeface="Calibri" panose="020F0502020204030204" pitchFamily="34" charset="0"/>
                  </a:rPr>
                  <a:t> </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hides </a:t>
                </a:r>
                <a:r>
                  <a:rPr lang="en-US" sz="26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polylog</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 factors</a:t>
                </a:r>
              </a:p>
            </p:txBody>
          </p:sp>
        </mc:Choice>
        <mc:Fallback xmlns="">
          <p:sp>
            <p:nvSpPr>
              <p:cNvPr id="18" name="TextBox 17">
                <a:extLst>
                  <a:ext uri="{FF2B5EF4-FFF2-40B4-BE49-F238E27FC236}">
                    <a16:creationId xmlns:a16="http://schemas.microsoft.com/office/drawing/2014/main" id="{72DD1224-F48B-0349-84E4-BF40F53CE3D9}"/>
                  </a:ext>
                </a:extLst>
              </p:cNvPr>
              <p:cNvSpPr txBox="1">
                <a:spLocks noRot="1" noChangeAspect="1" noMove="1" noResize="1" noEditPoints="1" noAdjustHandles="1" noChangeArrowheads="1" noChangeShapeType="1" noTextEdit="1"/>
              </p:cNvSpPr>
              <p:nvPr/>
            </p:nvSpPr>
            <p:spPr>
              <a:xfrm>
                <a:off x="7306671" y="2601671"/>
                <a:ext cx="3632661" cy="505010"/>
              </a:xfrm>
              <a:prstGeom prst="rect">
                <a:avLst/>
              </a:prstGeom>
              <a:blipFill>
                <a:blip r:embed="rId4"/>
                <a:stretch>
                  <a:fillRect l="-348" t="-4878" r="-2091" b="-29268"/>
                </a:stretch>
              </a:blipFill>
            </p:spPr>
            <p:txBody>
              <a:bodyPr/>
              <a:lstStyle/>
              <a:p>
                <a:r>
                  <a:rPr lang="en-US">
                    <a:noFill/>
                  </a:rPr>
                  <a:t> </a:t>
                </a:r>
              </a:p>
            </p:txBody>
          </p:sp>
        </mc:Fallback>
      </mc:AlternateContent>
    </p:spTree>
    <p:extLst>
      <p:ext uri="{BB962C8B-B14F-4D97-AF65-F5344CB8AC3E}">
        <p14:creationId xmlns:p14="http://schemas.microsoft.com/office/powerpoint/2010/main" val="4057472104"/>
      </p:ext>
    </p:extLst>
  </p:cSld>
  <p:clrMapOvr>
    <a:masterClrMapping/>
  </p:clrMapOvr>
  <mc:AlternateContent xmlns:mc="http://schemas.openxmlformats.org/markup-compatibility/2006" xmlns:p14="http://schemas.microsoft.com/office/powerpoint/2010/main">
    <mc:Choice Requires="p14">
      <p:transition spd="slow" p14:dur="2000" advTm="34848"/>
    </mc:Choice>
    <mc:Fallback xmlns="">
      <p:transition spd="slow" advTm="34848"/>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4"/>
          <a:stretch>
            <a:fillRect/>
          </a:stretch>
        </p:blipFill>
        <p:spPr>
          <a:xfrm>
            <a:off x="0" y="1003498"/>
            <a:ext cx="12192000" cy="3192892"/>
          </a:xfrm>
          <a:prstGeom prst="rect">
            <a:avLst/>
          </a:prstGeom>
        </p:spPr>
      </p:pic>
      <p:sp>
        <p:nvSpPr>
          <p:cNvPr id="50" name="TextBox 49"/>
          <p:cNvSpPr txBox="1"/>
          <p:nvPr/>
        </p:nvSpPr>
        <p:spPr>
          <a:xfrm>
            <a:off x="866498" y="1778825"/>
            <a:ext cx="4410503" cy="461665"/>
          </a:xfrm>
          <a:prstGeom prst="rect">
            <a:avLst/>
          </a:prstGeom>
          <a:noFill/>
        </p:spPr>
        <p:txBody>
          <a:bodyPr wrap="none" rtlCol="0">
            <a:spAutoFit/>
          </a:bodyPr>
          <a:lstStyle/>
          <a:p>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Cheat: assume a uniform mixture.</a:t>
            </a:r>
          </a:p>
        </p:txBody>
      </p:sp>
      <mc:AlternateContent xmlns:mc="http://schemas.openxmlformats.org/markup-compatibility/2006" xmlns:a14="http://schemas.microsoft.com/office/drawing/2010/main">
        <mc:Choice Requires="a14">
          <p:sp>
            <p:nvSpPr>
              <p:cNvPr id="14" name="TextBox 13"/>
              <p:cNvSpPr txBox="1"/>
              <p:nvPr/>
            </p:nvSpPr>
            <p:spPr>
              <a:xfrm>
                <a:off x="3291241" y="314565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4473B5"/>
                          </a:solidFill>
                          <a:latin typeface="Cambria Math" charset="0"/>
                          <a:ea typeface="Cambria Math" charset="0"/>
                          <a:cs typeface="Cambria Math" charset="0"/>
                        </a:rPr>
                        <m:t>𝒩</m:t>
                      </m:r>
                      <m:d>
                        <m:dPr>
                          <m:ctrlPr>
                            <a:rPr lang="en-US" sz="2400" i="1">
                              <a:solidFill>
                                <a:srgbClr val="4473B5"/>
                              </a:solidFill>
                              <a:latin typeface="Cambria Math" panose="02040503050406030204" pitchFamily="18" charset="0"/>
                              <a:ea typeface="Cambria Math" charset="0"/>
                              <a:cs typeface="Cambria Math" charset="0"/>
                            </a:rPr>
                          </m:ctrlPr>
                        </m:dPr>
                        <m:e>
                          <m:sSub>
                            <m:sSubPr>
                              <m:ctrlPr>
                                <a:rPr lang="en-US" sz="2400" b="0" i="1" smtClean="0">
                                  <a:solidFill>
                                    <a:srgbClr val="4473B5"/>
                                  </a:solidFill>
                                  <a:latin typeface="Cambria Math" panose="02040503050406030204" pitchFamily="18" charset="0"/>
                                  <a:ea typeface="Cambria Math" charset="0"/>
                                  <a:cs typeface="Cambria Math" charset="0"/>
                                </a:rPr>
                              </m:ctrlPr>
                            </m:sSubPr>
                            <m:e>
                              <m:r>
                                <a:rPr lang="en-US" sz="2400" i="1">
                                  <a:solidFill>
                                    <a:srgbClr val="4473B5"/>
                                  </a:solidFill>
                                  <a:latin typeface="Cambria Math" charset="0"/>
                                  <a:ea typeface="Cambria Math" charset="0"/>
                                  <a:cs typeface="Cambria Math" charset="0"/>
                                </a:rPr>
                                <m:t>𝜇</m:t>
                              </m:r>
                            </m:e>
                            <m:sub>
                              <m:r>
                                <a:rPr lang="en-US" sz="2400" b="0" i="1" smtClean="0">
                                  <a:solidFill>
                                    <a:srgbClr val="4473B5"/>
                                  </a:solidFill>
                                  <a:latin typeface="Cambria Math" charset="0"/>
                                  <a:ea typeface="Cambria Math" charset="0"/>
                                  <a:cs typeface="Cambria Math" charset="0"/>
                                </a:rPr>
                                <m:t>1</m:t>
                              </m:r>
                            </m:sub>
                          </m:sSub>
                          <m:r>
                            <a:rPr lang="en-US" sz="2400" i="1">
                              <a:solidFill>
                                <a:srgbClr val="4473B5"/>
                              </a:solidFill>
                              <a:latin typeface="Cambria Math" charset="0"/>
                              <a:ea typeface="Cambria Math" charset="0"/>
                              <a:cs typeface="Cambria Math" charset="0"/>
                            </a:rPr>
                            <m:t>, </m:t>
                          </m:r>
                          <m:sSubSup>
                            <m:sSubSupPr>
                              <m:ctrlPr>
                                <a:rPr lang="en-US" sz="2400" b="0" i="1" smtClean="0">
                                  <a:solidFill>
                                    <a:srgbClr val="4473B5"/>
                                  </a:solidFill>
                                  <a:latin typeface="Cambria Math" panose="02040503050406030204" pitchFamily="18" charset="0"/>
                                  <a:ea typeface="Cambria Math" charset="0"/>
                                  <a:cs typeface="Cambria Math" charset="0"/>
                                </a:rPr>
                              </m:ctrlPr>
                            </m:sSubSupPr>
                            <m:e>
                              <m:r>
                                <a:rPr lang="en-US" sz="2400" i="1">
                                  <a:solidFill>
                                    <a:srgbClr val="4473B5"/>
                                  </a:solidFill>
                                  <a:latin typeface="Cambria Math" charset="0"/>
                                  <a:ea typeface="Cambria Math" charset="0"/>
                                  <a:cs typeface="Cambria Math" charset="0"/>
                                </a:rPr>
                                <m:t>𝜎</m:t>
                              </m:r>
                            </m:e>
                            <m:sub>
                              <m:r>
                                <a:rPr lang="en-US" sz="2400" b="0" i="1" smtClean="0">
                                  <a:solidFill>
                                    <a:srgbClr val="4473B5"/>
                                  </a:solidFill>
                                  <a:latin typeface="Cambria Math" charset="0"/>
                                  <a:ea typeface="Cambria Math" charset="0"/>
                                  <a:cs typeface="Cambria Math" charset="0"/>
                                </a:rPr>
                                <m:t>1</m:t>
                              </m:r>
                            </m:sub>
                            <m:sup>
                              <m:r>
                                <a:rPr lang="en-US" sz="2400" i="1">
                                  <a:solidFill>
                                    <a:srgbClr val="4473B5"/>
                                  </a:solidFill>
                                  <a:latin typeface="Cambria Math" charset="0"/>
                                  <a:ea typeface="Cambria Math" charset="0"/>
                                  <a:cs typeface="Cambria Math" charset="0"/>
                                </a:rPr>
                                <m:t>2</m:t>
                              </m:r>
                            </m:sup>
                          </m:sSubSup>
                        </m:e>
                      </m:d>
                    </m:oMath>
                  </m:oMathPara>
                </a14:m>
                <a:endParaRPr lang="en-US" sz="2400" dirty="0">
                  <a:solidFill>
                    <a:srgbClr val="4473B5"/>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3291241" y="3145654"/>
                <a:ext cx="1577034" cy="465961"/>
              </a:xfrm>
              <a:prstGeom prst="rect">
                <a:avLst/>
              </a:prstGeom>
              <a:blipFill rotWithShape="0">
                <a:blip r:embed="rId5"/>
                <a:stretch>
                  <a:fillRect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5468280" y="318578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279D59"/>
                          </a:solidFill>
                          <a:latin typeface="Cambria Math" charset="0"/>
                          <a:ea typeface="Cambria Math" charset="0"/>
                          <a:cs typeface="Cambria Math" charset="0"/>
                        </a:rPr>
                        <m:t>𝒩</m:t>
                      </m:r>
                      <m:d>
                        <m:dPr>
                          <m:ctrlPr>
                            <a:rPr lang="en-US" sz="2400" i="1">
                              <a:solidFill>
                                <a:srgbClr val="279D59"/>
                              </a:solidFill>
                              <a:latin typeface="Cambria Math" panose="02040503050406030204" pitchFamily="18" charset="0"/>
                              <a:ea typeface="Cambria Math" charset="0"/>
                              <a:cs typeface="Cambria Math" charset="0"/>
                            </a:rPr>
                          </m:ctrlPr>
                        </m:dPr>
                        <m:e>
                          <m:sSub>
                            <m:sSubPr>
                              <m:ctrlPr>
                                <a:rPr lang="en-US" sz="2400" b="0" i="1" smtClean="0">
                                  <a:solidFill>
                                    <a:srgbClr val="279D59"/>
                                  </a:solidFill>
                                  <a:latin typeface="Cambria Math" panose="02040503050406030204" pitchFamily="18" charset="0"/>
                                  <a:ea typeface="Cambria Math" charset="0"/>
                                  <a:cs typeface="Cambria Math" charset="0"/>
                                </a:rPr>
                              </m:ctrlPr>
                            </m:sSubPr>
                            <m:e>
                              <m:r>
                                <a:rPr lang="en-US" sz="2400" i="1">
                                  <a:solidFill>
                                    <a:srgbClr val="279D59"/>
                                  </a:solidFill>
                                  <a:latin typeface="Cambria Math" charset="0"/>
                                  <a:ea typeface="Cambria Math" charset="0"/>
                                  <a:cs typeface="Cambria Math" charset="0"/>
                                </a:rPr>
                                <m:t>𝜇</m:t>
                              </m:r>
                            </m:e>
                            <m:sub>
                              <m:r>
                                <a:rPr lang="en-US" sz="2400" b="0" i="1" smtClean="0">
                                  <a:solidFill>
                                    <a:srgbClr val="279D59"/>
                                  </a:solidFill>
                                  <a:latin typeface="Cambria Math" charset="0"/>
                                  <a:ea typeface="Cambria Math" charset="0"/>
                                  <a:cs typeface="Cambria Math" charset="0"/>
                                </a:rPr>
                                <m:t>2</m:t>
                              </m:r>
                            </m:sub>
                          </m:sSub>
                          <m:r>
                            <a:rPr lang="en-US" sz="2400" i="1">
                              <a:solidFill>
                                <a:srgbClr val="279D59"/>
                              </a:solidFill>
                              <a:latin typeface="Cambria Math" charset="0"/>
                              <a:ea typeface="Cambria Math" charset="0"/>
                              <a:cs typeface="Cambria Math" charset="0"/>
                            </a:rPr>
                            <m:t>, </m:t>
                          </m:r>
                          <m:sSubSup>
                            <m:sSubSupPr>
                              <m:ctrlPr>
                                <a:rPr lang="en-US" sz="2400" b="0" i="1" smtClean="0">
                                  <a:solidFill>
                                    <a:srgbClr val="279D59"/>
                                  </a:solidFill>
                                  <a:latin typeface="Cambria Math" panose="02040503050406030204" pitchFamily="18" charset="0"/>
                                  <a:ea typeface="Cambria Math" charset="0"/>
                                  <a:cs typeface="Cambria Math" charset="0"/>
                                </a:rPr>
                              </m:ctrlPr>
                            </m:sSubSupPr>
                            <m:e>
                              <m:r>
                                <a:rPr lang="en-US" sz="2400" i="1">
                                  <a:solidFill>
                                    <a:srgbClr val="279D59"/>
                                  </a:solidFill>
                                  <a:latin typeface="Cambria Math" charset="0"/>
                                  <a:ea typeface="Cambria Math" charset="0"/>
                                  <a:cs typeface="Cambria Math" charset="0"/>
                                </a:rPr>
                                <m:t>𝜎</m:t>
                              </m:r>
                            </m:e>
                            <m:sub>
                              <m:r>
                                <a:rPr lang="en-US" sz="2400" b="0" i="1" smtClean="0">
                                  <a:solidFill>
                                    <a:srgbClr val="279D59"/>
                                  </a:solidFill>
                                  <a:latin typeface="Cambria Math" charset="0"/>
                                  <a:ea typeface="Cambria Math" charset="0"/>
                                  <a:cs typeface="Cambria Math" charset="0"/>
                                </a:rPr>
                                <m:t>2</m:t>
                              </m:r>
                            </m:sub>
                            <m:sup>
                              <m:r>
                                <a:rPr lang="en-US" sz="2400" i="1">
                                  <a:solidFill>
                                    <a:srgbClr val="279D59"/>
                                  </a:solidFill>
                                  <a:latin typeface="Cambria Math" charset="0"/>
                                  <a:ea typeface="Cambria Math" charset="0"/>
                                  <a:cs typeface="Cambria Math" charset="0"/>
                                </a:rPr>
                                <m:t>2</m:t>
                              </m:r>
                            </m:sup>
                          </m:sSubSup>
                        </m:e>
                      </m:d>
                    </m:oMath>
                  </m:oMathPara>
                </a14:m>
                <a:endParaRPr lang="en-US" sz="2400" dirty="0">
                  <a:solidFill>
                    <a:srgbClr val="279D59"/>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5468280" y="3185784"/>
                <a:ext cx="1577034" cy="465961"/>
              </a:xfrm>
              <a:prstGeom prst="rect">
                <a:avLst/>
              </a:prstGeom>
              <a:blipFill rotWithShape="0">
                <a:blip r:embed="rId6"/>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8659313" y="1698499"/>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D5424E"/>
                          </a:solidFill>
                          <a:latin typeface="Cambria Math" charset="0"/>
                          <a:ea typeface="Cambria Math" charset="0"/>
                          <a:cs typeface="Cambria Math" charset="0"/>
                        </a:rPr>
                        <m:t>𝒩</m:t>
                      </m:r>
                      <m:d>
                        <m:dPr>
                          <m:ctrlPr>
                            <a:rPr lang="en-US" sz="2400" i="1">
                              <a:solidFill>
                                <a:srgbClr val="D5424E"/>
                              </a:solidFill>
                              <a:latin typeface="Cambria Math" panose="02040503050406030204" pitchFamily="18" charset="0"/>
                              <a:ea typeface="Cambria Math" charset="0"/>
                              <a:cs typeface="Cambria Math" charset="0"/>
                            </a:rPr>
                          </m:ctrlPr>
                        </m:dPr>
                        <m:e>
                          <m:sSub>
                            <m:sSubPr>
                              <m:ctrlPr>
                                <a:rPr lang="en-US" sz="2400" b="0" i="1" smtClean="0">
                                  <a:solidFill>
                                    <a:srgbClr val="D5424E"/>
                                  </a:solidFill>
                                  <a:latin typeface="Cambria Math" panose="02040503050406030204" pitchFamily="18" charset="0"/>
                                  <a:ea typeface="Cambria Math" charset="0"/>
                                  <a:cs typeface="Cambria Math" charset="0"/>
                                </a:rPr>
                              </m:ctrlPr>
                            </m:sSubPr>
                            <m:e>
                              <m:r>
                                <a:rPr lang="en-US" sz="2400" i="1">
                                  <a:solidFill>
                                    <a:srgbClr val="D5424E"/>
                                  </a:solidFill>
                                  <a:latin typeface="Cambria Math" charset="0"/>
                                  <a:ea typeface="Cambria Math" charset="0"/>
                                  <a:cs typeface="Cambria Math" charset="0"/>
                                </a:rPr>
                                <m:t>𝜇</m:t>
                              </m:r>
                            </m:e>
                            <m:sub>
                              <m:r>
                                <a:rPr lang="en-US" sz="2400" b="0" i="1" smtClean="0">
                                  <a:solidFill>
                                    <a:srgbClr val="D5424E"/>
                                  </a:solidFill>
                                  <a:latin typeface="Cambria Math" charset="0"/>
                                  <a:ea typeface="Cambria Math" charset="0"/>
                                  <a:cs typeface="Cambria Math" charset="0"/>
                                </a:rPr>
                                <m:t>3</m:t>
                              </m:r>
                            </m:sub>
                          </m:sSub>
                          <m:r>
                            <a:rPr lang="en-US" sz="2400" i="1">
                              <a:solidFill>
                                <a:srgbClr val="D5424E"/>
                              </a:solidFill>
                              <a:latin typeface="Cambria Math" charset="0"/>
                              <a:ea typeface="Cambria Math" charset="0"/>
                              <a:cs typeface="Cambria Math" charset="0"/>
                            </a:rPr>
                            <m:t>, </m:t>
                          </m:r>
                          <m:sSubSup>
                            <m:sSubSupPr>
                              <m:ctrlPr>
                                <a:rPr lang="en-US" sz="2400" b="0" i="1" smtClean="0">
                                  <a:solidFill>
                                    <a:srgbClr val="D5424E"/>
                                  </a:solidFill>
                                  <a:latin typeface="Cambria Math" panose="02040503050406030204" pitchFamily="18" charset="0"/>
                                  <a:ea typeface="Cambria Math" charset="0"/>
                                  <a:cs typeface="Cambria Math" charset="0"/>
                                </a:rPr>
                              </m:ctrlPr>
                            </m:sSubSupPr>
                            <m:e>
                              <m:r>
                                <a:rPr lang="en-US" sz="2400" i="1">
                                  <a:solidFill>
                                    <a:srgbClr val="D5424E"/>
                                  </a:solidFill>
                                  <a:latin typeface="Cambria Math" charset="0"/>
                                  <a:ea typeface="Cambria Math" charset="0"/>
                                  <a:cs typeface="Cambria Math" charset="0"/>
                                </a:rPr>
                                <m:t>𝜎</m:t>
                              </m:r>
                            </m:e>
                            <m:sub>
                              <m:r>
                                <a:rPr lang="en-US" sz="2400" b="0" i="1" smtClean="0">
                                  <a:solidFill>
                                    <a:srgbClr val="D5424E"/>
                                  </a:solidFill>
                                  <a:latin typeface="Cambria Math" charset="0"/>
                                  <a:ea typeface="Cambria Math" charset="0"/>
                                  <a:cs typeface="Cambria Math" charset="0"/>
                                </a:rPr>
                                <m:t>3</m:t>
                              </m:r>
                            </m:sub>
                            <m:sup>
                              <m:r>
                                <a:rPr lang="en-US" sz="2400" i="1">
                                  <a:solidFill>
                                    <a:srgbClr val="D5424E"/>
                                  </a:solidFill>
                                  <a:latin typeface="Cambria Math" charset="0"/>
                                  <a:ea typeface="Cambria Math" charset="0"/>
                                  <a:cs typeface="Cambria Math" charset="0"/>
                                </a:rPr>
                                <m:t>2</m:t>
                              </m:r>
                            </m:sup>
                          </m:sSubSup>
                        </m:e>
                      </m:d>
                    </m:oMath>
                  </m:oMathPara>
                </a14:m>
                <a:endParaRPr lang="en-US" sz="2400" dirty="0">
                  <a:solidFill>
                    <a:srgbClr val="D5424E"/>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8659313" y="1698499"/>
                <a:ext cx="1577034" cy="465961"/>
              </a:xfrm>
              <a:prstGeom prst="rect">
                <a:avLst/>
              </a:prstGeom>
              <a:blipFill rotWithShape="0">
                <a:blip r:embed="rId7"/>
                <a:stretch>
                  <a:fillRect b="-7895"/>
                </a:stretch>
              </a:blipFill>
            </p:spPr>
            <p:txBody>
              <a:bodyPr/>
              <a:lstStyle/>
              <a:p>
                <a:r>
                  <a:rPr lang="en-US">
                    <a:noFill/>
                  </a:rPr>
                  <a:t> </a:t>
                </a:r>
              </a:p>
            </p:txBody>
          </p:sp>
        </mc:Fallback>
      </mc:AlternateContent>
      <p:sp>
        <p:nvSpPr>
          <p:cNvPr id="11" name="Title 1">
            <a:extLst>
              <a:ext uri="{FF2B5EF4-FFF2-40B4-BE49-F238E27FC236}">
                <a16:creationId xmlns:a16="http://schemas.microsoft.com/office/drawing/2014/main" id="{71AC47E7-A6D2-6548-AEF5-E259B3C93C08}"/>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of mixtures</a:t>
            </a:r>
          </a:p>
        </p:txBody>
      </p:sp>
    </p:spTree>
    <p:custDataLst>
      <p:tags r:id="rId1"/>
    </p:custDataLst>
    <p:extLst>
      <p:ext uri="{BB962C8B-B14F-4D97-AF65-F5344CB8AC3E}">
        <p14:creationId xmlns:p14="http://schemas.microsoft.com/office/powerpoint/2010/main" val="540389917"/>
      </p:ext>
    </p:extLst>
  </p:cSld>
  <p:clrMapOvr>
    <a:masterClrMapping/>
  </p:clrMapOvr>
  <mc:AlternateContent xmlns:mc="http://schemas.openxmlformats.org/markup-compatibility/2006" xmlns:p14="http://schemas.microsoft.com/office/powerpoint/2010/main">
    <mc:Choice Requires="p14">
      <p:transition spd="slow" p14:dur="2000" advTm="15010"/>
    </mc:Choice>
    <mc:Fallback xmlns="">
      <p:transition spd="slow" advTm="1501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4"/>
          <a:stretch>
            <a:fillRect/>
          </a:stretch>
        </p:blipFill>
        <p:spPr>
          <a:xfrm>
            <a:off x="0" y="1003498"/>
            <a:ext cx="12192000" cy="3192892"/>
          </a:xfrm>
          <a:prstGeom prst="rect">
            <a:avLst/>
          </a:prstGeom>
        </p:spPr>
      </p:pic>
      <p:sp>
        <p:nvSpPr>
          <p:cNvPr id="50" name="TextBox 49"/>
          <p:cNvSpPr txBox="1"/>
          <p:nvPr/>
        </p:nvSpPr>
        <p:spPr>
          <a:xfrm>
            <a:off x="866498" y="1778825"/>
            <a:ext cx="4410503" cy="461665"/>
          </a:xfrm>
          <a:prstGeom prst="rect">
            <a:avLst/>
          </a:prstGeom>
          <a:noFill/>
        </p:spPr>
        <p:txBody>
          <a:bodyPr wrap="none" rtlCol="0">
            <a:spAutoFit/>
          </a:bodyPr>
          <a:lstStyle/>
          <a:p>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Cheat: assume a uniform mixture.</a:t>
            </a:r>
          </a:p>
        </p:txBody>
      </p:sp>
      <p:sp>
        <p:nvSpPr>
          <p:cNvPr id="8" name="Oval 7"/>
          <p:cNvSpPr/>
          <p:nvPr/>
        </p:nvSpPr>
        <p:spPr>
          <a:xfrm>
            <a:off x="3469593"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502210" y="372142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637376" y="371884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69135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064274"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8586791" y="3723383"/>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15440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96098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790915" y="3717765"/>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179115"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566900"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094427"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9865063"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9225927"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7671479"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825174"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p:cNvSpPr txBox="1"/>
              <p:nvPr/>
            </p:nvSpPr>
            <p:spPr>
              <a:xfrm>
                <a:off x="3291241" y="314565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4473B5"/>
                          </a:solidFill>
                          <a:latin typeface="Cambria Math" charset="0"/>
                          <a:ea typeface="Cambria Math" charset="0"/>
                          <a:cs typeface="Cambria Math" charset="0"/>
                        </a:rPr>
                        <m:t>𝒩</m:t>
                      </m:r>
                      <m:d>
                        <m:dPr>
                          <m:ctrlPr>
                            <a:rPr lang="en-US" sz="2400" i="1">
                              <a:solidFill>
                                <a:srgbClr val="4473B5"/>
                              </a:solidFill>
                              <a:latin typeface="Cambria Math" panose="02040503050406030204" pitchFamily="18" charset="0"/>
                              <a:ea typeface="Cambria Math" charset="0"/>
                              <a:cs typeface="Cambria Math" charset="0"/>
                            </a:rPr>
                          </m:ctrlPr>
                        </m:dPr>
                        <m:e>
                          <m:sSub>
                            <m:sSubPr>
                              <m:ctrlPr>
                                <a:rPr lang="en-US" sz="2400" b="0" i="1" smtClean="0">
                                  <a:solidFill>
                                    <a:srgbClr val="4473B5"/>
                                  </a:solidFill>
                                  <a:latin typeface="Cambria Math" panose="02040503050406030204" pitchFamily="18" charset="0"/>
                                  <a:ea typeface="Cambria Math" charset="0"/>
                                  <a:cs typeface="Cambria Math" charset="0"/>
                                </a:rPr>
                              </m:ctrlPr>
                            </m:sSubPr>
                            <m:e>
                              <m:r>
                                <a:rPr lang="en-US" sz="2400" i="1">
                                  <a:solidFill>
                                    <a:srgbClr val="4473B5"/>
                                  </a:solidFill>
                                  <a:latin typeface="Cambria Math" charset="0"/>
                                  <a:ea typeface="Cambria Math" charset="0"/>
                                  <a:cs typeface="Cambria Math" charset="0"/>
                                </a:rPr>
                                <m:t>𝜇</m:t>
                              </m:r>
                            </m:e>
                            <m:sub>
                              <m:r>
                                <a:rPr lang="en-US" sz="2400" b="0" i="1" smtClean="0">
                                  <a:solidFill>
                                    <a:srgbClr val="4473B5"/>
                                  </a:solidFill>
                                  <a:latin typeface="Cambria Math" charset="0"/>
                                  <a:ea typeface="Cambria Math" charset="0"/>
                                  <a:cs typeface="Cambria Math" charset="0"/>
                                </a:rPr>
                                <m:t>1</m:t>
                              </m:r>
                            </m:sub>
                          </m:sSub>
                          <m:r>
                            <a:rPr lang="en-US" sz="2400" i="1">
                              <a:solidFill>
                                <a:srgbClr val="4473B5"/>
                              </a:solidFill>
                              <a:latin typeface="Cambria Math" charset="0"/>
                              <a:ea typeface="Cambria Math" charset="0"/>
                              <a:cs typeface="Cambria Math" charset="0"/>
                            </a:rPr>
                            <m:t>, </m:t>
                          </m:r>
                          <m:sSubSup>
                            <m:sSubSupPr>
                              <m:ctrlPr>
                                <a:rPr lang="en-US" sz="2400" b="0" i="1" smtClean="0">
                                  <a:solidFill>
                                    <a:srgbClr val="4473B5"/>
                                  </a:solidFill>
                                  <a:latin typeface="Cambria Math" panose="02040503050406030204" pitchFamily="18" charset="0"/>
                                  <a:ea typeface="Cambria Math" charset="0"/>
                                  <a:cs typeface="Cambria Math" charset="0"/>
                                </a:rPr>
                              </m:ctrlPr>
                            </m:sSubSupPr>
                            <m:e>
                              <m:r>
                                <a:rPr lang="en-US" sz="2400" i="1">
                                  <a:solidFill>
                                    <a:srgbClr val="4473B5"/>
                                  </a:solidFill>
                                  <a:latin typeface="Cambria Math" charset="0"/>
                                  <a:ea typeface="Cambria Math" charset="0"/>
                                  <a:cs typeface="Cambria Math" charset="0"/>
                                </a:rPr>
                                <m:t>𝜎</m:t>
                              </m:r>
                            </m:e>
                            <m:sub>
                              <m:r>
                                <a:rPr lang="en-US" sz="2400" b="0" i="1" smtClean="0">
                                  <a:solidFill>
                                    <a:srgbClr val="4473B5"/>
                                  </a:solidFill>
                                  <a:latin typeface="Cambria Math" charset="0"/>
                                  <a:ea typeface="Cambria Math" charset="0"/>
                                  <a:cs typeface="Cambria Math" charset="0"/>
                                </a:rPr>
                                <m:t>1</m:t>
                              </m:r>
                            </m:sub>
                            <m:sup>
                              <m:r>
                                <a:rPr lang="en-US" sz="2400" i="1">
                                  <a:solidFill>
                                    <a:srgbClr val="4473B5"/>
                                  </a:solidFill>
                                  <a:latin typeface="Cambria Math" charset="0"/>
                                  <a:ea typeface="Cambria Math" charset="0"/>
                                  <a:cs typeface="Cambria Math" charset="0"/>
                                </a:rPr>
                                <m:t>2</m:t>
                              </m:r>
                            </m:sup>
                          </m:sSubSup>
                        </m:e>
                      </m:d>
                    </m:oMath>
                  </m:oMathPara>
                </a14:m>
                <a:endParaRPr lang="en-US" sz="2400" dirty="0">
                  <a:solidFill>
                    <a:srgbClr val="4473B5"/>
                  </a:solidFill>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291241" y="3145654"/>
                <a:ext cx="1577034" cy="465961"/>
              </a:xfrm>
              <a:prstGeom prst="rect">
                <a:avLst/>
              </a:prstGeom>
              <a:blipFill rotWithShape="0">
                <a:blip r:embed="rId5"/>
                <a:stretch>
                  <a:fillRect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5468280" y="318578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279D59"/>
                          </a:solidFill>
                          <a:latin typeface="Cambria Math" charset="0"/>
                          <a:ea typeface="Cambria Math" charset="0"/>
                          <a:cs typeface="Cambria Math" charset="0"/>
                        </a:rPr>
                        <m:t>𝒩</m:t>
                      </m:r>
                      <m:d>
                        <m:dPr>
                          <m:ctrlPr>
                            <a:rPr lang="en-US" sz="2400" i="1">
                              <a:solidFill>
                                <a:srgbClr val="279D59"/>
                              </a:solidFill>
                              <a:latin typeface="Cambria Math" panose="02040503050406030204" pitchFamily="18" charset="0"/>
                              <a:ea typeface="Cambria Math" charset="0"/>
                              <a:cs typeface="Cambria Math" charset="0"/>
                            </a:rPr>
                          </m:ctrlPr>
                        </m:dPr>
                        <m:e>
                          <m:sSub>
                            <m:sSubPr>
                              <m:ctrlPr>
                                <a:rPr lang="en-US" sz="2400" b="0" i="1" smtClean="0">
                                  <a:solidFill>
                                    <a:srgbClr val="279D59"/>
                                  </a:solidFill>
                                  <a:latin typeface="Cambria Math" panose="02040503050406030204" pitchFamily="18" charset="0"/>
                                  <a:ea typeface="Cambria Math" charset="0"/>
                                  <a:cs typeface="Cambria Math" charset="0"/>
                                </a:rPr>
                              </m:ctrlPr>
                            </m:sSubPr>
                            <m:e>
                              <m:r>
                                <a:rPr lang="en-US" sz="2400" i="1">
                                  <a:solidFill>
                                    <a:srgbClr val="279D59"/>
                                  </a:solidFill>
                                  <a:latin typeface="Cambria Math" charset="0"/>
                                  <a:ea typeface="Cambria Math" charset="0"/>
                                  <a:cs typeface="Cambria Math" charset="0"/>
                                </a:rPr>
                                <m:t>𝜇</m:t>
                              </m:r>
                            </m:e>
                            <m:sub>
                              <m:r>
                                <a:rPr lang="en-US" sz="2400" b="0" i="1" smtClean="0">
                                  <a:solidFill>
                                    <a:srgbClr val="279D59"/>
                                  </a:solidFill>
                                  <a:latin typeface="Cambria Math" charset="0"/>
                                  <a:ea typeface="Cambria Math" charset="0"/>
                                  <a:cs typeface="Cambria Math" charset="0"/>
                                </a:rPr>
                                <m:t>2</m:t>
                              </m:r>
                            </m:sub>
                          </m:sSub>
                          <m:r>
                            <a:rPr lang="en-US" sz="2400" i="1">
                              <a:solidFill>
                                <a:srgbClr val="279D59"/>
                              </a:solidFill>
                              <a:latin typeface="Cambria Math" charset="0"/>
                              <a:ea typeface="Cambria Math" charset="0"/>
                              <a:cs typeface="Cambria Math" charset="0"/>
                            </a:rPr>
                            <m:t>, </m:t>
                          </m:r>
                          <m:sSubSup>
                            <m:sSubSupPr>
                              <m:ctrlPr>
                                <a:rPr lang="en-US" sz="2400" b="0" i="1" smtClean="0">
                                  <a:solidFill>
                                    <a:srgbClr val="279D59"/>
                                  </a:solidFill>
                                  <a:latin typeface="Cambria Math" panose="02040503050406030204" pitchFamily="18" charset="0"/>
                                  <a:ea typeface="Cambria Math" charset="0"/>
                                  <a:cs typeface="Cambria Math" charset="0"/>
                                </a:rPr>
                              </m:ctrlPr>
                            </m:sSubSupPr>
                            <m:e>
                              <m:r>
                                <a:rPr lang="en-US" sz="2400" i="1">
                                  <a:solidFill>
                                    <a:srgbClr val="279D59"/>
                                  </a:solidFill>
                                  <a:latin typeface="Cambria Math" charset="0"/>
                                  <a:ea typeface="Cambria Math" charset="0"/>
                                  <a:cs typeface="Cambria Math" charset="0"/>
                                </a:rPr>
                                <m:t>𝜎</m:t>
                              </m:r>
                            </m:e>
                            <m:sub>
                              <m:r>
                                <a:rPr lang="en-US" sz="2400" b="0" i="1" smtClean="0">
                                  <a:solidFill>
                                    <a:srgbClr val="279D59"/>
                                  </a:solidFill>
                                  <a:latin typeface="Cambria Math" charset="0"/>
                                  <a:ea typeface="Cambria Math" charset="0"/>
                                  <a:cs typeface="Cambria Math" charset="0"/>
                                </a:rPr>
                                <m:t>2</m:t>
                              </m:r>
                            </m:sub>
                            <m:sup>
                              <m:r>
                                <a:rPr lang="en-US" sz="2400" i="1">
                                  <a:solidFill>
                                    <a:srgbClr val="279D59"/>
                                  </a:solidFill>
                                  <a:latin typeface="Cambria Math" charset="0"/>
                                  <a:ea typeface="Cambria Math" charset="0"/>
                                  <a:cs typeface="Cambria Math" charset="0"/>
                                </a:rPr>
                                <m:t>2</m:t>
                              </m:r>
                            </m:sup>
                          </m:sSubSup>
                        </m:e>
                      </m:d>
                    </m:oMath>
                  </m:oMathPara>
                </a14:m>
                <a:endParaRPr lang="en-US" sz="2400" dirty="0">
                  <a:solidFill>
                    <a:srgbClr val="279D59"/>
                  </a:solidFil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5468280" y="3185784"/>
                <a:ext cx="1577034" cy="465961"/>
              </a:xfrm>
              <a:prstGeom prst="rect">
                <a:avLst/>
              </a:prstGeom>
              <a:blipFill rotWithShape="0">
                <a:blip r:embed="rId6"/>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8659313" y="1698499"/>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D5424E"/>
                          </a:solidFill>
                          <a:latin typeface="Cambria Math" charset="0"/>
                          <a:ea typeface="Cambria Math" charset="0"/>
                          <a:cs typeface="Cambria Math" charset="0"/>
                        </a:rPr>
                        <m:t>𝒩</m:t>
                      </m:r>
                      <m:d>
                        <m:dPr>
                          <m:ctrlPr>
                            <a:rPr lang="en-US" sz="2400" i="1">
                              <a:solidFill>
                                <a:srgbClr val="D5424E"/>
                              </a:solidFill>
                              <a:latin typeface="Cambria Math" panose="02040503050406030204" pitchFamily="18" charset="0"/>
                              <a:ea typeface="Cambria Math" charset="0"/>
                              <a:cs typeface="Cambria Math" charset="0"/>
                            </a:rPr>
                          </m:ctrlPr>
                        </m:dPr>
                        <m:e>
                          <m:sSub>
                            <m:sSubPr>
                              <m:ctrlPr>
                                <a:rPr lang="en-US" sz="2400" b="0" i="1" smtClean="0">
                                  <a:solidFill>
                                    <a:srgbClr val="D5424E"/>
                                  </a:solidFill>
                                  <a:latin typeface="Cambria Math" panose="02040503050406030204" pitchFamily="18" charset="0"/>
                                  <a:ea typeface="Cambria Math" charset="0"/>
                                  <a:cs typeface="Cambria Math" charset="0"/>
                                </a:rPr>
                              </m:ctrlPr>
                            </m:sSubPr>
                            <m:e>
                              <m:r>
                                <a:rPr lang="en-US" sz="2400" i="1">
                                  <a:solidFill>
                                    <a:srgbClr val="D5424E"/>
                                  </a:solidFill>
                                  <a:latin typeface="Cambria Math" charset="0"/>
                                  <a:ea typeface="Cambria Math" charset="0"/>
                                  <a:cs typeface="Cambria Math" charset="0"/>
                                </a:rPr>
                                <m:t>𝜇</m:t>
                              </m:r>
                            </m:e>
                            <m:sub>
                              <m:r>
                                <a:rPr lang="en-US" sz="2400" b="0" i="1" smtClean="0">
                                  <a:solidFill>
                                    <a:srgbClr val="D5424E"/>
                                  </a:solidFill>
                                  <a:latin typeface="Cambria Math" charset="0"/>
                                  <a:ea typeface="Cambria Math" charset="0"/>
                                  <a:cs typeface="Cambria Math" charset="0"/>
                                </a:rPr>
                                <m:t>3</m:t>
                              </m:r>
                            </m:sub>
                          </m:sSub>
                          <m:r>
                            <a:rPr lang="en-US" sz="2400" i="1">
                              <a:solidFill>
                                <a:srgbClr val="D5424E"/>
                              </a:solidFill>
                              <a:latin typeface="Cambria Math" charset="0"/>
                              <a:ea typeface="Cambria Math" charset="0"/>
                              <a:cs typeface="Cambria Math" charset="0"/>
                            </a:rPr>
                            <m:t>, </m:t>
                          </m:r>
                          <m:sSubSup>
                            <m:sSubSupPr>
                              <m:ctrlPr>
                                <a:rPr lang="en-US" sz="2400" b="0" i="1" smtClean="0">
                                  <a:solidFill>
                                    <a:srgbClr val="D5424E"/>
                                  </a:solidFill>
                                  <a:latin typeface="Cambria Math" panose="02040503050406030204" pitchFamily="18" charset="0"/>
                                  <a:ea typeface="Cambria Math" charset="0"/>
                                  <a:cs typeface="Cambria Math" charset="0"/>
                                </a:rPr>
                              </m:ctrlPr>
                            </m:sSubSupPr>
                            <m:e>
                              <m:r>
                                <a:rPr lang="en-US" sz="2400" i="1">
                                  <a:solidFill>
                                    <a:srgbClr val="D5424E"/>
                                  </a:solidFill>
                                  <a:latin typeface="Cambria Math" charset="0"/>
                                  <a:ea typeface="Cambria Math" charset="0"/>
                                  <a:cs typeface="Cambria Math" charset="0"/>
                                </a:rPr>
                                <m:t>𝜎</m:t>
                              </m:r>
                            </m:e>
                            <m:sub>
                              <m:r>
                                <a:rPr lang="en-US" sz="2400" b="0" i="1" smtClean="0">
                                  <a:solidFill>
                                    <a:srgbClr val="D5424E"/>
                                  </a:solidFill>
                                  <a:latin typeface="Cambria Math" charset="0"/>
                                  <a:ea typeface="Cambria Math" charset="0"/>
                                  <a:cs typeface="Cambria Math" charset="0"/>
                                </a:rPr>
                                <m:t>3</m:t>
                              </m:r>
                            </m:sub>
                            <m:sup>
                              <m:r>
                                <a:rPr lang="en-US" sz="2400" i="1">
                                  <a:solidFill>
                                    <a:srgbClr val="D5424E"/>
                                  </a:solidFill>
                                  <a:latin typeface="Cambria Math" charset="0"/>
                                  <a:ea typeface="Cambria Math" charset="0"/>
                                  <a:cs typeface="Cambria Math" charset="0"/>
                                </a:rPr>
                                <m:t>2</m:t>
                              </m:r>
                            </m:sup>
                          </m:sSubSup>
                        </m:e>
                      </m:d>
                    </m:oMath>
                  </m:oMathPara>
                </a14:m>
                <a:endParaRPr lang="en-US" sz="2400" dirty="0">
                  <a:solidFill>
                    <a:srgbClr val="D5424E"/>
                  </a:solidFil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8659313" y="1698499"/>
                <a:ext cx="1577034" cy="465961"/>
              </a:xfrm>
              <a:prstGeom prst="rect">
                <a:avLst/>
              </a:prstGeom>
              <a:blipFill rotWithShape="0">
                <a:blip r:embed="rId7"/>
                <a:stretch>
                  <a:fillRect b="-7895"/>
                </a:stretch>
              </a:blipFill>
            </p:spPr>
            <p:txBody>
              <a:bodyPr/>
              <a:lstStyle/>
              <a:p>
                <a:r>
                  <a:rPr lang="en-US">
                    <a:noFill/>
                  </a:rPr>
                  <a:t> </a:t>
                </a:r>
              </a:p>
            </p:txBody>
          </p:sp>
        </mc:Fallback>
      </mc:AlternateContent>
      <p:sp>
        <p:nvSpPr>
          <p:cNvPr id="27" name="Title 1">
            <a:extLst>
              <a:ext uri="{FF2B5EF4-FFF2-40B4-BE49-F238E27FC236}">
                <a16:creationId xmlns:a16="http://schemas.microsoft.com/office/drawing/2014/main" id="{18DECEAA-0091-7A4A-88A4-047DE5FA4DC0}"/>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of mixtures</a:t>
            </a:r>
          </a:p>
        </p:txBody>
      </p:sp>
    </p:spTree>
    <p:custDataLst>
      <p:tags r:id="rId1"/>
    </p:custDataLst>
    <p:extLst>
      <p:ext uri="{BB962C8B-B14F-4D97-AF65-F5344CB8AC3E}">
        <p14:creationId xmlns:p14="http://schemas.microsoft.com/office/powerpoint/2010/main" val="2832551134"/>
      </p:ext>
    </p:extLst>
  </p:cSld>
  <p:clrMapOvr>
    <a:masterClrMapping/>
  </p:clrMapOvr>
  <mc:AlternateContent xmlns:mc="http://schemas.openxmlformats.org/markup-compatibility/2006" xmlns:p14="http://schemas.microsoft.com/office/powerpoint/2010/main">
    <mc:Choice Requires="p14">
      <p:transition spd="slow" p14:dur="2000" advTm="11508"/>
    </mc:Choice>
    <mc:Fallback xmlns="">
      <p:transition spd="slow" advTm="11508"/>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4"/>
          <a:stretch>
            <a:fillRect/>
          </a:stretch>
        </p:blipFill>
        <p:spPr>
          <a:xfrm>
            <a:off x="0" y="1003498"/>
            <a:ext cx="12192000" cy="3192892"/>
          </a:xfrm>
          <a:prstGeom prst="rect">
            <a:avLst/>
          </a:prstGeom>
        </p:spPr>
      </p:pic>
      <p:sp>
        <p:nvSpPr>
          <p:cNvPr id="34" name="Oval 33"/>
          <p:cNvSpPr/>
          <p:nvPr/>
        </p:nvSpPr>
        <p:spPr>
          <a:xfrm>
            <a:off x="3469593" y="3717421"/>
            <a:ext cx="162370" cy="162370"/>
          </a:xfrm>
          <a:prstGeom prst="ellipse">
            <a:avLst/>
          </a:prstGeom>
          <a:solidFill>
            <a:srgbClr val="4472B5"/>
          </a:solidFill>
          <a:ln>
            <a:solidFill>
              <a:srgbClr val="447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502210" y="3721424"/>
            <a:ext cx="162370" cy="162370"/>
          </a:xfrm>
          <a:prstGeom prst="ellipse">
            <a:avLst/>
          </a:prstGeom>
          <a:solidFill>
            <a:srgbClr val="4472B5"/>
          </a:solidFill>
          <a:ln>
            <a:solidFill>
              <a:srgbClr val="447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5637376" y="3718841"/>
            <a:ext cx="162370" cy="162370"/>
          </a:xfrm>
          <a:prstGeom prst="ellipse">
            <a:avLst/>
          </a:prstGeom>
          <a:solidFill>
            <a:srgbClr val="29A960"/>
          </a:solidFill>
          <a:ln>
            <a:solidFill>
              <a:srgbClr val="29A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6691357" y="3717421"/>
            <a:ext cx="162370" cy="162370"/>
          </a:xfrm>
          <a:prstGeom prst="ellipse">
            <a:avLst/>
          </a:prstGeom>
          <a:solidFill>
            <a:srgbClr val="29A960"/>
          </a:solidFill>
          <a:ln>
            <a:solidFill>
              <a:srgbClr val="29A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8064274" y="3717421"/>
            <a:ext cx="162370" cy="162370"/>
          </a:xfrm>
          <a:prstGeom prst="ellipse">
            <a:avLst/>
          </a:prstGeom>
          <a:solidFill>
            <a:srgbClr val="D4424E"/>
          </a:solidFill>
          <a:ln>
            <a:solidFill>
              <a:srgbClr val="D442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8586791" y="3723383"/>
            <a:ext cx="162370" cy="162370"/>
          </a:xfrm>
          <a:prstGeom prst="ellipse">
            <a:avLst/>
          </a:prstGeom>
          <a:solidFill>
            <a:srgbClr val="D4424E"/>
          </a:solidFill>
          <a:ln>
            <a:solidFill>
              <a:srgbClr val="D442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p:cNvSpPr txBox="1"/>
              <p:nvPr/>
            </p:nvSpPr>
            <p:spPr>
              <a:xfrm>
                <a:off x="3258195" y="3798606"/>
                <a:ext cx="70480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4273B6"/>
                              </a:solidFill>
                              <a:latin typeface="Cambria Math" panose="02040503050406030204" pitchFamily="18" charset="0"/>
                            </a:rPr>
                          </m:ctrlPr>
                        </m:sSubPr>
                        <m:e>
                          <m:r>
                            <a:rPr lang="en-US" sz="3200" b="0" i="1" smtClean="0">
                              <a:solidFill>
                                <a:srgbClr val="4273B6"/>
                              </a:solidFill>
                              <a:latin typeface="Cambria Math" charset="0"/>
                            </a:rPr>
                            <m:t>𝑋</m:t>
                          </m:r>
                        </m:e>
                        <m:sub>
                          <m:r>
                            <a:rPr lang="en-US" sz="3200" b="0" i="1" smtClean="0">
                              <a:solidFill>
                                <a:srgbClr val="4273B6"/>
                              </a:solidFill>
                              <a:latin typeface="Cambria Math" charset="0"/>
                            </a:rPr>
                            <m:t>1</m:t>
                          </m:r>
                        </m:sub>
                      </m:sSub>
                    </m:oMath>
                  </m:oMathPara>
                </a14:m>
                <a:endParaRPr lang="en-US" sz="3200" dirty="0">
                  <a:solidFill>
                    <a:srgbClr val="4273B6"/>
                  </a:solidFill>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3258195" y="3798606"/>
                <a:ext cx="704808" cy="584775"/>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4230991" y="3798606"/>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4273B6"/>
                              </a:solidFill>
                              <a:latin typeface="Cambria Math" panose="02040503050406030204" pitchFamily="18" charset="0"/>
                            </a:rPr>
                          </m:ctrlPr>
                        </m:sSubPr>
                        <m:e>
                          <m:r>
                            <a:rPr lang="en-US" sz="3200" b="0" i="1" smtClean="0">
                              <a:solidFill>
                                <a:srgbClr val="4273B6"/>
                              </a:solidFill>
                              <a:latin typeface="Cambria Math" charset="0"/>
                            </a:rPr>
                            <m:t>𝑋</m:t>
                          </m:r>
                        </m:e>
                        <m:sub>
                          <m:r>
                            <a:rPr lang="en-US" sz="3200" b="0" i="1" smtClean="0">
                              <a:solidFill>
                                <a:srgbClr val="4273B6"/>
                              </a:solidFill>
                              <a:latin typeface="Cambria Math" charset="0"/>
                            </a:rPr>
                            <m:t>2</m:t>
                          </m:r>
                        </m:sub>
                      </m:sSub>
                    </m:oMath>
                  </m:oMathPara>
                </a14:m>
                <a:endParaRPr lang="en-US" sz="3200" dirty="0">
                  <a:solidFill>
                    <a:srgbClr val="4273B6"/>
                  </a:solidFill>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4230991" y="3798606"/>
                <a:ext cx="714298" cy="58477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5366157" y="380996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2BAA62"/>
                              </a:solidFill>
                              <a:latin typeface="Cambria Math" panose="02040503050406030204" pitchFamily="18" charset="0"/>
                            </a:rPr>
                          </m:ctrlPr>
                        </m:sSubPr>
                        <m:e>
                          <m:r>
                            <a:rPr lang="en-US" sz="3200" b="0" i="1" smtClean="0">
                              <a:solidFill>
                                <a:srgbClr val="2BAA62"/>
                              </a:solidFill>
                              <a:latin typeface="Cambria Math" charset="0"/>
                            </a:rPr>
                            <m:t>𝑋</m:t>
                          </m:r>
                        </m:e>
                        <m:sub>
                          <m:r>
                            <a:rPr lang="en-US" sz="3200" b="0" i="1" smtClean="0">
                              <a:solidFill>
                                <a:srgbClr val="2BAA62"/>
                              </a:solidFill>
                              <a:latin typeface="Cambria Math" charset="0"/>
                            </a:rPr>
                            <m:t>3</m:t>
                          </m:r>
                        </m:sub>
                      </m:sSub>
                    </m:oMath>
                  </m:oMathPara>
                </a14:m>
                <a:endParaRPr lang="en-US" sz="3200" dirty="0">
                  <a:solidFill>
                    <a:srgbClr val="2BAA62"/>
                  </a:solidFill>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5366157" y="3809968"/>
                <a:ext cx="714298" cy="584775"/>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6420138" y="380996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2BAA62"/>
                              </a:solidFill>
                              <a:latin typeface="Cambria Math" panose="02040503050406030204" pitchFamily="18" charset="0"/>
                            </a:rPr>
                          </m:ctrlPr>
                        </m:sSubPr>
                        <m:e>
                          <m:r>
                            <a:rPr lang="en-US" sz="3200" b="0" i="1" smtClean="0">
                              <a:solidFill>
                                <a:srgbClr val="2BAA62"/>
                              </a:solidFill>
                              <a:latin typeface="Cambria Math" charset="0"/>
                            </a:rPr>
                            <m:t>𝑋</m:t>
                          </m:r>
                        </m:e>
                        <m:sub>
                          <m:r>
                            <a:rPr lang="en-US" sz="3200" b="0" i="1" smtClean="0">
                              <a:solidFill>
                                <a:srgbClr val="2BAA62"/>
                              </a:solidFill>
                              <a:latin typeface="Cambria Math" charset="0"/>
                            </a:rPr>
                            <m:t>4</m:t>
                          </m:r>
                        </m:sub>
                      </m:sSub>
                    </m:oMath>
                  </m:oMathPara>
                </a14:m>
                <a:endParaRPr lang="en-US" sz="3200" dirty="0">
                  <a:solidFill>
                    <a:srgbClr val="2BAA62"/>
                  </a:solidFill>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6420138" y="3809968"/>
                <a:ext cx="714298" cy="584775"/>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7828470" y="380996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D4434E"/>
                              </a:solidFill>
                              <a:latin typeface="Cambria Math" panose="02040503050406030204" pitchFamily="18" charset="0"/>
                            </a:rPr>
                          </m:ctrlPr>
                        </m:sSubPr>
                        <m:e>
                          <m:r>
                            <a:rPr lang="en-US" sz="3200" b="0" i="1" smtClean="0">
                              <a:solidFill>
                                <a:srgbClr val="D4434E"/>
                              </a:solidFill>
                              <a:latin typeface="Cambria Math" charset="0"/>
                            </a:rPr>
                            <m:t>𝑋</m:t>
                          </m:r>
                        </m:e>
                        <m:sub>
                          <m:r>
                            <a:rPr lang="en-US" sz="3200" b="0" i="1" smtClean="0">
                              <a:solidFill>
                                <a:srgbClr val="D4434E"/>
                              </a:solidFill>
                              <a:latin typeface="Cambria Math" charset="0"/>
                            </a:rPr>
                            <m:t>5</m:t>
                          </m:r>
                        </m:sub>
                      </m:sSub>
                    </m:oMath>
                  </m:oMathPara>
                </a14:m>
                <a:endParaRPr lang="en-US" sz="3200" dirty="0">
                  <a:solidFill>
                    <a:srgbClr val="D4434E"/>
                  </a:solidFill>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7828470" y="3809968"/>
                <a:ext cx="714298" cy="58477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8309791" y="382294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D4434E"/>
                              </a:solidFill>
                              <a:latin typeface="Cambria Math" panose="02040503050406030204" pitchFamily="18" charset="0"/>
                            </a:rPr>
                          </m:ctrlPr>
                        </m:sSubPr>
                        <m:e>
                          <m:r>
                            <a:rPr lang="en-US" sz="3200" b="0" i="1" smtClean="0">
                              <a:solidFill>
                                <a:srgbClr val="D4434E"/>
                              </a:solidFill>
                              <a:latin typeface="Cambria Math" charset="0"/>
                            </a:rPr>
                            <m:t>𝑋</m:t>
                          </m:r>
                        </m:e>
                        <m:sub>
                          <m:r>
                            <a:rPr lang="en-US" sz="3200" b="0" i="1" smtClean="0">
                              <a:solidFill>
                                <a:srgbClr val="D4434E"/>
                              </a:solidFill>
                              <a:latin typeface="Cambria Math" charset="0"/>
                            </a:rPr>
                            <m:t>6</m:t>
                          </m:r>
                        </m:sub>
                      </m:sSub>
                    </m:oMath>
                  </m:oMathPara>
                </a14:m>
                <a:endParaRPr lang="en-US" sz="3200" dirty="0"/>
              </a:p>
            </p:txBody>
          </p:sp>
        </mc:Choice>
        <mc:Fallback xmlns="">
          <p:sp>
            <p:nvSpPr>
              <p:cNvPr id="49" name="TextBox 48"/>
              <p:cNvSpPr txBox="1">
                <a:spLocks noRot="1" noChangeAspect="1" noMove="1" noResize="1" noEditPoints="1" noAdjustHandles="1" noChangeArrowheads="1" noChangeShapeType="1" noTextEdit="1"/>
              </p:cNvSpPr>
              <p:nvPr/>
            </p:nvSpPr>
            <p:spPr>
              <a:xfrm>
                <a:off x="8309791" y="3822948"/>
                <a:ext cx="714298" cy="584775"/>
              </a:xfrm>
              <a:prstGeom prst="rect">
                <a:avLst/>
              </a:prstGeom>
              <a:blipFill rotWithShape="0">
                <a:blip r:embed="rId11"/>
                <a:stretch>
                  <a:fillRect/>
                </a:stretch>
              </a:blipFill>
            </p:spPr>
            <p:txBody>
              <a:bodyPr/>
              <a:lstStyle/>
              <a:p>
                <a:r>
                  <a:rPr lang="en-US">
                    <a:noFill/>
                  </a:rPr>
                  <a:t> </a:t>
                </a:r>
              </a:p>
            </p:txBody>
          </p:sp>
        </mc:Fallback>
      </mc:AlternateContent>
      <p:sp>
        <p:nvSpPr>
          <p:cNvPr id="50" name="TextBox 49"/>
          <p:cNvSpPr txBox="1"/>
          <p:nvPr/>
        </p:nvSpPr>
        <p:spPr>
          <a:xfrm>
            <a:off x="866498" y="1778825"/>
            <a:ext cx="4410503" cy="461665"/>
          </a:xfrm>
          <a:prstGeom prst="rect">
            <a:avLst/>
          </a:prstGeom>
          <a:noFill/>
        </p:spPr>
        <p:txBody>
          <a:bodyPr wrap="none" rtlCol="0">
            <a:spAutoFit/>
          </a:bodyPr>
          <a:lstStyle/>
          <a:p>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Cheat: assume a uniform mixture.</a:t>
            </a:r>
          </a:p>
        </p:txBody>
      </p:sp>
      <p:sp>
        <p:nvSpPr>
          <p:cNvPr id="21" name="Oval 20"/>
          <p:cNvSpPr/>
          <p:nvPr/>
        </p:nvSpPr>
        <p:spPr>
          <a:xfrm>
            <a:off x="215440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96098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790915" y="3717765"/>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179115"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566900"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865063"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9225927"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7671479"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8825174"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6094427"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p:cNvSpPr txBox="1"/>
              <p:nvPr/>
            </p:nvSpPr>
            <p:spPr>
              <a:xfrm>
                <a:off x="3291241" y="314565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4473B5"/>
                          </a:solidFill>
                          <a:latin typeface="Cambria Math" charset="0"/>
                          <a:ea typeface="Cambria Math" charset="0"/>
                          <a:cs typeface="Cambria Math" charset="0"/>
                        </a:rPr>
                        <m:t>𝒩</m:t>
                      </m:r>
                      <m:d>
                        <m:dPr>
                          <m:ctrlPr>
                            <a:rPr lang="en-US" sz="2400" i="1">
                              <a:solidFill>
                                <a:srgbClr val="4473B5"/>
                              </a:solidFill>
                              <a:latin typeface="Cambria Math" panose="02040503050406030204" pitchFamily="18" charset="0"/>
                              <a:ea typeface="Cambria Math" charset="0"/>
                              <a:cs typeface="Cambria Math" charset="0"/>
                            </a:rPr>
                          </m:ctrlPr>
                        </m:dPr>
                        <m:e>
                          <m:sSub>
                            <m:sSubPr>
                              <m:ctrlPr>
                                <a:rPr lang="en-US" sz="2400" b="0" i="1" smtClean="0">
                                  <a:solidFill>
                                    <a:srgbClr val="4473B5"/>
                                  </a:solidFill>
                                  <a:latin typeface="Cambria Math" panose="02040503050406030204" pitchFamily="18" charset="0"/>
                                  <a:ea typeface="Cambria Math" charset="0"/>
                                  <a:cs typeface="Cambria Math" charset="0"/>
                                </a:rPr>
                              </m:ctrlPr>
                            </m:sSubPr>
                            <m:e>
                              <m:r>
                                <a:rPr lang="en-US" sz="2400" i="1">
                                  <a:solidFill>
                                    <a:srgbClr val="4473B5"/>
                                  </a:solidFill>
                                  <a:latin typeface="Cambria Math" charset="0"/>
                                  <a:ea typeface="Cambria Math" charset="0"/>
                                  <a:cs typeface="Cambria Math" charset="0"/>
                                </a:rPr>
                                <m:t>𝜇</m:t>
                              </m:r>
                            </m:e>
                            <m:sub>
                              <m:r>
                                <a:rPr lang="en-US" sz="2400" b="0" i="1" smtClean="0">
                                  <a:solidFill>
                                    <a:srgbClr val="4473B5"/>
                                  </a:solidFill>
                                  <a:latin typeface="Cambria Math" charset="0"/>
                                  <a:ea typeface="Cambria Math" charset="0"/>
                                  <a:cs typeface="Cambria Math" charset="0"/>
                                </a:rPr>
                                <m:t>1</m:t>
                              </m:r>
                            </m:sub>
                          </m:sSub>
                          <m:r>
                            <a:rPr lang="en-US" sz="2400" i="1">
                              <a:solidFill>
                                <a:srgbClr val="4473B5"/>
                              </a:solidFill>
                              <a:latin typeface="Cambria Math" charset="0"/>
                              <a:ea typeface="Cambria Math" charset="0"/>
                              <a:cs typeface="Cambria Math" charset="0"/>
                            </a:rPr>
                            <m:t>, </m:t>
                          </m:r>
                          <m:sSubSup>
                            <m:sSubSupPr>
                              <m:ctrlPr>
                                <a:rPr lang="en-US" sz="2400" b="0" i="1" smtClean="0">
                                  <a:solidFill>
                                    <a:srgbClr val="4473B5"/>
                                  </a:solidFill>
                                  <a:latin typeface="Cambria Math" panose="02040503050406030204" pitchFamily="18" charset="0"/>
                                  <a:ea typeface="Cambria Math" charset="0"/>
                                  <a:cs typeface="Cambria Math" charset="0"/>
                                </a:rPr>
                              </m:ctrlPr>
                            </m:sSubSupPr>
                            <m:e>
                              <m:r>
                                <a:rPr lang="en-US" sz="2400" i="1">
                                  <a:solidFill>
                                    <a:srgbClr val="4473B5"/>
                                  </a:solidFill>
                                  <a:latin typeface="Cambria Math" charset="0"/>
                                  <a:ea typeface="Cambria Math" charset="0"/>
                                  <a:cs typeface="Cambria Math" charset="0"/>
                                </a:rPr>
                                <m:t>𝜎</m:t>
                              </m:r>
                            </m:e>
                            <m:sub>
                              <m:r>
                                <a:rPr lang="en-US" sz="2400" b="0" i="1" smtClean="0">
                                  <a:solidFill>
                                    <a:srgbClr val="4473B5"/>
                                  </a:solidFill>
                                  <a:latin typeface="Cambria Math" charset="0"/>
                                  <a:ea typeface="Cambria Math" charset="0"/>
                                  <a:cs typeface="Cambria Math" charset="0"/>
                                </a:rPr>
                                <m:t>1</m:t>
                              </m:r>
                            </m:sub>
                            <m:sup>
                              <m:r>
                                <a:rPr lang="en-US" sz="2400" i="1">
                                  <a:solidFill>
                                    <a:srgbClr val="4473B5"/>
                                  </a:solidFill>
                                  <a:latin typeface="Cambria Math" charset="0"/>
                                  <a:ea typeface="Cambria Math" charset="0"/>
                                  <a:cs typeface="Cambria Math" charset="0"/>
                                </a:rPr>
                                <m:t>2</m:t>
                              </m:r>
                            </m:sup>
                          </m:sSubSup>
                        </m:e>
                      </m:d>
                    </m:oMath>
                  </m:oMathPara>
                </a14:m>
                <a:endParaRPr lang="en-US" sz="2400" dirty="0">
                  <a:solidFill>
                    <a:srgbClr val="4473B5"/>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3291241" y="3145654"/>
                <a:ext cx="1577034" cy="465961"/>
              </a:xfrm>
              <a:prstGeom prst="rect">
                <a:avLst/>
              </a:prstGeom>
              <a:blipFill rotWithShape="0">
                <a:blip r:embed="rId12"/>
                <a:stretch>
                  <a:fillRect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5468280" y="318578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279D59"/>
                          </a:solidFill>
                          <a:latin typeface="Cambria Math" charset="0"/>
                          <a:ea typeface="Cambria Math" charset="0"/>
                          <a:cs typeface="Cambria Math" charset="0"/>
                        </a:rPr>
                        <m:t>𝒩</m:t>
                      </m:r>
                      <m:d>
                        <m:dPr>
                          <m:ctrlPr>
                            <a:rPr lang="en-US" sz="2400" i="1">
                              <a:solidFill>
                                <a:srgbClr val="279D59"/>
                              </a:solidFill>
                              <a:latin typeface="Cambria Math" panose="02040503050406030204" pitchFamily="18" charset="0"/>
                              <a:ea typeface="Cambria Math" charset="0"/>
                              <a:cs typeface="Cambria Math" charset="0"/>
                            </a:rPr>
                          </m:ctrlPr>
                        </m:dPr>
                        <m:e>
                          <m:sSub>
                            <m:sSubPr>
                              <m:ctrlPr>
                                <a:rPr lang="en-US" sz="2400" b="0" i="1" smtClean="0">
                                  <a:solidFill>
                                    <a:srgbClr val="279D59"/>
                                  </a:solidFill>
                                  <a:latin typeface="Cambria Math" panose="02040503050406030204" pitchFamily="18" charset="0"/>
                                  <a:ea typeface="Cambria Math" charset="0"/>
                                  <a:cs typeface="Cambria Math" charset="0"/>
                                </a:rPr>
                              </m:ctrlPr>
                            </m:sSubPr>
                            <m:e>
                              <m:r>
                                <a:rPr lang="en-US" sz="2400" i="1">
                                  <a:solidFill>
                                    <a:srgbClr val="279D59"/>
                                  </a:solidFill>
                                  <a:latin typeface="Cambria Math" charset="0"/>
                                  <a:ea typeface="Cambria Math" charset="0"/>
                                  <a:cs typeface="Cambria Math" charset="0"/>
                                </a:rPr>
                                <m:t>𝜇</m:t>
                              </m:r>
                            </m:e>
                            <m:sub>
                              <m:r>
                                <a:rPr lang="en-US" sz="2400" b="0" i="1" smtClean="0">
                                  <a:solidFill>
                                    <a:srgbClr val="279D59"/>
                                  </a:solidFill>
                                  <a:latin typeface="Cambria Math" charset="0"/>
                                  <a:ea typeface="Cambria Math" charset="0"/>
                                  <a:cs typeface="Cambria Math" charset="0"/>
                                </a:rPr>
                                <m:t>2</m:t>
                              </m:r>
                            </m:sub>
                          </m:sSub>
                          <m:r>
                            <a:rPr lang="en-US" sz="2400" i="1">
                              <a:solidFill>
                                <a:srgbClr val="279D59"/>
                              </a:solidFill>
                              <a:latin typeface="Cambria Math" charset="0"/>
                              <a:ea typeface="Cambria Math" charset="0"/>
                              <a:cs typeface="Cambria Math" charset="0"/>
                            </a:rPr>
                            <m:t>, </m:t>
                          </m:r>
                          <m:sSubSup>
                            <m:sSubSupPr>
                              <m:ctrlPr>
                                <a:rPr lang="en-US" sz="2400" b="0" i="1" smtClean="0">
                                  <a:solidFill>
                                    <a:srgbClr val="279D59"/>
                                  </a:solidFill>
                                  <a:latin typeface="Cambria Math" panose="02040503050406030204" pitchFamily="18" charset="0"/>
                                  <a:ea typeface="Cambria Math" charset="0"/>
                                  <a:cs typeface="Cambria Math" charset="0"/>
                                </a:rPr>
                              </m:ctrlPr>
                            </m:sSubSupPr>
                            <m:e>
                              <m:r>
                                <a:rPr lang="en-US" sz="2400" i="1">
                                  <a:solidFill>
                                    <a:srgbClr val="279D59"/>
                                  </a:solidFill>
                                  <a:latin typeface="Cambria Math" charset="0"/>
                                  <a:ea typeface="Cambria Math" charset="0"/>
                                  <a:cs typeface="Cambria Math" charset="0"/>
                                </a:rPr>
                                <m:t>𝜎</m:t>
                              </m:r>
                            </m:e>
                            <m:sub>
                              <m:r>
                                <a:rPr lang="en-US" sz="2400" b="0" i="1" smtClean="0">
                                  <a:solidFill>
                                    <a:srgbClr val="279D59"/>
                                  </a:solidFill>
                                  <a:latin typeface="Cambria Math" charset="0"/>
                                  <a:ea typeface="Cambria Math" charset="0"/>
                                  <a:cs typeface="Cambria Math" charset="0"/>
                                </a:rPr>
                                <m:t>2</m:t>
                              </m:r>
                            </m:sub>
                            <m:sup>
                              <m:r>
                                <a:rPr lang="en-US" sz="2400" i="1">
                                  <a:solidFill>
                                    <a:srgbClr val="279D59"/>
                                  </a:solidFill>
                                  <a:latin typeface="Cambria Math" charset="0"/>
                                  <a:ea typeface="Cambria Math" charset="0"/>
                                  <a:cs typeface="Cambria Math" charset="0"/>
                                </a:rPr>
                                <m:t>2</m:t>
                              </m:r>
                            </m:sup>
                          </m:sSubSup>
                        </m:e>
                      </m:d>
                    </m:oMath>
                  </m:oMathPara>
                </a14:m>
                <a:endParaRPr lang="en-US" sz="2400" dirty="0">
                  <a:solidFill>
                    <a:srgbClr val="279D59"/>
                  </a:solidFill>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5468280" y="3185784"/>
                <a:ext cx="1577034" cy="465961"/>
              </a:xfrm>
              <a:prstGeom prst="rect">
                <a:avLst/>
              </a:prstGeom>
              <a:blipFill rotWithShape="0">
                <a:blip r:embed="rId13"/>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8659313" y="1698499"/>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D5424E"/>
                          </a:solidFill>
                          <a:latin typeface="Cambria Math" charset="0"/>
                          <a:ea typeface="Cambria Math" charset="0"/>
                          <a:cs typeface="Cambria Math" charset="0"/>
                        </a:rPr>
                        <m:t>𝒩</m:t>
                      </m:r>
                      <m:d>
                        <m:dPr>
                          <m:ctrlPr>
                            <a:rPr lang="en-US" sz="2400" i="1">
                              <a:solidFill>
                                <a:srgbClr val="D5424E"/>
                              </a:solidFill>
                              <a:latin typeface="Cambria Math" panose="02040503050406030204" pitchFamily="18" charset="0"/>
                              <a:ea typeface="Cambria Math" charset="0"/>
                              <a:cs typeface="Cambria Math" charset="0"/>
                            </a:rPr>
                          </m:ctrlPr>
                        </m:dPr>
                        <m:e>
                          <m:sSub>
                            <m:sSubPr>
                              <m:ctrlPr>
                                <a:rPr lang="en-US" sz="2400" b="0" i="1" smtClean="0">
                                  <a:solidFill>
                                    <a:srgbClr val="D5424E"/>
                                  </a:solidFill>
                                  <a:latin typeface="Cambria Math" panose="02040503050406030204" pitchFamily="18" charset="0"/>
                                  <a:ea typeface="Cambria Math" charset="0"/>
                                  <a:cs typeface="Cambria Math" charset="0"/>
                                </a:rPr>
                              </m:ctrlPr>
                            </m:sSubPr>
                            <m:e>
                              <m:r>
                                <a:rPr lang="en-US" sz="2400" i="1">
                                  <a:solidFill>
                                    <a:srgbClr val="D5424E"/>
                                  </a:solidFill>
                                  <a:latin typeface="Cambria Math" charset="0"/>
                                  <a:ea typeface="Cambria Math" charset="0"/>
                                  <a:cs typeface="Cambria Math" charset="0"/>
                                </a:rPr>
                                <m:t>𝜇</m:t>
                              </m:r>
                            </m:e>
                            <m:sub>
                              <m:r>
                                <a:rPr lang="en-US" sz="2400" b="0" i="1" smtClean="0">
                                  <a:solidFill>
                                    <a:srgbClr val="D5424E"/>
                                  </a:solidFill>
                                  <a:latin typeface="Cambria Math" charset="0"/>
                                  <a:ea typeface="Cambria Math" charset="0"/>
                                  <a:cs typeface="Cambria Math" charset="0"/>
                                </a:rPr>
                                <m:t>3</m:t>
                              </m:r>
                            </m:sub>
                          </m:sSub>
                          <m:r>
                            <a:rPr lang="en-US" sz="2400" i="1">
                              <a:solidFill>
                                <a:srgbClr val="D5424E"/>
                              </a:solidFill>
                              <a:latin typeface="Cambria Math" charset="0"/>
                              <a:ea typeface="Cambria Math" charset="0"/>
                              <a:cs typeface="Cambria Math" charset="0"/>
                            </a:rPr>
                            <m:t>, </m:t>
                          </m:r>
                          <m:sSubSup>
                            <m:sSubSupPr>
                              <m:ctrlPr>
                                <a:rPr lang="en-US" sz="2400" b="0" i="1" smtClean="0">
                                  <a:solidFill>
                                    <a:srgbClr val="D5424E"/>
                                  </a:solidFill>
                                  <a:latin typeface="Cambria Math" panose="02040503050406030204" pitchFamily="18" charset="0"/>
                                  <a:ea typeface="Cambria Math" charset="0"/>
                                  <a:cs typeface="Cambria Math" charset="0"/>
                                </a:rPr>
                              </m:ctrlPr>
                            </m:sSubSupPr>
                            <m:e>
                              <m:r>
                                <a:rPr lang="en-US" sz="2400" i="1">
                                  <a:solidFill>
                                    <a:srgbClr val="D5424E"/>
                                  </a:solidFill>
                                  <a:latin typeface="Cambria Math" charset="0"/>
                                  <a:ea typeface="Cambria Math" charset="0"/>
                                  <a:cs typeface="Cambria Math" charset="0"/>
                                </a:rPr>
                                <m:t>𝜎</m:t>
                              </m:r>
                            </m:e>
                            <m:sub>
                              <m:r>
                                <a:rPr lang="en-US" sz="2400" b="0" i="1" smtClean="0">
                                  <a:solidFill>
                                    <a:srgbClr val="D5424E"/>
                                  </a:solidFill>
                                  <a:latin typeface="Cambria Math" charset="0"/>
                                  <a:ea typeface="Cambria Math" charset="0"/>
                                  <a:cs typeface="Cambria Math" charset="0"/>
                                </a:rPr>
                                <m:t>3</m:t>
                              </m:r>
                            </m:sub>
                            <m:sup>
                              <m:r>
                                <a:rPr lang="en-US" sz="2400" i="1">
                                  <a:solidFill>
                                    <a:srgbClr val="D5424E"/>
                                  </a:solidFill>
                                  <a:latin typeface="Cambria Math" charset="0"/>
                                  <a:ea typeface="Cambria Math" charset="0"/>
                                  <a:cs typeface="Cambria Math" charset="0"/>
                                </a:rPr>
                                <m:t>2</m:t>
                              </m:r>
                            </m:sup>
                          </m:sSubSup>
                        </m:e>
                      </m:d>
                    </m:oMath>
                  </m:oMathPara>
                </a14:m>
                <a:endParaRPr lang="en-US" sz="2400" dirty="0">
                  <a:solidFill>
                    <a:srgbClr val="D5424E"/>
                  </a:solidFill>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8659313" y="1698499"/>
                <a:ext cx="1577034" cy="465961"/>
              </a:xfrm>
              <a:prstGeom prst="rect">
                <a:avLst/>
              </a:prstGeom>
              <a:blipFill rotWithShape="0">
                <a:blip r:embed="rId6"/>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2792029" y="4534225"/>
                <a:ext cx="1956498"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4273B6"/>
                              </a:solidFill>
                              <a:latin typeface="Cambria Math" panose="02040503050406030204" pitchFamily="18" charset="0"/>
                            </a:rPr>
                          </m:ctrlPr>
                        </m:sSubPr>
                        <m:e>
                          <m:r>
                            <a:rPr lang="en-US" sz="2400" b="0" i="1" smtClean="0">
                              <a:solidFill>
                                <a:srgbClr val="4273B6"/>
                              </a:solidFill>
                              <a:latin typeface="Cambria Math" charset="0"/>
                            </a:rPr>
                            <m:t>𝑋</m:t>
                          </m:r>
                        </m:e>
                        <m:sub>
                          <m:r>
                            <a:rPr lang="en-US" sz="2400" b="0" i="1" smtClean="0">
                              <a:solidFill>
                                <a:srgbClr val="4273B6"/>
                              </a:solidFill>
                              <a:latin typeface="Cambria Math" charset="0"/>
                            </a:rPr>
                            <m:t>1</m:t>
                          </m:r>
                        </m:sub>
                      </m:sSub>
                      <m:r>
                        <a:rPr lang="en-US" sz="2400" b="0" i="1" smtClean="0">
                          <a:solidFill>
                            <a:srgbClr val="4273B6"/>
                          </a:solidFill>
                          <a:latin typeface="Cambria Math" charset="0"/>
                        </a:rPr>
                        <m:t>≈</m:t>
                      </m:r>
                      <m:sSub>
                        <m:sSubPr>
                          <m:ctrlPr>
                            <a:rPr lang="en-US" sz="2400" b="0" i="1" smtClean="0">
                              <a:solidFill>
                                <a:srgbClr val="4273B6"/>
                              </a:solidFill>
                              <a:latin typeface="Cambria Math" panose="02040503050406030204" pitchFamily="18" charset="0"/>
                            </a:rPr>
                          </m:ctrlPr>
                        </m:sSubPr>
                        <m:e>
                          <m:r>
                            <a:rPr lang="en-US" sz="2400" b="0" i="1" smtClean="0">
                              <a:solidFill>
                                <a:srgbClr val="4273B6"/>
                              </a:solidFill>
                              <a:latin typeface="Cambria Math" charset="0"/>
                            </a:rPr>
                            <m:t>𝜇</m:t>
                          </m:r>
                        </m:e>
                        <m:sub>
                          <m:r>
                            <a:rPr lang="en-US" sz="2400" b="0" i="1" smtClean="0">
                              <a:solidFill>
                                <a:srgbClr val="4273B6"/>
                              </a:solidFill>
                              <a:latin typeface="Cambria Math" charset="0"/>
                            </a:rPr>
                            <m:t>1</m:t>
                          </m:r>
                        </m:sub>
                      </m:sSub>
                      <m:r>
                        <a:rPr lang="en-US" sz="2400" b="0" i="1" smtClean="0">
                          <a:solidFill>
                            <a:srgbClr val="4273B6"/>
                          </a:solidFill>
                          <a:latin typeface="Cambria Math" charset="0"/>
                        </a:rPr>
                        <m:t>−</m:t>
                      </m:r>
                      <m:sSub>
                        <m:sSubPr>
                          <m:ctrlPr>
                            <a:rPr lang="en-US" sz="2400" b="0" i="1" smtClean="0">
                              <a:solidFill>
                                <a:srgbClr val="4273B6"/>
                              </a:solidFill>
                              <a:latin typeface="Cambria Math" panose="02040503050406030204" pitchFamily="18" charset="0"/>
                            </a:rPr>
                          </m:ctrlPr>
                        </m:sSubPr>
                        <m:e>
                          <m:r>
                            <a:rPr lang="en-US" sz="2400" b="0" i="1" smtClean="0">
                              <a:solidFill>
                                <a:srgbClr val="4273B6"/>
                              </a:solidFill>
                              <a:latin typeface="Cambria Math" charset="0"/>
                            </a:rPr>
                            <m:t>𝜎</m:t>
                          </m:r>
                        </m:e>
                        <m:sub>
                          <m:r>
                            <a:rPr lang="en-US" sz="2400" b="0" i="1" smtClean="0">
                              <a:solidFill>
                                <a:srgbClr val="4273B6"/>
                              </a:solidFill>
                              <a:latin typeface="Cambria Math" charset="0"/>
                            </a:rPr>
                            <m:t>1</m:t>
                          </m:r>
                        </m:sub>
                      </m:sSub>
                    </m:oMath>
                  </m:oMathPara>
                </a14:m>
                <a:endParaRPr lang="en-US" sz="2400" b="0" dirty="0">
                  <a:solidFill>
                    <a:srgbClr val="4273B6"/>
                  </a:solidFill>
                </a:endParaRPr>
              </a:p>
              <a:p>
                <a:pPr/>
                <a14:m>
                  <m:oMathPara xmlns:m="http://schemas.openxmlformats.org/officeDocument/2006/math">
                    <m:oMathParaPr>
                      <m:jc m:val="centerGroup"/>
                    </m:oMathParaPr>
                    <m:oMath xmlns:m="http://schemas.openxmlformats.org/officeDocument/2006/math">
                      <m:sSub>
                        <m:sSubPr>
                          <m:ctrlPr>
                            <a:rPr lang="en-US" sz="2400" i="1">
                              <a:solidFill>
                                <a:srgbClr val="4273B6"/>
                              </a:solidFill>
                              <a:latin typeface="Cambria Math" panose="02040503050406030204" pitchFamily="18" charset="0"/>
                            </a:rPr>
                          </m:ctrlPr>
                        </m:sSubPr>
                        <m:e>
                          <m:r>
                            <a:rPr lang="en-US" sz="2400" i="1">
                              <a:solidFill>
                                <a:srgbClr val="4273B6"/>
                              </a:solidFill>
                              <a:latin typeface="Cambria Math" charset="0"/>
                            </a:rPr>
                            <m:t>𝑋</m:t>
                          </m:r>
                        </m:e>
                        <m:sub>
                          <m:r>
                            <a:rPr lang="en-US" sz="2400" b="0" i="1" smtClean="0">
                              <a:solidFill>
                                <a:srgbClr val="4273B6"/>
                              </a:solidFill>
                              <a:latin typeface="Cambria Math" charset="0"/>
                            </a:rPr>
                            <m:t>2</m:t>
                          </m:r>
                        </m:sub>
                      </m:sSub>
                      <m:r>
                        <a:rPr lang="en-US" sz="2400" i="1">
                          <a:solidFill>
                            <a:srgbClr val="4273B6"/>
                          </a:solidFill>
                          <a:latin typeface="Cambria Math" charset="0"/>
                        </a:rPr>
                        <m:t>≈</m:t>
                      </m:r>
                      <m:sSub>
                        <m:sSubPr>
                          <m:ctrlPr>
                            <a:rPr lang="en-US" sz="2400" i="1">
                              <a:solidFill>
                                <a:srgbClr val="4273B6"/>
                              </a:solidFill>
                              <a:latin typeface="Cambria Math" panose="02040503050406030204" pitchFamily="18" charset="0"/>
                            </a:rPr>
                          </m:ctrlPr>
                        </m:sSubPr>
                        <m:e>
                          <m:r>
                            <a:rPr lang="en-US" sz="2400" i="1">
                              <a:solidFill>
                                <a:srgbClr val="4273B6"/>
                              </a:solidFill>
                              <a:latin typeface="Cambria Math" charset="0"/>
                            </a:rPr>
                            <m:t>𝜇</m:t>
                          </m:r>
                        </m:e>
                        <m:sub>
                          <m:r>
                            <a:rPr lang="en-US" sz="2400" b="0" i="1" smtClean="0">
                              <a:solidFill>
                                <a:srgbClr val="4273B6"/>
                              </a:solidFill>
                              <a:latin typeface="Cambria Math" charset="0"/>
                            </a:rPr>
                            <m:t>1</m:t>
                          </m:r>
                        </m:sub>
                      </m:sSub>
                      <m:r>
                        <a:rPr lang="en-US" sz="2400" i="1">
                          <a:solidFill>
                            <a:srgbClr val="4273B6"/>
                          </a:solidFill>
                          <a:latin typeface="Cambria Math" charset="0"/>
                        </a:rPr>
                        <m:t>+</m:t>
                      </m:r>
                      <m:sSub>
                        <m:sSubPr>
                          <m:ctrlPr>
                            <a:rPr lang="en-US" sz="2400" i="1">
                              <a:solidFill>
                                <a:srgbClr val="4273B6"/>
                              </a:solidFill>
                              <a:latin typeface="Cambria Math" panose="02040503050406030204" pitchFamily="18" charset="0"/>
                            </a:rPr>
                          </m:ctrlPr>
                        </m:sSubPr>
                        <m:e>
                          <m:r>
                            <a:rPr lang="en-US" sz="2400" i="1">
                              <a:solidFill>
                                <a:srgbClr val="4273B6"/>
                              </a:solidFill>
                              <a:latin typeface="Cambria Math" charset="0"/>
                            </a:rPr>
                            <m:t>𝜎</m:t>
                          </m:r>
                        </m:e>
                        <m:sub>
                          <m:r>
                            <a:rPr lang="en-US" sz="2400" b="0" i="1" smtClean="0">
                              <a:solidFill>
                                <a:srgbClr val="4273B6"/>
                              </a:solidFill>
                              <a:latin typeface="Cambria Math" charset="0"/>
                            </a:rPr>
                            <m:t>1</m:t>
                          </m:r>
                        </m:sub>
                      </m:sSub>
                    </m:oMath>
                  </m:oMathPara>
                </a14:m>
                <a:endParaRPr lang="en-US" sz="2400" dirty="0">
                  <a:solidFill>
                    <a:srgbClr val="4273B6"/>
                  </a:solidFill>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2792029" y="4534225"/>
                <a:ext cx="1956498" cy="830997"/>
              </a:xfrm>
              <a:prstGeom prst="rect">
                <a:avLst/>
              </a:prstGeom>
              <a:blipFill rotWithShape="0">
                <a:blip r:embed="rId14"/>
                <a:stretch>
                  <a:fillRect b="-3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5278548" y="4534225"/>
                <a:ext cx="1956498"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279D59"/>
                              </a:solidFill>
                              <a:latin typeface="Cambria Math" panose="02040503050406030204" pitchFamily="18" charset="0"/>
                            </a:rPr>
                          </m:ctrlPr>
                        </m:sSubPr>
                        <m:e>
                          <m:r>
                            <a:rPr lang="en-US" sz="2400" b="0" i="1" smtClean="0">
                              <a:solidFill>
                                <a:srgbClr val="279D59"/>
                              </a:solidFill>
                              <a:latin typeface="Cambria Math" charset="0"/>
                            </a:rPr>
                            <m:t>𝑋</m:t>
                          </m:r>
                        </m:e>
                        <m:sub>
                          <m:r>
                            <a:rPr lang="en-US" sz="2400" b="0" i="1" smtClean="0">
                              <a:solidFill>
                                <a:srgbClr val="279D59"/>
                              </a:solidFill>
                              <a:latin typeface="Cambria Math" charset="0"/>
                            </a:rPr>
                            <m:t>3</m:t>
                          </m:r>
                        </m:sub>
                      </m:sSub>
                      <m:r>
                        <a:rPr lang="en-US" sz="2400" b="0" i="1" smtClean="0">
                          <a:solidFill>
                            <a:srgbClr val="279D59"/>
                          </a:solidFill>
                          <a:latin typeface="Cambria Math" charset="0"/>
                        </a:rPr>
                        <m:t>≈</m:t>
                      </m:r>
                      <m:sSub>
                        <m:sSubPr>
                          <m:ctrlPr>
                            <a:rPr lang="en-US" sz="2400" b="0" i="1" smtClean="0">
                              <a:solidFill>
                                <a:srgbClr val="279D59"/>
                              </a:solidFill>
                              <a:latin typeface="Cambria Math" panose="02040503050406030204" pitchFamily="18" charset="0"/>
                            </a:rPr>
                          </m:ctrlPr>
                        </m:sSubPr>
                        <m:e>
                          <m:r>
                            <a:rPr lang="en-US" sz="2400" b="0" i="1" smtClean="0">
                              <a:solidFill>
                                <a:srgbClr val="279D59"/>
                              </a:solidFill>
                              <a:latin typeface="Cambria Math" charset="0"/>
                            </a:rPr>
                            <m:t>𝜇</m:t>
                          </m:r>
                        </m:e>
                        <m:sub>
                          <m:r>
                            <a:rPr lang="en-US" sz="2400" b="0" i="1" smtClean="0">
                              <a:solidFill>
                                <a:srgbClr val="279D59"/>
                              </a:solidFill>
                              <a:latin typeface="Cambria Math" charset="0"/>
                            </a:rPr>
                            <m:t>2</m:t>
                          </m:r>
                        </m:sub>
                      </m:sSub>
                      <m:r>
                        <a:rPr lang="en-US" sz="2400" b="0" i="1" smtClean="0">
                          <a:solidFill>
                            <a:srgbClr val="279D59"/>
                          </a:solidFill>
                          <a:latin typeface="Cambria Math" charset="0"/>
                        </a:rPr>
                        <m:t>−</m:t>
                      </m:r>
                      <m:sSub>
                        <m:sSubPr>
                          <m:ctrlPr>
                            <a:rPr lang="en-US" sz="2400" b="0" i="1" smtClean="0">
                              <a:solidFill>
                                <a:srgbClr val="279D59"/>
                              </a:solidFill>
                              <a:latin typeface="Cambria Math" panose="02040503050406030204" pitchFamily="18" charset="0"/>
                            </a:rPr>
                          </m:ctrlPr>
                        </m:sSubPr>
                        <m:e>
                          <m:r>
                            <a:rPr lang="en-US" sz="2400" b="0" i="1" smtClean="0">
                              <a:solidFill>
                                <a:srgbClr val="279D59"/>
                              </a:solidFill>
                              <a:latin typeface="Cambria Math" charset="0"/>
                            </a:rPr>
                            <m:t>𝜎</m:t>
                          </m:r>
                        </m:e>
                        <m:sub>
                          <m:r>
                            <a:rPr lang="en-US" sz="2400" b="0" i="1" smtClean="0">
                              <a:solidFill>
                                <a:srgbClr val="279D59"/>
                              </a:solidFill>
                              <a:latin typeface="Cambria Math" charset="0"/>
                            </a:rPr>
                            <m:t>2</m:t>
                          </m:r>
                        </m:sub>
                      </m:sSub>
                    </m:oMath>
                  </m:oMathPara>
                </a14:m>
                <a:endParaRPr lang="en-US" sz="2400" b="0" dirty="0">
                  <a:solidFill>
                    <a:srgbClr val="279D59"/>
                  </a:solidFill>
                </a:endParaRPr>
              </a:p>
              <a:p>
                <a:pPr/>
                <a14:m>
                  <m:oMathPara xmlns:m="http://schemas.openxmlformats.org/officeDocument/2006/math">
                    <m:oMathParaPr>
                      <m:jc m:val="centerGroup"/>
                    </m:oMathParaPr>
                    <m:oMath xmlns:m="http://schemas.openxmlformats.org/officeDocument/2006/math">
                      <m:sSub>
                        <m:sSubPr>
                          <m:ctrlPr>
                            <a:rPr lang="en-US" sz="2400" i="1">
                              <a:solidFill>
                                <a:srgbClr val="279D59"/>
                              </a:solidFill>
                              <a:latin typeface="Cambria Math" panose="02040503050406030204" pitchFamily="18" charset="0"/>
                            </a:rPr>
                          </m:ctrlPr>
                        </m:sSubPr>
                        <m:e>
                          <m:r>
                            <a:rPr lang="en-US" sz="2400" i="1">
                              <a:solidFill>
                                <a:srgbClr val="279D59"/>
                              </a:solidFill>
                              <a:latin typeface="Cambria Math" charset="0"/>
                            </a:rPr>
                            <m:t>𝑋</m:t>
                          </m:r>
                        </m:e>
                        <m:sub>
                          <m:r>
                            <a:rPr lang="en-US" sz="2400" b="0" i="1" smtClean="0">
                              <a:solidFill>
                                <a:srgbClr val="279D59"/>
                              </a:solidFill>
                              <a:latin typeface="Cambria Math" charset="0"/>
                            </a:rPr>
                            <m:t>4</m:t>
                          </m:r>
                        </m:sub>
                      </m:sSub>
                      <m:r>
                        <a:rPr lang="en-US" sz="2400" i="1">
                          <a:solidFill>
                            <a:srgbClr val="279D59"/>
                          </a:solidFill>
                          <a:latin typeface="Cambria Math" charset="0"/>
                        </a:rPr>
                        <m:t>≈</m:t>
                      </m:r>
                      <m:sSub>
                        <m:sSubPr>
                          <m:ctrlPr>
                            <a:rPr lang="en-US" sz="2400" i="1">
                              <a:solidFill>
                                <a:srgbClr val="279D59"/>
                              </a:solidFill>
                              <a:latin typeface="Cambria Math" panose="02040503050406030204" pitchFamily="18" charset="0"/>
                            </a:rPr>
                          </m:ctrlPr>
                        </m:sSubPr>
                        <m:e>
                          <m:r>
                            <a:rPr lang="en-US" sz="2400" i="1">
                              <a:solidFill>
                                <a:srgbClr val="279D59"/>
                              </a:solidFill>
                              <a:latin typeface="Cambria Math" charset="0"/>
                            </a:rPr>
                            <m:t>𝜇</m:t>
                          </m:r>
                        </m:e>
                        <m:sub>
                          <m:r>
                            <a:rPr lang="en-US" sz="2400" b="0" i="1" smtClean="0">
                              <a:solidFill>
                                <a:srgbClr val="279D59"/>
                              </a:solidFill>
                              <a:latin typeface="Cambria Math" charset="0"/>
                            </a:rPr>
                            <m:t>2</m:t>
                          </m:r>
                        </m:sub>
                      </m:sSub>
                      <m:r>
                        <a:rPr lang="en-US" sz="2400" i="1">
                          <a:solidFill>
                            <a:srgbClr val="279D59"/>
                          </a:solidFill>
                          <a:latin typeface="Cambria Math" charset="0"/>
                        </a:rPr>
                        <m:t>+</m:t>
                      </m:r>
                      <m:sSub>
                        <m:sSubPr>
                          <m:ctrlPr>
                            <a:rPr lang="en-US" sz="2400" i="1">
                              <a:solidFill>
                                <a:srgbClr val="279D59"/>
                              </a:solidFill>
                              <a:latin typeface="Cambria Math" panose="02040503050406030204" pitchFamily="18" charset="0"/>
                            </a:rPr>
                          </m:ctrlPr>
                        </m:sSubPr>
                        <m:e>
                          <m:r>
                            <a:rPr lang="en-US" sz="2400" i="1">
                              <a:solidFill>
                                <a:srgbClr val="279D59"/>
                              </a:solidFill>
                              <a:latin typeface="Cambria Math" charset="0"/>
                            </a:rPr>
                            <m:t>𝜎</m:t>
                          </m:r>
                        </m:e>
                        <m:sub>
                          <m:r>
                            <a:rPr lang="en-US" sz="2400" b="0" i="1" smtClean="0">
                              <a:solidFill>
                                <a:srgbClr val="279D59"/>
                              </a:solidFill>
                              <a:latin typeface="Cambria Math" charset="0"/>
                            </a:rPr>
                            <m:t>2</m:t>
                          </m:r>
                        </m:sub>
                      </m:sSub>
                    </m:oMath>
                  </m:oMathPara>
                </a14:m>
                <a:endParaRPr lang="en-US" sz="2400" dirty="0">
                  <a:solidFill>
                    <a:srgbClr val="279D59"/>
                  </a:solidFill>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5278548" y="4534225"/>
                <a:ext cx="1956498" cy="830997"/>
              </a:xfrm>
              <a:prstGeom prst="rect">
                <a:avLst/>
              </a:prstGeom>
              <a:blipFill rotWithShape="0">
                <a:blip r:embed="rId15"/>
                <a:stretch>
                  <a:fillRect b="-3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7431799" y="4534225"/>
                <a:ext cx="1956498"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D5424E"/>
                              </a:solidFill>
                              <a:latin typeface="Cambria Math" panose="02040503050406030204" pitchFamily="18" charset="0"/>
                            </a:rPr>
                          </m:ctrlPr>
                        </m:sSubPr>
                        <m:e>
                          <m:r>
                            <a:rPr lang="en-US" sz="2400" b="0" i="1" smtClean="0">
                              <a:solidFill>
                                <a:srgbClr val="D5424E"/>
                              </a:solidFill>
                              <a:latin typeface="Cambria Math" charset="0"/>
                            </a:rPr>
                            <m:t>𝑋</m:t>
                          </m:r>
                        </m:e>
                        <m:sub>
                          <m:r>
                            <a:rPr lang="en-US" sz="2400" b="0" i="1" smtClean="0">
                              <a:solidFill>
                                <a:srgbClr val="D5424E"/>
                              </a:solidFill>
                              <a:latin typeface="Cambria Math" charset="0"/>
                            </a:rPr>
                            <m:t>5</m:t>
                          </m:r>
                        </m:sub>
                      </m:sSub>
                      <m:r>
                        <a:rPr lang="en-US" sz="2400" b="0" i="1" smtClean="0">
                          <a:solidFill>
                            <a:srgbClr val="D5424E"/>
                          </a:solidFill>
                          <a:latin typeface="Cambria Math" charset="0"/>
                        </a:rPr>
                        <m:t>≈</m:t>
                      </m:r>
                      <m:sSub>
                        <m:sSubPr>
                          <m:ctrlPr>
                            <a:rPr lang="en-US" sz="2400" b="0" i="1" smtClean="0">
                              <a:solidFill>
                                <a:srgbClr val="D5424E"/>
                              </a:solidFill>
                              <a:latin typeface="Cambria Math" panose="02040503050406030204" pitchFamily="18" charset="0"/>
                            </a:rPr>
                          </m:ctrlPr>
                        </m:sSubPr>
                        <m:e>
                          <m:r>
                            <a:rPr lang="en-US" sz="2400" b="0" i="1" smtClean="0">
                              <a:solidFill>
                                <a:srgbClr val="D5424E"/>
                              </a:solidFill>
                              <a:latin typeface="Cambria Math" charset="0"/>
                            </a:rPr>
                            <m:t>𝜇</m:t>
                          </m:r>
                        </m:e>
                        <m:sub>
                          <m:r>
                            <a:rPr lang="en-US" sz="2400" b="0" i="1" smtClean="0">
                              <a:solidFill>
                                <a:srgbClr val="D5424E"/>
                              </a:solidFill>
                              <a:latin typeface="Cambria Math" charset="0"/>
                            </a:rPr>
                            <m:t>3</m:t>
                          </m:r>
                        </m:sub>
                      </m:sSub>
                      <m:r>
                        <a:rPr lang="en-US" sz="2400" b="0" i="1" smtClean="0">
                          <a:solidFill>
                            <a:srgbClr val="D5424E"/>
                          </a:solidFill>
                          <a:latin typeface="Cambria Math" charset="0"/>
                        </a:rPr>
                        <m:t>−</m:t>
                      </m:r>
                      <m:sSub>
                        <m:sSubPr>
                          <m:ctrlPr>
                            <a:rPr lang="en-US" sz="2400" b="0" i="1" smtClean="0">
                              <a:solidFill>
                                <a:srgbClr val="D5424E"/>
                              </a:solidFill>
                              <a:latin typeface="Cambria Math" panose="02040503050406030204" pitchFamily="18" charset="0"/>
                            </a:rPr>
                          </m:ctrlPr>
                        </m:sSubPr>
                        <m:e>
                          <m:r>
                            <a:rPr lang="en-US" sz="2400" b="0" i="1" smtClean="0">
                              <a:solidFill>
                                <a:srgbClr val="D5424E"/>
                              </a:solidFill>
                              <a:latin typeface="Cambria Math" charset="0"/>
                            </a:rPr>
                            <m:t>𝜎</m:t>
                          </m:r>
                        </m:e>
                        <m:sub>
                          <m:r>
                            <a:rPr lang="en-US" sz="2400" b="0" i="1" smtClean="0">
                              <a:solidFill>
                                <a:srgbClr val="D5424E"/>
                              </a:solidFill>
                              <a:latin typeface="Cambria Math" charset="0"/>
                            </a:rPr>
                            <m:t>3</m:t>
                          </m:r>
                        </m:sub>
                      </m:sSub>
                    </m:oMath>
                  </m:oMathPara>
                </a14:m>
                <a:endParaRPr lang="en-US" sz="2400" b="0" dirty="0">
                  <a:solidFill>
                    <a:srgbClr val="D5424E"/>
                  </a:solidFill>
                </a:endParaRPr>
              </a:p>
              <a:p>
                <a:pPr/>
                <a14:m>
                  <m:oMathPara xmlns:m="http://schemas.openxmlformats.org/officeDocument/2006/math">
                    <m:oMathParaPr>
                      <m:jc m:val="centerGroup"/>
                    </m:oMathParaPr>
                    <m:oMath xmlns:m="http://schemas.openxmlformats.org/officeDocument/2006/math">
                      <m:sSub>
                        <m:sSubPr>
                          <m:ctrlPr>
                            <a:rPr lang="en-US" sz="2400" i="1">
                              <a:solidFill>
                                <a:srgbClr val="D5424E"/>
                              </a:solidFill>
                              <a:latin typeface="Cambria Math" panose="02040503050406030204" pitchFamily="18" charset="0"/>
                            </a:rPr>
                          </m:ctrlPr>
                        </m:sSubPr>
                        <m:e>
                          <m:r>
                            <a:rPr lang="en-US" sz="2400" i="1">
                              <a:solidFill>
                                <a:srgbClr val="D5424E"/>
                              </a:solidFill>
                              <a:latin typeface="Cambria Math" charset="0"/>
                            </a:rPr>
                            <m:t>𝑋</m:t>
                          </m:r>
                        </m:e>
                        <m:sub>
                          <m:r>
                            <a:rPr lang="en-US" sz="2400" b="0" i="1" smtClean="0">
                              <a:solidFill>
                                <a:srgbClr val="D5424E"/>
                              </a:solidFill>
                              <a:latin typeface="Cambria Math" charset="0"/>
                            </a:rPr>
                            <m:t>6</m:t>
                          </m:r>
                        </m:sub>
                      </m:sSub>
                      <m:r>
                        <a:rPr lang="en-US" sz="2400" i="1">
                          <a:solidFill>
                            <a:srgbClr val="D5424E"/>
                          </a:solidFill>
                          <a:latin typeface="Cambria Math" charset="0"/>
                        </a:rPr>
                        <m:t>≈</m:t>
                      </m:r>
                      <m:sSub>
                        <m:sSubPr>
                          <m:ctrlPr>
                            <a:rPr lang="en-US" sz="2400" i="1">
                              <a:solidFill>
                                <a:srgbClr val="D5424E"/>
                              </a:solidFill>
                              <a:latin typeface="Cambria Math" panose="02040503050406030204" pitchFamily="18" charset="0"/>
                            </a:rPr>
                          </m:ctrlPr>
                        </m:sSubPr>
                        <m:e>
                          <m:r>
                            <a:rPr lang="en-US" sz="2400" i="1">
                              <a:solidFill>
                                <a:srgbClr val="D5424E"/>
                              </a:solidFill>
                              <a:latin typeface="Cambria Math" charset="0"/>
                            </a:rPr>
                            <m:t>𝜇</m:t>
                          </m:r>
                        </m:e>
                        <m:sub>
                          <m:r>
                            <a:rPr lang="en-US" sz="2400" b="0" i="1" smtClean="0">
                              <a:solidFill>
                                <a:srgbClr val="D5424E"/>
                              </a:solidFill>
                              <a:latin typeface="Cambria Math" charset="0"/>
                            </a:rPr>
                            <m:t>3</m:t>
                          </m:r>
                        </m:sub>
                      </m:sSub>
                      <m:r>
                        <a:rPr lang="en-US" sz="2400" i="1">
                          <a:solidFill>
                            <a:srgbClr val="D5424E"/>
                          </a:solidFill>
                          <a:latin typeface="Cambria Math" charset="0"/>
                        </a:rPr>
                        <m:t>+</m:t>
                      </m:r>
                      <m:sSub>
                        <m:sSubPr>
                          <m:ctrlPr>
                            <a:rPr lang="en-US" sz="2400" i="1">
                              <a:solidFill>
                                <a:srgbClr val="D5424E"/>
                              </a:solidFill>
                              <a:latin typeface="Cambria Math" panose="02040503050406030204" pitchFamily="18" charset="0"/>
                            </a:rPr>
                          </m:ctrlPr>
                        </m:sSubPr>
                        <m:e>
                          <m:r>
                            <a:rPr lang="en-US" sz="2400" i="1">
                              <a:solidFill>
                                <a:srgbClr val="D5424E"/>
                              </a:solidFill>
                              <a:latin typeface="Cambria Math" charset="0"/>
                            </a:rPr>
                            <m:t>𝜎</m:t>
                          </m:r>
                        </m:e>
                        <m:sub>
                          <m:r>
                            <a:rPr lang="en-US" sz="2400" b="0" i="1" smtClean="0">
                              <a:solidFill>
                                <a:srgbClr val="D5424E"/>
                              </a:solidFill>
                              <a:latin typeface="Cambria Math" charset="0"/>
                            </a:rPr>
                            <m:t>3</m:t>
                          </m:r>
                        </m:sub>
                      </m:sSub>
                    </m:oMath>
                  </m:oMathPara>
                </a14:m>
                <a:endParaRPr lang="en-US" sz="2400" dirty="0">
                  <a:solidFill>
                    <a:srgbClr val="D5424E"/>
                  </a:solidFill>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7431799" y="4534225"/>
                <a:ext cx="1956498" cy="830997"/>
              </a:xfrm>
              <a:prstGeom prst="rect">
                <a:avLst/>
              </a:prstGeom>
              <a:blipFill rotWithShape="0">
                <a:blip r:embed="rId16"/>
                <a:stretch>
                  <a:fillRect b="-3676"/>
                </a:stretch>
              </a:blipFill>
            </p:spPr>
            <p:txBody>
              <a:bodyPr/>
              <a:lstStyle/>
              <a:p>
                <a:r>
                  <a:rPr lang="en-US">
                    <a:noFill/>
                  </a:rPr>
                  <a:t> </a:t>
                </a:r>
              </a:p>
            </p:txBody>
          </p:sp>
        </mc:Fallback>
      </mc:AlternateContent>
      <p:sp>
        <p:nvSpPr>
          <p:cNvPr id="41" name="Title 1">
            <a:extLst>
              <a:ext uri="{FF2B5EF4-FFF2-40B4-BE49-F238E27FC236}">
                <a16:creationId xmlns:a16="http://schemas.microsoft.com/office/drawing/2014/main" id="{7B93DEDF-0A5D-644B-86E7-2D1D74B238A5}"/>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of mixtures</a:t>
            </a:r>
          </a:p>
        </p:txBody>
      </p:sp>
    </p:spTree>
    <p:custDataLst>
      <p:tags r:id="rId1"/>
    </p:custDataLst>
    <p:extLst>
      <p:ext uri="{BB962C8B-B14F-4D97-AF65-F5344CB8AC3E}">
        <p14:creationId xmlns:p14="http://schemas.microsoft.com/office/powerpoint/2010/main" val="2432388664"/>
      </p:ext>
    </p:extLst>
  </p:cSld>
  <p:clrMapOvr>
    <a:masterClrMapping/>
  </p:clrMapOvr>
  <mc:AlternateContent xmlns:mc="http://schemas.openxmlformats.org/markup-compatibility/2006" xmlns:p14="http://schemas.microsoft.com/office/powerpoint/2010/main">
    <mc:Choice Requires="p14">
      <p:transition spd="slow" p14:dur="2000" advTm="18866"/>
    </mc:Choice>
    <mc:Fallback xmlns="">
      <p:transition spd="slow" advTm="18866"/>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4"/>
          <a:stretch>
            <a:fillRect/>
          </a:stretch>
        </p:blipFill>
        <p:spPr>
          <a:xfrm>
            <a:off x="0" y="1003498"/>
            <a:ext cx="12192000" cy="3192892"/>
          </a:xfrm>
          <a:prstGeom prst="rect">
            <a:avLst/>
          </a:prstGeom>
        </p:spPr>
      </p:pic>
      <p:sp>
        <p:nvSpPr>
          <p:cNvPr id="34" name="Oval 33"/>
          <p:cNvSpPr/>
          <p:nvPr/>
        </p:nvSpPr>
        <p:spPr>
          <a:xfrm>
            <a:off x="3469593" y="3717421"/>
            <a:ext cx="162370" cy="162370"/>
          </a:xfrm>
          <a:prstGeom prst="ellipse">
            <a:avLst/>
          </a:prstGeom>
          <a:solidFill>
            <a:srgbClr val="4472B5"/>
          </a:solidFill>
          <a:ln>
            <a:solidFill>
              <a:srgbClr val="447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502210" y="3721424"/>
            <a:ext cx="162370" cy="162370"/>
          </a:xfrm>
          <a:prstGeom prst="ellipse">
            <a:avLst/>
          </a:prstGeom>
          <a:solidFill>
            <a:srgbClr val="4472B5"/>
          </a:solidFill>
          <a:ln>
            <a:solidFill>
              <a:srgbClr val="447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5637376" y="3718841"/>
            <a:ext cx="162370" cy="162370"/>
          </a:xfrm>
          <a:prstGeom prst="ellipse">
            <a:avLst/>
          </a:prstGeom>
          <a:solidFill>
            <a:srgbClr val="29A960"/>
          </a:solidFill>
          <a:ln>
            <a:solidFill>
              <a:srgbClr val="29A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6691357" y="3717421"/>
            <a:ext cx="162370" cy="162370"/>
          </a:xfrm>
          <a:prstGeom prst="ellipse">
            <a:avLst/>
          </a:prstGeom>
          <a:solidFill>
            <a:srgbClr val="29A960"/>
          </a:solidFill>
          <a:ln>
            <a:solidFill>
              <a:srgbClr val="29A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8064274" y="3717421"/>
            <a:ext cx="162370" cy="162370"/>
          </a:xfrm>
          <a:prstGeom prst="ellipse">
            <a:avLst/>
          </a:prstGeom>
          <a:solidFill>
            <a:srgbClr val="D4424E"/>
          </a:solidFill>
          <a:ln>
            <a:solidFill>
              <a:srgbClr val="D442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8586791" y="3723383"/>
            <a:ext cx="162370" cy="162370"/>
          </a:xfrm>
          <a:prstGeom prst="ellipse">
            <a:avLst/>
          </a:prstGeom>
          <a:solidFill>
            <a:srgbClr val="D4424E"/>
          </a:solidFill>
          <a:ln>
            <a:solidFill>
              <a:srgbClr val="D442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1" name="Content Placeholder 2"/>
              <p:cNvSpPr>
                <a:spLocks noGrp="1"/>
              </p:cNvSpPr>
              <p:nvPr>
                <p:ph idx="1"/>
              </p:nvPr>
            </p:nvSpPr>
            <p:spPr>
              <a:xfrm>
                <a:off x="822655" y="4460563"/>
                <a:ext cx="10515600" cy="1657673"/>
              </a:xfrm>
            </p:spPr>
            <p:txBody>
              <a:bodyPr>
                <a:normAutofit/>
              </a:bodyPr>
              <a:lstStyle/>
              <a:p>
                <a:pPr marL="0" indent="0" algn="ctr">
                  <a:lnSpc>
                    <a:spcPct val="100000"/>
                  </a:lnSpc>
                  <a:spcBef>
                    <a:spcPts val="0"/>
                  </a:spcBef>
                  <a:buNone/>
                </a:pPr>
                <a:r>
                  <a:rPr lang="en-US" dirty="0">
                    <a:latin typeface="Calibri" panose="020F0502020204030204" pitchFamily="34" charset="0"/>
                    <a:ea typeface="Palatino" charset="0"/>
                    <a:cs typeface="Calibri" panose="020F0502020204030204" pitchFamily="34" charset="0"/>
                  </a:rPr>
                  <a:t>If </a:t>
                </a:r>
                <a14:m>
                  <m:oMath xmlns:m="http://schemas.openxmlformats.org/officeDocument/2006/math">
                    <m:r>
                      <a:rPr lang="en-US" i="1">
                        <a:latin typeface="Cambria Math" charset="0"/>
                        <a:ea typeface="Palatino" charset="0"/>
                        <a:cs typeface="Palatino" charset="0"/>
                      </a:rPr>
                      <m:t>ℱ</m:t>
                    </m:r>
                  </m:oMath>
                </a14:m>
                <a:r>
                  <a:rPr lang="en-US" dirty="0">
                    <a:latin typeface="Calibri" panose="020F0502020204030204" pitchFamily="34" charset="0"/>
                    <a:ea typeface="Palatino" charset="0"/>
                    <a:cs typeface="Calibri" panose="020F0502020204030204" pitchFamily="34" charset="0"/>
                  </a:rPr>
                  <a:t> has </a:t>
                </a:r>
                <a14:m>
                  <m:oMath xmlns:m="http://schemas.openxmlformats.org/officeDocument/2006/math">
                    <m:r>
                      <a:rPr lang="en-US" i="1">
                        <a:solidFill>
                          <a:srgbClr val="4273B6"/>
                        </a:solidFill>
                        <a:latin typeface="Cambria Math" charset="0"/>
                        <a:ea typeface="Palatino" charset="0"/>
                        <a:cs typeface="Palatino" charset="0"/>
                      </a:rPr>
                      <m:t>𝑡</m:t>
                    </m:r>
                  </m:oMath>
                </a14:m>
                <a:r>
                  <a:rPr lang="en-US" dirty="0">
                    <a:latin typeface="Calibri" panose="020F0502020204030204" pitchFamily="34" charset="0"/>
                    <a:ea typeface="Palatino" charset="0"/>
                    <a:cs typeface="Calibri" panose="020F0502020204030204" pitchFamily="34" charset="0"/>
                  </a:rPr>
                  <a:t>-compression then</a:t>
                </a:r>
              </a:p>
              <a:p>
                <a:pPr marL="0" indent="0" algn="ctr">
                  <a:lnSpc>
                    <a:spcPct val="100000"/>
                  </a:lnSpc>
                  <a:spcBef>
                    <a:spcPts val="0"/>
                  </a:spcBef>
                  <a:buNone/>
                </a:pPr>
                <a14:m>
                  <m:oMath xmlns:m="http://schemas.openxmlformats.org/officeDocument/2006/math">
                    <m:r>
                      <a:rPr lang="en-US" b="1" i="1" dirty="0">
                        <a:solidFill>
                          <a:srgbClr val="D4424E"/>
                        </a:solidFill>
                        <a:latin typeface="Cambria Math" charset="0"/>
                        <a:ea typeface="Palatino" charset="0"/>
                        <a:cs typeface="Palatino" charset="0"/>
                      </a:rPr>
                      <m:t>𝒌</m:t>
                    </m:r>
                  </m:oMath>
                </a14:m>
                <a:r>
                  <a:rPr lang="en-US" dirty="0">
                    <a:latin typeface="Calibri" panose="020F0502020204030204" pitchFamily="34" charset="0"/>
                    <a:ea typeface="Palatino" charset="0"/>
                    <a:cs typeface="Calibri" panose="020F0502020204030204" pitchFamily="34" charset="0"/>
                  </a:rPr>
                  <a:t> mixtures of </a:t>
                </a:r>
                <a14:m>
                  <m:oMath xmlns:m="http://schemas.openxmlformats.org/officeDocument/2006/math">
                    <m:r>
                      <a:rPr lang="en-US" i="1">
                        <a:latin typeface="Cambria Math" charset="0"/>
                        <a:ea typeface="Palatino" charset="0"/>
                        <a:cs typeface="Palatino" charset="0"/>
                      </a:rPr>
                      <m:t>ℱ</m:t>
                    </m:r>
                  </m:oMath>
                </a14:m>
                <a:r>
                  <a:rPr lang="en-US" dirty="0">
                    <a:latin typeface="Calibri" panose="020F0502020204030204" pitchFamily="34" charset="0"/>
                    <a:ea typeface="Palatino" charset="0"/>
                    <a:cs typeface="Calibri" panose="020F0502020204030204" pitchFamily="34" charset="0"/>
                  </a:rPr>
                  <a:t> have </a:t>
                </a:r>
                <a14:m>
                  <m:oMath xmlns:m="http://schemas.openxmlformats.org/officeDocument/2006/math">
                    <m:r>
                      <a:rPr lang="en-US" b="0" i="0" dirty="0" smtClean="0">
                        <a:solidFill>
                          <a:schemeClr val="tx1">
                            <a:lumMod val="65000"/>
                            <a:lumOff val="35000"/>
                          </a:schemeClr>
                        </a:solidFill>
                        <a:latin typeface="Cambria Math" panose="02040503050406030204" pitchFamily="18" charset="0"/>
                        <a:ea typeface="Palatino" charset="0"/>
                        <a:cs typeface="Palatino" charset="0"/>
                      </a:rPr>
                      <m:t>~</m:t>
                    </m:r>
                    <m:r>
                      <a:rPr lang="en-US" b="1" i="1" dirty="0">
                        <a:solidFill>
                          <a:srgbClr val="D4424E"/>
                        </a:solidFill>
                        <a:latin typeface="Cambria Math" charset="0"/>
                        <a:ea typeface="Palatino" charset="0"/>
                        <a:cs typeface="Palatino" charset="0"/>
                      </a:rPr>
                      <m:t>𝒌</m:t>
                    </m:r>
                    <m:r>
                      <a:rPr lang="en-US" i="1">
                        <a:solidFill>
                          <a:srgbClr val="4273B6"/>
                        </a:solidFill>
                        <a:latin typeface="Cambria Math" charset="0"/>
                        <a:ea typeface="Palatino" charset="0"/>
                        <a:cs typeface="Palatino" charset="0"/>
                      </a:rPr>
                      <m:t>𝑡</m:t>
                    </m:r>
                    <m:r>
                      <m:rPr>
                        <m:nor/>
                      </m:rPr>
                      <a:rPr lang="en-US" dirty="0">
                        <a:latin typeface="Calibri" panose="020F0502020204030204" pitchFamily="34" charset="0"/>
                        <a:ea typeface="Palatino" charset="0"/>
                        <a:cs typeface="Calibri" panose="020F0502020204030204" pitchFamily="34" charset="0"/>
                      </a:rPr>
                      <m:t>−</m:t>
                    </m:r>
                    <m:r>
                      <m:rPr>
                        <m:nor/>
                      </m:rPr>
                      <a:rPr lang="en-US" dirty="0">
                        <a:latin typeface="Calibri" panose="020F0502020204030204" pitchFamily="34" charset="0"/>
                        <a:ea typeface="Palatino" charset="0"/>
                        <a:cs typeface="Calibri" panose="020F0502020204030204" pitchFamily="34" charset="0"/>
                      </a:rPr>
                      <m:t>compression</m:t>
                    </m:r>
                  </m:oMath>
                </a14:m>
                <a:r>
                  <a:rPr lang="en-US" dirty="0">
                    <a:latin typeface="Calibri" panose="020F0502020204030204" pitchFamily="34" charset="0"/>
                    <a:ea typeface="Palatino" charset="0"/>
                    <a:cs typeface="Calibri" panose="020F0502020204030204" pitchFamily="34" charset="0"/>
                  </a:rPr>
                  <a:t>.</a:t>
                </a:r>
              </a:p>
              <a:p>
                <a:pPr marL="0" indent="0" algn="ctr">
                  <a:lnSpc>
                    <a:spcPct val="100000"/>
                  </a:lnSpc>
                  <a:spcBef>
                    <a:spcPts val="0"/>
                  </a:spcBef>
                  <a:buNone/>
                </a:pPr>
                <a:endParaRPr lang="en-US" dirty="0">
                  <a:latin typeface="Calibri" panose="020F0502020204030204" pitchFamily="34" charset="0"/>
                  <a:ea typeface="Palatino" charset="0"/>
                  <a:cs typeface="Calibri" panose="020F0502020204030204" pitchFamily="34" charset="0"/>
                </a:endParaRPr>
              </a:p>
            </p:txBody>
          </p:sp>
        </mc:Choice>
        <mc:Fallback xmlns="">
          <p:sp>
            <p:nvSpPr>
              <p:cNvPr id="41" name="Content Placeholder 2"/>
              <p:cNvSpPr>
                <a:spLocks noGrp="1" noRot="1" noChangeAspect="1" noMove="1" noResize="1" noEditPoints="1" noAdjustHandles="1" noChangeArrowheads="1" noChangeShapeType="1" noTextEdit="1"/>
              </p:cNvSpPr>
              <p:nvPr>
                <p:ph idx="1"/>
              </p:nvPr>
            </p:nvSpPr>
            <p:spPr>
              <a:xfrm>
                <a:off x="822655" y="4460563"/>
                <a:ext cx="10515600" cy="1657673"/>
              </a:xfrm>
              <a:blipFill>
                <a:blip r:embed="rId5"/>
                <a:stretch>
                  <a:fillRect t="-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3258195" y="3798606"/>
                <a:ext cx="70480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4273B6"/>
                              </a:solidFill>
                              <a:latin typeface="Cambria Math" panose="02040503050406030204" pitchFamily="18" charset="0"/>
                            </a:rPr>
                          </m:ctrlPr>
                        </m:sSubPr>
                        <m:e>
                          <m:r>
                            <a:rPr lang="en-US" sz="3200" b="0" i="1" smtClean="0">
                              <a:solidFill>
                                <a:srgbClr val="4273B6"/>
                              </a:solidFill>
                              <a:latin typeface="Cambria Math" charset="0"/>
                            </a:rPr>
                            <m:t>𝑋</m:t>
                          </m:r>
                        </m:e>
                        <m:sub>
                          <m:r>
                            <a:rPr lang="en-US" sz="3200" b="0" i="1" smtClean="0">
                              <a:solidFill>
                                <a:srgbClr val="4273B6"/>
                              </a:solidFill>
                              <a:latin typeface="Cambria Math" charset="0"/>
                            </a:rPr>
                            <m:t>1</m:t>
                          </m:r>
                        </m:sub>
                      </m:sSub>
                    </m:oMath>
                  </m:oMathPara>
                </a14:m>
                <a:endParaRPr lang="en-US" sz="3200" dirty="0">
                  <a:solidFill>
                    <a:srgbClr val="4273B6"/>
                  </a:solidFill>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3258195" y="3798606"/>
                <a:ext cx="704808" cy="584775"/>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4230991" y="3798606"/>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4273B6"/>
                              </a:solidFill>
                              <a:latin typeface="Cambria Math" panose="02040503050406030204" pitchFamily="18" charset="0"/>
                            </a:rPr>
                          </m:ctrlPr>
                        </m:sSubPr>
                        <m:e>
                          <m:r>
                            <a:rPr lang="en-US" sz="3200" b="0" i="1" smtClean="0">
                              <a:solidFill>
                                <a:srgbClr val="4273B6"/>
                              </a:solidFill>
                              <a:latin typeface="Cambria Math" charset="0"/>
                            </a:rPr>
                            <m:t>𝑋</m:t>
                          </m:r>
                        </m:e>
                        <m:sub>
                          <m:r>
                            <a:rPr lang="en-US" sz="3200" b="0" i="1" smtClean="0">
                              <a:solidFill>
                                <a:srgbClr val="4273B6"/>
                              </a:solidFill>
                              <a:latin typeface="Cambria Math" charset="0"/>
                            </a:rPr>
                            <m:t>2</m:t>
                          </m:r>
                        </m:sub>
                      </m:sSub>
                    </m:oMath>
                  </m:oMathPara>
                </a14:m>
                <a:endParaRPr lang="en-US" sz="3200" dirty="0">
                  <a:solidFill>
                    <a:srgbClr val="4273B6"/>
                  </a:solidFill>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4230991" y="3798606"/>
                <a:ext cx="714298" cy="58477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5366157" y="380996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2BAA62"/>
                              </a:solidFill>
                              <a:latin typeface="Cambria Math" panose="02040503050406030204" pitchFamily="18" charset="0"/>
                            </a:rPr>
                          </m:ctrlPr>
                        </m:sSubPr>
                        <m:e>
                          <m:r>
                            <a:rPr lang="en-US" sz="3200" b="0" i="1" smtClean="0">
                              <a:solidFill>
                                <a:srgbClr val="2BAA62"/>
                              </a:solidFill>
                              <a:latin typeface="Cambria Math" charset="0"/>
                            </a:rPr>
                            <m:t>𝑋</m:t>
                          </m:r>
                        </m:e>
                        <m:sub>
                          <m:r>
                            <a:rPr lang="en-US" sz="3200" b="0" i="1" smtClean="0">
                              <a:solidFill>
                                <a:srgbClr val="2BAA62"/>
                              </a:solidFill>
                              <a:latin typeface="Cambria Math" charset="0"/>
                            </a:rPr>
                            <m:t>3</m:t>
                          </m:r>
                        </m:sub>
                      </m:sSub>
                    </m:oMath>
                  </m:oMathPara>
                </a14:m>
                <a:endParaRPr lang="en-US" sz="3200" dirty="0">
                  <a:solidFill>
                    <a:srgbClr val="2BAA62"/>
                  </a:solidFill>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5366157" y="3809968"/>
                <a:ext cx="714298" cy="584775"/>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6420138" y="380996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2BAA62"/>
                              </a:solidFill>
                              <a:latin typeface="Cambria Math" panose="02040503050406030204" pitchFamily="18" charset="0"/>
                            </a:rPr>
                          </m:ctrlPr>
                        </m:sSubPr>
                        <m:e>
                          <m:r>
                            <a:rPr lang="en-US" sz="3200" b="0" i="1" smtClean="0">
                              <a:solidFill>
                                <a:srgbClr val="2BAA62"/>
                              </a:solidFill>
                              <a:latin typeface="Cambria Math" charset="0"/>
                            </a:rPr>
                            <m:t>𝑋</m:t>
                          </m:r>
                        </m:e>
                        <m:sub>
                          <m:r>
                            <a:rPr lang="en-US" sz="3200" b="0" i="1" smtClean="0">
                              <a:solidFill>
                                <a:srgbClr val="2BAA62"/>
                              </a:solidFill>
                              <a:latin typeface="Cambria Math" charset="0"/>
                            </a:rPr>
                            <m:t>4</m:t>
                          </m:r>
                        </m:sub>
                      </m:sSub>
                    </m:oMath>
                  </m:oMathPara>
                </a14:m>
                <a:endParaRPr lang="en-US" sz="3200" dirty="0">
                  <a:solidFill>
                    <a:srgbClr val="2BAA62"/>
                  </a:solidFill>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6420138" y="3809968"/>
                <a:ext cx="714298" cy="584775"/>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7828470" y="380996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D4434E"/>
                              </a:solidFill>
                              <a:latin typeface="Cambria Math" panose="02040503050406030204" pitchFamily="18" charset="0"/>
                            </a:rPr>
                          </m:ctrlPr>
                        </m:sSubPr>
                        <m:e>
                          <m:r>
                            <a:rPr lang="en-US" sz="3200" b="0" i="1" smtClean="0">
                              <a:solidFill>
                                <a:srgbClr val="D4434E"/>
                              </a:solidFill>
                              <a:latin typeface="Cambria Math" charset="0"/>
                            </a:rPr>
                            <m:t>𝑋</m:t>
                          </m:r>
                        </m:e>
                        <m:sub>
                          <m:r>
                            <a:rPr lang="en-US" sz="3200" b="0" i="1" smtClean="0">
                              <a:solidFill>
                                <a:srgbClr val="D4434E"/>
                              </a:solidFill>
                              <a:latin typeface="Cambria Math" charset="0"/>
                            </a:rPr>
                            <m:t>5</m:t>
                          </m:r>
                        </m:sub>
                      </m:sSub>
                    </m:oMath>
                  </m:oMathPara>
                </a14:m>
                <a:endParaRPr lang="en-US" sz="3200" dirty="0">
                  <a:solidFill>
                    <a:srgbClr val="D4434E"/>
                  </a:solidFill>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7828470" y="3809968"/>
                <a:ext cx="714298" cy="58477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8309791" y="382294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D4434E"/>
                              </a:solidFill>
                              <a:latin typeface="Cambria Math" panose="02040503050406030204" pitchFamily="18" charset="0"/>
                            </a:rPr>
                          </m:ctrlPr>
                        </m:sSubPr>
                        <m:e>
                          <m:r>
                            <a:rPr lang="en-US" sz="3200" b="0" i="1" smtClean="0">
                              <a:solidFill>
                                <a:srgbClr val="D4434E"/>
                              </a:solidFill>
                              <a:latin typeface="Cambria Math" charset="0"/>
                            </a:rPr>
                            <m:t>𝑋</m:t>
                          </m:r>
                        </m:e>
                        <m:sub>
                          <m:r>
                            <a:rPr lang="en-US" sz="3200" b="0" i="1" smtClean="0">
                              <a:solidFill>
                                <a:srgbClr val="D4434E"/>
                              </a:solidFill>
                              <a:latin typeface="Cambria Math" charset="0"/>
                            </a:rPr>
                            <m:t>6</m:t>
                          </m:r>
                        </m:sub>
                      </m:sSub>
                    </m:oMath>
                  </m:oMathPara>
                </a14:m>
                <a:endParaRPr lang="en-US" sz="3200" dirty="0"/>
              </a:p>
            </p:txBody>
          </p:sp>
        </mc:Choice>
        <mc:Fallback xmlns="">
          <p:sp>
            <p:nvSpPr>
              <p:cNvPr id="49" name="TextBox 48"/>
              <p:cNvSpPr txBox="1">
                <a:spLocks noRot="1" noChangeAspect="1" noMove="1" noResize="1" noEditPoints="1" noAdjustHandles="1" noChangeArrowheads="1" noChangeShapeType="1" noTextEdit="1"/>
              </p:cNvSpPr>
              <p:nvPr/>
            </p:nvSpPr>
            <p:spPr>
              <a:xfrm>
                <a:off x="8309791" y="3822948"/>
                <a:ext cx="714298" cy="584775"/>
              </a:xfrm>
              <a:prstGeom prst="rect">
                <a:avLst/>
              </a:prstGeom>
              <a:blipFill rotWithShape="0">
                <a:blip r:embed="rId11"/>
                <a:stretch>
                  <a:fillRect/>
                </a:stretch>
              </a:blipFill>
            </p:spPr>
            <p:txBody>
              <a:bodyPr/>
              <a:lstStyle/>
              <a:p>
                <a:r>
                  <a:rPr lang="en-US">
                    <a:noFill/>
                  </a:rPr>
                  <a:t> </a:t>
                </a:r>
              </a:p>
            </p:txBody>
          </p:sp>
        </mc:Fallback>
      </mc:AlternateContent>
      <p:sp>
        <p:nvSpPr>
          <p:cNvPr id="21" name="Oval 20"/>
          <p:cNvSpPr/>
          <p:nvPr/>
        </p:nvSpPr>
        <p:spPr>
          <a:xfrm>
            <a:off x="215440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96098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790915" y="3717765"/>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179115"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566900"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865063"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9225927"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7671479"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8825174"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6094427"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p:cNvSpPr txBox="1"/>
              <p:nvPr/>
            </p:nvSpPr>
            <p:spPr>
              <a:xfrm>
                <a:off x="3291241" y="314565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4473B5"/>
                          </a:solidFill>
                          <a:latin typeface="Cambria Math" charset="0"/>
                          <a:ea typeface="Cambria Math" charset="0"/>
                          <a:cs typeface="Cambria Math" charset="0"/>
                        </a:rPr>
                        <m:t>𝒩</m:t>
                      </m:r>
                      <m:d>
                        <m:dPr>
                          <m:ctrlPr>
                            <a:rPr lang="en-US" sz="2400" i="1">
                              <a:solidFill>
                                <a:srgbClr val="4473B5"/>
                              </a:solidFill>
                              <a:latin typeface="Cambria Math" panose="02040503050406030204" pitchFamily="18" charset="0"/>
                              <a:ea typeface="Cambria Math" charset="0"/>
                              <a:cs typeface="Cambria Math" charset="0"/>
                            </a:rPr>
                          </m:ctrlPr>
                        </m:dPr>
                        <m:e>
                          <m:sSub>
                            <m:sSubPr>
                              <m:ctrlPr>
                                <a:rPr lang="en-US" sz="2400" b="0" i="1" smtClean="0">
                                  <a:solidFill>
                                    <a:srgbClr val="4473B5"/>
                                  </a:solidFill>
                                  <a:latin typeface="Cambria Math" panose="02040503050406030204" pitchFamily="18" charset="0"/>
                                  <a:ea typeface="Cambria Math" charset="0"/>
                                  <a:cs typeface="Cambria Math" charset="0"/>
                                </a:rPr>
                              </m:ctrlPr>
                            </m:sSubPr>
                            <m:e>
                              <m:r>
                                <a:rPr lang="en-US" sz="2400" i="1">
                                  <a:solidFill>
                                    <a:srgbClr val="4473B5"/>
                                  </a:solidFill>
                                  <a:latin typeface="Cambria Math" charset="0"/>
                                  <a:ea typeface="Cambria Math" charset="0"/>
                                  <a:cs typeface="Cambria Math" charset="0"/>
                                </a:rPr>
                                <m:t>𝜇</m:t>
                              </m:r>
                            </m:e>
                            <m:sub>
                              <m:r>
                                <a:rPr lang="en-US" sz="2400" b="0" i="1" smtClean="0">
                                  <a:solidFill>
                                    <a:srgbClr val="4473B5"/>
                                  </a:solidFill>
                                  <a:latin typeface="Cambria Math" charset="0"/>
                                  <a:ea typeface="Cambria Math" charset="0"/>
                                  <a:cs typeface="Cambria Math" charset="0"/>
                                </a:rPr>
                                <m:t>1</m:t>
                              </m:r>
                            </m:sub>
                          </m:sSub>
                          <m:r>
                            <a:rPr lang="en-US" sz="2400" i="1">
                              <a:solidFill>
                                <a:srgbClr val="4473B5"/>
                              </a:solidFill>
                              <a:latin typeface="Cambria Math" charset="0"/>
                              <a:ea typeface="Cambria Math" charset="0"/>
                              <a:cs typeface="Cambria Math" charset="0"/>
                            </a:rPr>
                            <m:t>, </m:t>
                          </m:r>
                          <m:sSubSup>
                            <m:sSubSupPr>
                              <m:ctrlPr>
                                <a:rPr lang="en-US" sz="2400" b="0" i="1" smtClean="0">
                                  <a:solidFill>
                                    <a:srgbClr val="4473B5"/>
                                  </a:solidFill>
                                  <a:latin typeface="Cambria Math" panose="02040503050406030204" pitchFamily="18" charset="0"/>
                                  <a:ea typeface="Cambria Math" charset="0"/>
                                  <a:cs typeface="Cambria Math" charset="0"/>
                                </a:rPr>
                              </m:ctrlPr>
                            </m:sSubSupPr>
                            <m:e>
                              <m:r>
                                <a:rPr lang="en-US" sz="2400" i="1">
                                  <a:solidFill>
                                    <a:srgbClr val="4473B5"/>
                                  </a:solidFill>
                                  <a:latin typeface="Cambria Math" charset="0"/>
                                  <a:ea typeface="Cambria Math" charset="0"/>
                                  <a:cs typeface="Cambria Math" charset="0"/>
                                </a:rPr>
                                <m:t>𝜎</m:t>
                              </m:r>
                            </m:e>
                            <m:sub>
                              <m:r>
                                <a:rPr lang="en-US" sz="2400" b="0" i="1" smtClean="0">
                                  <a:solidFill>
                                    <a:srgbClr val="4473B5"/>
                                  </a:solidFill>
                                  <a:latin typeface="Cambria Math" charset="0"/>
                                  <a:ea typeface="Cambria Math" charset="0"/>
                                  <a:cs typeface="Cambria Math" charset="0"/>
                                </a:rPr>
                                <m:t>1</m:t>
                              </m:r>
                            </m:sub>
                            <m:sup>
                              <m:r>
                                <a:rPr lang="en-US" sz="2400" i="1">
                                  <a:solidFill>
                                    <a:srgbClr val="4473B5"/>
                                  </a:solidFill>
                                  <a:latin typeface="Cambria Math" charset="0"/>
                                  <a:ea typeface="Cambria Math" charset="0"/>
                                  <a:cs typeface="Cambria Math" charset="0"/>
                                </a:rPr>
                                <m:t>2</m:t>
                              </m:r>
                            </m:sup>
                          </m:sSubSup>
                        </m:e>
                      </m:d>
                    </m:oMath>
                  </m:oMathPara>
                </a14:m>
                <a:endParaRPr lang="en-US" sz="2400" dirty="0">
                  <a:solidFill>
                    <a:srgbClr val="4473B5"/>
                  </a:solidFill>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3291241" y="3145654"/>
                <a:ext cx="1577034" cy="465961"/>
              </a:xfrm>
              <a:prstGeom prst="rect">
                <a:avLst/>
              </a:prstGeom>
              <a:blipFill rotWithShape="0">
                <a:blip r:embed="rId12"/>
                <a:stretch>
                  <a:fillRect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5468280" y="318578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279D59"/>
                          </a:solidFill>
                          <a:latin typeface="Cambria Math" charset="0"/>
                          <a:ea typeface="Cambria Math" charset="0"/>
                          <a:cs typeface="Cambria Math" charset="0"/>
                        </a:rPr>
                        <m:t>𝒩</m:t>
                      </m:r>
                      <m:d>
                        <m:dPr>
                          <m:ctrlPr>
                            <a:rPr lang="en-US" sz="2400" i="1">
                              <a:solidFill>
                                <a:srgbClr val="279D59"/>
                              </a:solidFill>
                              <a:latin typeface="Cambria Math" panose="02040503050406030204" pitchFamily="18" charset="0"/>
                              <a:ea typeface="Cambria Math" charset="0"/>
                              <a:cs typeface="Cambria Math" charset="0"/>
                            </a:rPr>
                          </m:ctrlPr>
                        </m:dPr>
                        <m:e>
                          <m:sSub>
                            <m:sSubPr>
                              <m:ctrlPr>
                                <a:rPr lang="en-US" sz="2400" b="0" i="1" smtClean="0">
                                  <a:solidFill>
                                    <a:srgbClr val="279D59"/>
                                  </a:solidFill>
                                  <a:latin typeface="Cambria Math" panose="02040503050406030204" pitchFamily="18" charset="0"/>
                                  <a:ea typeface="Cambria Math" charset="0"/>
                                  <a:cs typeface="Cambria Math" charset="0"/>
                                </a:rPr>
                              </m:ctrlPr>
                            </m:sSubPr>
                            <m:e>
                              <m:r>
                                <a:rPr lang="en-US" sz="2400" i="1">
                                  <a:solidFill>
                                    <a:srgbClr val="279D59"/>
                                  </a:solidFill>
                                  <a:latin typeface="Cambria Math" charset="0"/>
                                  <a:ea typeface="Cambria Math" charset="0"/>
                                  <a:cs typeface="Cambria Math" charset="0"/>
                                </a:rPr>
                                <m:t>𝜇</m:t>
                              </m:r>
                            </m:e>
                            <m:sub>
                              <m:r>
                                <a:rPr lang="en-US" sz="2400" b="0" i="1" smtClean="0">
                                  <a:solidFill>
                                    <a:srgbClr val="279D59"/>
                                  </a:solidFill>
                                  <a:latin typeface="Cambria Math" charset="0"/>
                                  <a:ea typeface="Cambria Math" charset="0"/>
                                  <a:cs typeface="Cambria Math" charset="0"/>
                                </a:rPr>
                                <m:t>2</m:t>
                              </m:r>
                            </m:sub>
                          </m:sSub>
                          <m:r>
                            <a:rPr lang="en-US" sz="2400" i="1">
                              <a:solidFill>
                                <a:srgbClr val="279D59"/>
                              </a:solidFill>
                              <a:latin typeface="Cambria Math" charset="0"/>
                              <a:ea typeface="Cambria Math" charset="0"/>
                              <a:cs typeface="Cambria Math" charset="0"/>
                            </a:rPr>
                            <m:t>, </m:t>
                          </m:r>
                          <m:sSubSup>
                            <m:sSubSupPr>
                              <m:ctrlPr>
                                <a:rPr lang="en-US" sz="2400" b="0" i="1" smtClean="0">
                                  <a:solidFill>
                                    <a:srgbClr val="279D59"/>
                                  </a:solidFill>
                                  <a:latin typeface="Cambria Math" panose="02040503050406030204" pitchFamily="18" charset="0"/>
                                  <a:ea typeface="Cambria Math" charset="0"/>
                                  <a:cs typeface="Cambria Math" charset="0"/>
                                </a:rPr>
                              </m:ctrlPr>
                            </m:sSubSupPr>
                            <m:e>
                              <m:r>
                                <a:rPr lang="en-US" sz="2400" i="1">
                                  <a:solidFill>
                                    <a:srgbClr val="279D59"/>
                                  </a:solidFill>
                                  <a:latin typeface="Cambria Math" charset="0"/>
                                  <a:ea typeface="Cambria Math" charset="0"/>
                                  <a:cs typeface="Cambria Math" charset="0"/>
                                </a:rPr>
                                <m:t>𝜎</m:t>
                              </m:r>
                            </m:e>
                            <m:sub>
                              <m:r>
                                <a:rPr lang="en-US" sz="2400" b="0" i="1" smtClean="0">
                                  <a:solidFill>
                                    <a:srgbClr val="279D59"/>
                                  </a:solidFill>
                                  <a:latin typeface="Cambria Math" charset="0"/>
                                  <a:ea typeface="Cambria Math" charset="0"/>
                                  <a:cs typeface="Cambria Math" charset="0"/>
                                </a:rPr>
                                <m:t>2</m:t>
                              </m:r>
                            </m:sub>
                            <m:sup>
                              <m:r>
                                <a:rPr lang="en-US" sz="2400" i="1">
                                  <a:solidFill>
                                    <a:srgbClr val="279D59"/>
                                  </a:solidFill>
                                  <a:latin typeface="Cambria Math" charset="0"/>
                                  <a:ea typeface="Cambria Math" charset="0"/>
                                  <a:cs typeface="Cambria Math" charset="0"/>
                                </a:rPr>
                                <m:t>2</m:t>
                              </m:r>
                            </m:sup>
                          </m:sSubSup>
                        </m:e>
                      </m:d>
                    </m:oMath>
                  </m:oMathPara>
                </a14:m>
                <a:endParaRPr lang="en-US" sz="2400" dirty="0">
                  <a:solidFill>
                    <a:srgbClr val="279D59"/>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5468280" y="3185784"/>
                <a:ext cx="1577034" cy="465961"/>
              </a:xfrm>
              <a:prstGeom prst="rect">
                <a:avLst/>
              </a:prstGeom>
              <a:blipFill rotWithShape="0">
                <a:blip r:embed="rId13"/>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8659313" y="1698499"/>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D5424E"/>
                          </a:solidFill>
                          <a:latin typeface="Cambria Math" charset="0"/>
                          <a:ea typeface="Cambria Math" charset="0"/>
                          <a:cs typeface="Cambria Math" charset="0"/>
                        </a:rPr>
                        <m:t>𝒩</m:t>
                      </m:r>
                      <m:d>
                        <m:dPr>
                          <m:ctrlPr>
                            <a:rPr lang="en-US" sz="2400" i="1">
                              <a:solidFill>
                                <a:srgbClr val="D5424E"/>
                              </a:solidFill>
                              <a:latin typeface="Cambria Math" panose="02040503050406030204" pitchFamily="18" charset="0"/>
                              <a:ea typeface="Cambria Math" charset="0"/>
                              <a:cs typeface="Cambria Math" charset="0"/>
                            </a:rPr>
                          </m:ctrlPr>
                        </m:dPr>
                        <m:e>
                          <m:sSub>
                            <m:sSubPr>
                              <m:ctrlPr>
                                <a:rPr lang="en-US" sz="2400" b="0" i="1" smtClean="0">
                                  <a:solidFill>
                                    <a:srgbClr val="D5424E"/>
                                  </a:solidFill>
                                  <a:latin typeface="Cambria Math" panose="02040503050406030204" pitchFamily="18" charset="0"/>
                                  <a:ea typeface="Cambria Math" charset="0"/>
                                  <a:cs typeface="Cambria Math" charset="0"/>
                                </a:rPr>
                              </m:ctrlPr>
                            </m:sSubPr>
                            <m:e>
                              <m:r>
                                <a:rPr lang="en-US" sz="2400" i="1">
                                  <a:solidFill>
                                    <a:srgbClr val="D5424E"/>
                                  </a:solidFill>
                                  <a:latin typeface="Cambria Math" charset="0"/>
                                  <a:ea typeface="Cambria Math" charset="0"/>
                                  <a:cs typeface="Cambria Math" charset="0"/>
                                </a:rPr>
                                <m:t>𝜇</m:t>
                              </m:r>
                            </m:e>
                            <m:sub>
                              <m:r>
                                <a:rPr lang="en-US" sz="2400" b="0" i="1" smtClean="0">
                                  <a:solidFill>
                                    <a:srgbClr val="D5424E"/>
                                  </a:solidFill>
                                  <a:latin typeface="Cambria Math" charset="0"/>
                                  <a:ea typeface="Cambria Math" charset="0"/>
                                  <a:cs typeface="Cambria Math" charset="0"/>
                                </a:rPr>
                                <m:t>3</m:t>
                              </m:r>
                            </m:sub>
                          </m:sSub>
                          <m:r>
                            <a:rPr lang="en-US" sz="2400" i="1">
                              <a:solidFill>
                                <a:srgbClr val="D5424E"/>
                              </a:solidFill>
                              <a:latin typeface="Cambria Math" charset="0"/>
                              <a:ea typeface="Cambria Math" charset="0"/>
                              <a:cs typeface="Cambria Math" charset="0"/>
                            </a:rPr>
                            <m:t>, </m:t>
                          </m:r>
                          <m:sSubSup>
                            <m:sSubSupPr>
                              <m:ctrlPr>
                                <a:rPr lang="en-US" sz="2400" b="0" i="1" smtClean="0">
                                  <a:solidFill>
                                    <a:srgbClr val="D5424E"/>
                                  </a:solidFill>
                                  <a:latin typeface="Cambria Math" panose="02040503050406030204" pitchFamily="18" charset="0"/>
                                  <a:ea typeface="Cambria Math" charset="0"/>
                                  <a:cs typeface="Cambria Math" charset="0"/>
                                </a:rPr>
                              </m:ctrlPr>
                            </m:sSubSupPr>
                            <m:e>
                              <m:r>
                                <a:rPr lang="en-US" sz="2400" i="1">
                                  <a:solidFill>
                                    <a:srgbClr val="D5424E"/>
                                  </a:solidFill>
                                  <a:latin typeface="Cambria Math" charset="0"/>
                                  <a:ea typeface="Cambria Math" charset="0"/>
                                  <a:cs typeface="Cambria Math" charset="0"/>
                                </a:rPr>
                                <m:t>𝜎</m:t>
                              </m:r>
                            </m:e>
                            <m:sub>
                              <m:r>
                                <a:rPr lang="en-US" sz="2400" b="0" i="1" smtClean="0">
                                  <a:solidFill>
                                    <a:srgbClr val="D5424E"/>
                                  </a:solidFill>
                                  <a:latin typeface="Cambria Math" charset="0"/>
                                  <a:ea typeface="Cambria Math" charset="0"/>
                                  <a:cs typeface="Cambria Math" charset="0"/>
                                </a:rPr>
                                <m:t>3</m:t>
                              </m:r>
                            </m:sub>
                            <m:sup>
                              <m:r>
                                <a:rPr lang="en-US" sz="2400" i="1">
                                  <a:solidFill>
                                    <a:srgbClr val="D5424E"/>
                                  </a:solidFill>
                                  <a:latin typeface="Cambria Math" charset="0"/>
                                  <a:ea typeface="Cambria Math" charset="0"/>
                                  <a:cs typeface="Cambria Math" charset="0"/>
                                </a:rPr>
                                <m:t>2</m:t>
                              </m:r>
                            </m:sup>
                          </m:sSubSup>
                        </m:e>
                      </m:d>
                    </m:oMath>
                  </m:oMathPara>
                </a14:m>
                <a:endParaRPr lang="en-US" sz="2400" dirty="0">
                  <a:solidFill>
                    <a:srgbClr val="D5424E"/>
                  </a:solidFill>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8659313" y="1698499"/>
                <a:ext cx="1577034" cy="465961"/>
              </a:xfrm>
              <a:prstGeom prst="rect">
                <a:avLst/>
              </a:prstGeom>
              <a:blipFill rotWithShape="0">
                <a:blip r:embed="rId6"/>
                <a:stretch>
                  <a:fillRect b="-7895"/>
                </a:stretch>
              </a:blipFill>
            </p:spPr>
            <p:txBody>
              <a:bodyPr/>
              <a:lstStyle/>
              <a:p>
                <a:r>
                  <a:rPr lang="en-US">
                    <a:noFill/>
                  </a:rPr>
                  <a:t> </a:t>
                </a:r>
              </a:p>
            </p:txBody>
          </p:sp>
        </mc:Fallback>
      </mc:AlternateContent>
      <p:sp>
        <p:nvSpPr>
          <p:cNvPr id="42" name="TextBox 41"/>
          <p:cNvSpPr txBox="1"/>
          <p:nvPr/>
        </p:nvSpPr>
        <p:spPr>
          <a:xfrm>
            <a:off x="866498" y="1778825"/>
            <a:ext cx="4410503" cy="461665"/>
          </a:xfrm>
          <a:prstGeom prst="rect">
            <a:avLst/>
          </a:prstGeom>
          <a:noFill/>
        </p:spPr>
        <p:txBody>
          <a:bodyPr wrap="none" rtlCol="0">
            <a:spAutoFit/>
          </a:bodyPr>
          <a:lstStyle/>
          <a:p>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Cheat: assume a uniform mixture.</a:t>
            </a:r>
          </a:p>
        </p:txBody>
      </p:sp>
      <p:sp>
        <p:nvSpPr>
          <p:cNvPr id="50" name="Title 1">
            <a:extLst>
              <a:ext uri="{FF2B5EF4-FFF2-40B4-BE49-F238E27FC236}">
                <a16:creationId xmlns:a16="http://schemas.microsoft.com/office/drawing/2014/main" id="{B8A2FA64-4C52-F843-A929-DD8EEC572884}"/>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of mixtures</a:t>
            </a:r>
          </a:p>
        </p:txBody>
      </p:sp>
    </p:spTree>
    <p:custDataLst>
      <p:tags r:id="rId1"/>
    </p:custDataLst>
    <p:extLst>
      <p:ext uri="{BB962C8B-B14F-4D97-AF65-F5344CB8AC3E}">
        <p14:creationId xmlns:p14="http://schemas.microsoft.com/office/powerpoint/2010/main" val="1927889371"/>
      </p:ext>
    </p:extLst>
  </p:cSld>
  <p:clrMapOvr>
    <a:masterClrMapping/>
  </p:clrMapOvr>
  <mc:AlternateContent xmlns:mc="http://schemas.openxmlformats.org/markup-compatibility/2006" xmlns:p14="http://schemas.microsoft.com/office/powerpoint/2010/main">
    <mc:Choice Requires="p14">
      <p:transition spd="slow" p14:dur="2000" advTm="13734"/>
    </mc:Choice>
    <mc:Fallback xmlns="">
      <p:transition spd="slow" advTm="13734"/>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838200" y="3558660"/>
            <a:ext cx="10515600" cy="2794788"/>
          </a:xfrm>
        </p:spPr>
        <p:txBody>
          <a:bodyPr>
            <a:normAutofit/>
          </a:bodyPr>
          <a:lstStyle/>
          <a:p>
            <a:pPr marL="0" indent="0" algn="ctr">
              <a:lnSpc>
                <a:spcPct val="100000"/>
              </a:lnSpc>
              <a:spcBef>
                <a:spcPts val="0"/>
              </a:spcBef>
              <a:buNone/>
            </a:pPr>
            <a:r>
              <a:rPr lang="en-US" sz="3200" b="1" dirty="0">
                <a:solidFill>
                  <a:srgbClr val="C00000"/>
                </a:solidFill>
                <a:latin typeface="Calibri" panose="020F0502020204030204" pitchFamily="34" charset="0"/>
                <a:ea typeface="Palatino" charset="0"/>
                <a:cs typeface="Calibri" panose="020F0502020204030204" pitchFamily="34" charset="0"/>
              </a:rPr>
              <a:t>Small compression schemes</a:t>
            </a:r>
            <a:r>
              <a:rPr lang="en-US" sz="3200" dirty="0">
                <a:latin typeface="Calibri" panose="020F0502020204030204" pitchFamily="34" charset="0"/>
                <a:ea typeface="Palatino" charset="0"/>
                <a:cs typeface="Calibri" panose="020F0502020204030204" pitchFamily="34" charset="0"/>
              </a:rPr>
              <a:t> imply</a:t>
            </a:r>
          </a:p>
          <a:p>
            <a:pPr marL="0" indent="0" algn="ctr">
              <a:lnSpc>
                <a:spcPct val="100000"/>
              </a:lnSpc>
              <a:spcBef>
                <a:spcPts val="0"/>
              </a:spcBef>
              <a:buNone/>
            </a:pPr>
            <a:r>
              <a:rPr lang="en-US" sz="3200" b="1" dirty="0">
                <a:solidFill>
                  <a:srgbClr val="C00000"/>
                </a:solidFill>
                <a:latin typeface="Calibri" panose="020F0502020204030204" pitchFamily="34" charset="0"/>
                <a:ea typeface="Palatino" charset="0"/>
                <a:cs typeface="Calibri" panose="020F0502020204030204" pitchFamily="34" charset="0"/>
              </a:rPr>
              <a:t>sample-efficient</a:t>
            </a:r>
            <a:r>
              <a:rPr lang="en-US" sz="3200" dirty="0">
                <a:latin typeface="Calibri" panose="020F0502020204030204" pitchFamily="34" charset="0"/>
                <a:ea typeface="Palatino" charset="0"/>
                <a:cs typeface="Calibri" panose="020F0502020204030204" pitchFamily="34" charset="0"/>
              </a:rPr>
              <a:t> algorithms for </a:t>
            </a:r>
            <a:r>
              <a:rPr lang="en-US" sz="3200" b="1" dirty="0">
                <a:solidFill>
                  <a:srgbClr val="C00000"/>
                </a:solidFill>
                <a:latin typeface="Calibri" panose="020F0502020204030204" pitchFamily="34" charset="0"/>
                <a:ea typeface="Palatino" charset="0"/>
                <a:cs typeface="Calibri" panose="020F0502020204030204" pitchFamily="34" charset="0"/>
              </a:rPr>
              <a:t>mixtures</a:t>
            </a:r>
            <a:r>
              <a:rPr lang="en-US" sz="3200" dirty="0">
                <a:latin typeface="Calibri" panose="020F0502020204030204" pitchFamily="34" charset="0"/>
                <a:ea typeface="Palatino" charset="0"/>
                <a:cs typeface="Calibri" panose="020F0502020204030204" pitchFamily="34" charset="0"/>
              </a:rPr>
              <a:t>.</a:t>
            </a:r>
          </a:p>
          <a:p>
            <a:pPr marL="0" indent="0" algn="ctr">
              <a:lnSpc>
                <a:spcPct val="100000"/>
              </a:lnSpc>
              <a:spcBef>
                <a:spcPts val="0"/>
              </a:spcBef>
              <a:buNone/>
            </a:pPr>
            <a:endParaRPr lang="en-US" sz="3200" dirty="0">
              <a:latin typeface="Calibri" panose="020F0502020204030204" pitchFamily="34" charset="0"/>
              <a:ea typeface="Palatino" charset="0"/>
              <a:cs typeface="Calibri" panose="020F0502020204030204" pitchFamily="34" charset="0"/>
            </a:endParaRPr>
          </a:p>
        </p:txBody>
      </p:sp>
      <p:sp>
        <p:nvSpPr>
          <p:cNvPr id="10" name="Rounded Rectangle 9">
            <a:extLst>
              <a:ext uri="{FF2B5EF4-FFF2-40B4-BE49-F238E27FC236}">
                <a16:creationId xmlns:a16="http://schemas.microsoft.com/office/drawing/2014/main" id="{0D15E7CB-CBEA-B043-8435-8EF2B1C83E33}"/>
              </a:ext>
            </a:extLst>
          </p:cNvPr>
          <p:cNvSpPr/>
          <p:nvPr/>
        </p:nvSpPr>
        <p:spPr>
          <a:xfrm>
            <a:off x="663388" y="1268936"/>
            <a:ext cx="11008659" cy="205758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44BD45D8-4BDF-BA40-BDA4-9F0F3842881A}"/>
              </a:ext>
            </a:extLst>
          </p:cNvPr>
          <p:cNvSpPr txBox="1"/>
          <p:nvPr/>
        </p:nvSpPr>
        <p:spPr>
          <a:xfrm>
            <a:off x="838200" y="1007326"/>
            <a:ext cx="3341749" cy="523220"/>
          </a:xfrm>
          <a:prstGeom prst="rect">
            <a:avLst/>
          </a:prstGeom>
          <a:solidFill>
            <a:schemeClr val="bg1"/>
          </a:solidFill>
        </p:spPr>
        <p:txBody>
          <a:bodyPr wrap="none" rtlCol="0">
            <a:spAutoFit/>
          </a:bodyPr>
          <a:lstStyle/>
          <a:p>
            <a:r>
              <a:rPr lang="en-US" sz="2800" b="1" dirty="0">
                <a:latin typeface="Calibri" panose="020F0502020204030204" pitchFamily="34" charset="0"/>
                <a:cs typeface="Calibri" panose="020F0502020204030204" pitchFamily="34" charset="0"/>
              </a:rPr>
              <a:t>Theorem </a:t>
            </a:r>
            <a:r>
              <a:rPr lang="en-US" sz="2400" dirty="0">
                <a:latin typeface="Calibri" panose="020F0502020204030204" pitchFamily="34" charset="0"/>
                <a:cs typeface="Calibri" panose="020F0502020204030204" pitchFamily="34" charset="0"/>
              </a:rPr>
              <a:t>[ABH</a:t>
            </a:r>
            <a:r>
              <a:rPr lang="en-US" sz="2400" b="1" dirty="0">
                <a:solidFill>
                  <a:srgbClr val="FF0000"/>
                </a:solidFill>
                <a:latin typeface="Calibri" panose="020F0502020204030204" pitchFamily="34" charset="0"/>
                <a:cs typeface="Calibri" panose="020F0502020204030204" pitchFamily="34" charset="0"/>
              </a:rPr>
              <a:t>L</a:t>
            </a:r>
            <a:r>
              <a:rPr lang="en-US" sz="2400" dirty="0">
                <a:latin typeface="Calibri" panose="020F0502020204030204" pitchFamily="34" charset="0"/>
                <a:cs typeface="Calibri" panose="020F0502020204030204" pitchFamily="34" charset="0"/>
              </a:rPr>
              <a:t>MP ‘18]</a:t>
            </a:r>
            <a:endParaRPr lang="en-US" sz="28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4D3BCF54-A3EF-B74C-98C4-C6098FE0C293}"/>
                  </a:ext>
                </a:extLst>
              </p:cNvPr>
              <p:cNvSpPr/>
              <p:nvPr/>
            </p:nvSpPr>
            <p:spPr>
              <a:xfrm>
                <a:off x="838199" y="1495407"/>
                <a:ext cx="10833847" cy="2212529"/>
              </a:xfrm>
              <a:prstGeom prst="rect">
                <a:avLst/>
              </a:prstGeom>
            </p:spPr>
            <p:txBody>
              <a:bodyPr wrap="square">
                <a:spAutoFit/>
              </a:bodyPr>
              <a:lstStyle/>
              <a:p>
                <a:r>
                  <a:rPr lang="en-US" sz="2800" dirty="0">
                    <a:latin typeface="Calibri" panose="020F0502020204030204" pitchFamily="34" charset="0"/>
                    <a:ea typeface="Palatino" charset="0"/>
                    <a:cs typeface="Calibri" panose="020F0502020204030204" pitchFamily="34" charset="0"/>
                  </a:rPr>
                  <a:t>If </a:t>
                </a:r>
                <a14:m>
                  <m:oMath xmlns:m="http://schemas.openxmlformats.org/officeDocument/2006/math">
                    <m:r>
                      <a:rPr lang="en-US" sz="2800" i="1">
                        <a:latin typeface="Cambria Math" charset="0"/>
                        <a:ea typeface="Palatino" charset="0"/>
                        <a:cs typeface="Palatino" charset="0"/>
                      </a:rPr>
                      <m:t>ℱ</m:t>
                    </m:r>
                  </m:oMath>
                </a14:m>
                <a:r>
                  <a:rPr lang="en-US" sz="2800" dirty="0">
                    <a:latin typeface="Calibri" panose="020F0502020204030204" pitchFamily="34" charset="0"/>
                    <a:ea typeface="Palatino" charset="0"/>
                    <a:cs typeface="Calibri" panose="020F0502020204030204" pitchFamily="34" charset="0"/>
                  </a:rPr>
                  <a:t> has a compression scheme of size </a:t>
                </a:r>
                <a14:m>
                  <m:oMath xmlns:m="http://schemas.openxmlformats.org/officeDocument/2006/math">
                    <m:r>
                      <a:rPr lang="en-US" sz="2800" b="1" i="1" dirty="0">
                        <a:solidFill>
                          <a:schemeClr val="accent1"/>
                        </a:solidFill>
                        <a:latin typeface="Cambria Math" charset="0"/>
                        <a:ea typeface="Palatino" charset="0"/>
                        <a:cs typeface="Palatino" charset="0"/>
                      </a:rPr>
                      <m:t>𝒕</m:t>
                    </m:r>
                  </m:oMath>
                </a14:m>
                <a:r>
                  <a:rPr lang="en-US" sz="2800" dirty="0">
                    <a:latin typeface="Calibri" panose="020F0502020204030204" pitchFamily="34" charset="0"/>
                    <a:ea typeface="Palatino" charset="0"/>
                    <a:cs typeface="Calibri" panose="020F0502020204030204" pitchFamily="34" charset="0"/>
                  </a:rPr>
                  <a:t> then sample complexity to learn </a:t>
                </a:r>
                <a14:m>
                  <m:oMath xmlns:m="http://schemas.openxmlformats.org/officeDocument/2006/math">
                    <m:r>
                      <a:rPr lang="en-US" sz="2800" b="1" i="1" dirty="0" smtClean="0">
                        <a:solidFill>
                          <a:srgbClr val="D4424E"/>
                        </a:solidFill>
                        <a:latin typeface="Cambria Math" charset="0"/>
                        <a:ea typeface="Palatino" charset="0"/>
                        <a:cs typeface="Palatino" charset="0"/>
                      </a:rPr>
                      <m:t>𝒌</m:t>
                    </m:r>
                  </m:oMath>
                </a14:m>
                <a:r>
                  <a:rPr lang="en-US" sz="2800" dirty="0">
                    <a:latin typeface="Calibri" panose="020F0502020204030204" pitchFamily="34" charset="0"/>
                    <a:ea typeface="Palatino" charset="0"/>
                    <a:cs typeface="Calibri" panose="020F0502020204030204" pitchFamily="34" charset="0"/>
                  </a:rPr>
                  <a:t> mixtures of </a:t>
                </a:r>
                <a14:m>
                  <m:oMath xmlns:m="http://schemas.openxmlformats.org/officeDocument/2006/math">
                    <m:r>
                      <a:rPr lang="en-US" sz="2800" i="1">
                        <a:latin typeface="Cambria Math" charset="0"/>
                        <a:ea typeface="Palatino" charset="0"/>
                        <a:cs typeface="Palatino" charset="0"/>
                      </a:rPr>
                      <m:t>ℱ</m:t>
                    </m:r>
                  </m:oMath>
                </a14:m>
                <a:r>
                  <a:rPr lang="en-US" sz="2800" dirty="0">
                    <a:latin typeface="Calibri" panose="020F0502020204030204" pitchFamily="34" charset="0"/>
                    <a:ea typeface="Palatino" charset="0"/>
                    <a:cs typeface="Calibri" panose="020F0502020204030204" pitchFamily="34" charset="0"/>
                  </a:rPr>
                  <a:t> (up to </a:t>
                </a:r>
                <a14:m>
                  <m:oMath xmlns:m="http://schemas.openxmlformats.org/officeDocument/2006/math">
                    <m:sSub>
                      <m:sSubPr>
                        <m:ctrlPr>
                          <a:rPr lang="en-US" sz="2800" i="1">
                            <a:latin typeface="Cambria Math" panose="02040503050406030204" pitchFamily="18" charset="0"/>
                            <a:ea typeface="Palatino" charset="0"/>
                            <a:cs typeface="Palatino" charset="0"/>
                          </a:rPr>
                        </m:ctrlPr>
                      </m:sSubPr>
                      <m:e>
                        <m:r>
                          <a:rPr lang="en-US" sz="2800" i="1">
                            <a:latin typeface="Cambria Math" charset="0"/>
                            <a:ea typeface="Palatino" charset="0"/>
                            <a:cs typeface="Palatino" charset="0"/>
                          </a:rPr>
                          <m:t>𝐿</m:t>
                        </m:r>
                      </m:e>
                      <m:sub>
                        <m:r>
                          <a:rPr lang="en-US" sz="2800" i="1">
                            <a:latin typeface="Cambria Math" charset="0"/>
                            <a:ea typeface="Palatino" charset="0"/>
                            <a:cs typeface="Palatino" charset="0"/>
                          </a:rPr>
                          <m:t>1</m:t>
                        </m:r>
                      </m:sub>
                    </m:sSub>
                  </m:oMath>
                </a14:m>
                <a:r>
                  <a:rPr lang="en-US" sz="2800" dirty="0">
                    <a:latin typeface="Calibri" panose="020F0502020204030204" pitchFamily="34" charset="0"/>
                    <a:ea typeface="Palatino" charset="0"/>
                    <a:cs typeface="Calibri" panose="020F0502020204030204" pitchFamily="34" charset="0"/>
                  </a:rPr>
                  <a:t>-error </a:t>
                </a:r>
                <a14:m>
                  <m:oMath xmlns:m="http://schemas.openxmlformats.org/officeDocument/2006/math">
                    <m:r>
                      <a:rPr lang="en-US" sz="2800" i="1" dirty="0">
                        <a:latin typeface="Cambria Math" charset="0"/>
                        <a:ea typeface="Palatino" charset="0"/>
                        <a:cs typeface="Palatino" charset="0"/>
                      </a:rPr>
                      <m:t>𝜖</m:t>
                    </m:r>
                  </m:oMath>
                </a14:m>
                <a:r>
                  <a:rPr lang="en-US" sz="2800" dirty="0">
                    <a:latin typeface="Calibri" panose="020F0502020204030204" pitchFamily="34" charset="0"/>
                    <a:ea typeface="Palatino" charset="0"/>
                    <a:cs typeface="Calibri" panose="020F0502020204030204" pitchFamily="34" charset="0"/>
                  </a:rPr>
                  <a:t>) is</a:t>
                </a:r>
              </a:p>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ea typeface="Palatino" charset="0"/>
                              <a:cs typeface="Palatino" charset="0"/>
                            </a:rPr>
                          </m:ctrlPr>
                        </m:accPr>
                        <m:e>
                          <m:r>
                            <a:rPr lang="en-US" sz="2800" b="1" i="1" smtClean="0">
                              <a:latin typeface="Cambria Math" charset="0"/>
                              <a:ea typeface="Palatino" charset="0"/>
                              <a:cs typeface="Palatino" charset="0"/>
                            </a:rPr>
                            <m:t>𝑶</m:t>
                          </m:r>
                        </m:e>
                      </m:acc>
                      <m:d>
                        <m:dPr>
                          <m:ctrlPr>
                            <a:rPr lang="en-US" sz="2800" b="1" i="1" dirty="0" smtClean="0">
                              <a:latin typeface="Cambria Math" panose="02040503050406030204" pitchFamily="18" charset="0"/>
                              <a:ea typeface="Palatino" charset="0"/>
                              <a:cs typeface="Palatino" charset="0"/>
                            </a:rPr>
                          </m:ctrlPr>
                        </m:dPr>
                        <m:e>
                          <m:f>
                            <m:fPr>
                              <m:ctrlPr>
                                <a:rPr lang="en-US" sz="2800" b="1" i="1" dirty="0" smtClean="0">
                                  <a:latin typeface="Cambria Math" panose="02040503050406030204" pitchFamily="18" charset="0"/>
                                  <a:ea typeface="Palatino" charset="0"/>
                                  <a:cs typeface="Palatino" charset="0"/>
                                </a:rPr>
                              </m:ctrlPr>
                            </m:fPr>
                            <m:num>
                              <m:r>
                                <a:rPr lang="en-US" sz="2800" b="1" i="1" dirty="0" smtClean="0">
                                  <a:solidFill>
                                    <a:srgbClr val="D4424E"/>
                                  </a:solidFill>
                                  <a:latin typeface="Cambria Math" charset="0"/>
                                  <a:ea typeface="Palatino" charset="0"/>
                                  <a:cs typeface="Palatino" charset="0"/>
                                </a:rPr>
                                <m:t>𝒌</m:t>
                              </m:r>
                              <m:r>
                                <a:rPr lang="en-US" sz="2800" b="1" i="1" dirty="0" smtClean="0">
                                  <a:solidFill>
                                    <a:schemeClr val="accent1"/>
                                  </a:solidFill>
                                  <a:latin typeface="Cambria Math" charset="0"/>
                                  <a:ea typeface="Palatino" charset="0"/>
                                  <a:cs typeface="Palatino" charset="0"/>
                                </a:rPr>
                                <m:t>𝒕</m:t>
                              </m:r>
                            </m:num>
                            <m:den>
                              <m:sSup>
                                <m:sSupPr>
                                  <m:ctrlPr>
                                    <a:rPr lang="en-US" sz="2800" b="1" i="1" dirty="0" smtClean="0">
                                      <a:latin typeface="Cambria Math" panose="02040503050406030204" pitchFamily="18" charset="0"/>
                                      <a:ea typeface="Palatino" charset="0"/>
                                      <a:cs typeface="Palatino" charset="0"/>
                                    </a:rPr>
                                  </m:ctrlPr>
                                </m:sSupPr>
                                <m:e>
                                  <m:r>
                                    <a:rPr lang="en-US" sz="2800" b="1" i="1" dirty="0" smtClean="0">
                                      <a:latin typeface="Cambria Math" charset="0"/>
                                      <a:ea typeface="Palatino" charset="0"/>
                                      <a:cs typeface="Palatino" charset="0"/>
                                    </a:rPr>
                                    <m:t>𝝐</m:t>
                                  </m:r>
                                </m:e>
                                <m:sup>
                                  <m:r>
                                    <a:rPr lang="en-US" sz="2800" b="1" i="1" dirty="0" smtClean="0">
                                      <a:latin typeface="Cambria Math" charset="0"/>
                                      <a:ea typeface="Palatino" charset="0"/>
                                      <a:cs typeface="Palatino" charset="0"/>
                                    </a:rPr>
                                    <m:t>𝟐</m:t>
                                  </m:r>
                                </m:sup>
                              </m:sSup>
                            </m:den>
                          </m:f>
                        </m:e>
                      </m:d>
                      <m:r>
                        <a:rPr lang="en-US" sz="2800" b="1" i="1" dirty="0" smtClean="0">
                          <a:latin typeface="Cambria Math" charset="0"/>
                          <a:ea typeface="Palatino" charset="0"/>
                          <a:cs typeface="Palatino" charset="0"/>
                        </a:rPr>
                        <m:t>.</m:t>
                      </m:r>
                    </m:oMath>
                  </m:oMathPara>
                </a14:m>
                <a:endParaRPr lang="en-US" sz="2800" dirty="0">
                  <a:latin typeface="Calibri" panose="020F0502020204030204" pitchFamily="34" charset="0"/>
                  <a:ea typeface="Palatino" charset="0"/>
                  <a:cs typeface="Calibri" panose="020F0502020204030204" pitchFamily="34" charset="0"/>
                </a:endParaRPr>
              </a:p>
              <a:p>
                <a:endParaRPr lang="en-US" sz="2800" dirty="0">
                  <a:latin typeface="Calibri" panose="020F0502020204030204" pitchFamily="34" charset="0"/>
                  <a:ea typeface="Palatino" charset="0"/>
                  <a:cs typeface="Calibri" panose="020F0502020204030204" pitchFamily="34" charset="0"/>
                </a:endParaRPr>
              </a:p>
            </p:txBody>
          </p:sp>
        </mc:Choice>
        <mc:Fallback xmlns="">
          <p:sp>
            <p:nvSpPr>
              <p:cNvPr id="3" name="Rectangle 2">
                <a:extLst>
                  <a:ext uri="{FF2B5EF4-FFF2-40B4-BE49-F238E27FC236}">
                    <a16:creationId xmlns:a16="http://schemas.microsoft.com/office/drawing/2014/main" id="{4D3BCF54-A3EF-B74C-98C4-C6098FE0C293}"/>
                  </a:ext>
                </a:extLst>
              </p:cNvPr>
              <p:cNvSpPr>
                <a:spLocks noRot="1" noChangeAspect="1" noMove="1" noResize="1" noEditPoints="1" noAdjustHandles="1" noChangeArrowheads="1" noChangeShapeType="1" noTextEdit="1"/>
              </p:cNvSpPr>
              <p:nvPr/>
            </p:nvSpPr>
            <p:spPr>
              <a:xfrm>
                <a:off x="838199" y="1495407"/>
                <a:ext cx="10833847" cy="2212529"/>
              </a:xfrm>
              <a:prstGeom prst="rect">
                <a:avLst/>
              </a:prstGeom>
              <a:blipFill>
                <a:blip r:embed="rId3"/>
                <a:stretch>
                  <a:fillRect l="-1054" t="-2857"/>
                </a:stretch>
              </a:blipFill>
            </p:spPr>
            <p:txBody>
              <a:bodyPr/>
              <a:lstStyle/>
              <a:p>
                <a:r>
                  <a:rPr lang="en-US">
                    <a:noFill/>
                  </a:rPr>
                  <a:t> </a:t>
                </a:r>
              </a:p>
            </p:txBody>
          </p:sp>
        </mc:Fallback>
      </mc:AlternateContent>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Compression Theorem for mixtures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C03D345-1D6D-F342-A35C-83989EC81B9C}"/>
                  </a:ext>
                </a:extLst>
              </p:cNvPr>
              <p:cNvSpPr txBox="1"/>
              <p:nvPr/>
            </p:nvSpPr>
            <p:spPr>
              <a:xfrm>
                <a:off x="7306671" y="2601671"/>
                <a:ext cx="3632661" cy="505010"/>
              </a:xfrm>
              <a:prstGeom prst="rect">
                <a:avLst/>
              </a:prstGeom>
              <a:noFill/>
            </p:spPr>
            <p:txBody>
              <a:bodyPr wrap="none" rtlCol="0">
                <a:spAutoFit/>
              </a:bodyPr>
              <a:lstStyle/>
              <a:p>
                <a14:m>
                  <m:oMath xmlns:m="http://schemas.openxmlformats.org/officeDocument/2006/math">
                    <m:acc>
                      <m:accPr>
                        <m:chr m:val="̃"/>
                        <m:ctrlPr>
                          <a:rPr lang="en-US" sz="2600" b="0" i="1" smtClean="0">
                            <a:solidFill>
                              <a:schemeClr val="tx1">
                                <a:lumMod val="65000"/>
                                <a:lumOff val="35000"/>
                              </a:schemeClr>
                            </a:solidFill>
                            <a:latin typeface="Cambria Math" panose="02040503050406030204" pitchFamily="18" charset="0"/>
                          </a:rPr>
                        </m:ctrlPr>
                      </m:accPr>
                      <m:e>
                        <m:r>
                          <m:rPr>
                            <m:sty m:val="p"/>
                          </m:rPr>
                          <a:rPr lang="en-US" sz="2600" b="0" i="0" smtClean="0">
                            <a:solidFill>
                              <a:schemeClr val="tx1">
                                <a:lumMod val="65000"/>
                                <a:lumOff val="35000"/>
                              </a:schemeClr>
                            </a:solidFill>
                            <a:latin typeface="Cambria Math" charset="0"/>
                          </a:rPr>
                          <m:t>O</m:t>
                        </m:r>
                      </m:e>
                    </m:acc>
                    <m:d>
                      <m:dPr>
                        <m:ctrlPr>
                          <a:rPr lang="en-US" sz="2600" b="0" i="1" smtClean="0">
                            <a:solidFill>
                              <a:schemeClr val="tx1">
                                <a:lumMod val="65000"/>
                                <a:lumOff val="35000"/>
                              </a:schemeClr>
                            </a:solidFill>
                            <a:latin typeface="Cambria Math" panose="02040503050406030204" pitchFamily="18" charset="0"/>
                          </a:rPr>
                        </m:ctrlPr>
                      </m:dPr>
                      <m:e>
                        <m:r>
                          <a:rPr lang="en-US" sz="2600" i="1" smtClean="0">
                            <a:solidFill>
                              <a:schemeClr val="tx1">
                                <a:lumMod val="65000"/>
                                <a:lumOff val="35000"/>
                              </a:schemeClr>
                            </a:solidFill>
                            <a:latin typeface="Cambria Math" charset="0"/>
                            <a:ea typeface="Cambria Math" charset="0"/>
                            <a:cs typeface="Cambria Math" charset="0"/>
                          </a:rPr>
                          <m:t>∙</m:t>
                        </m:r>
                      </m:e>
                    </m:d>
                  </m:oMath>
                </a14:m>
                <a:r>
                  <a:rPr lang="en-US" sz="2600" dirty="0">
                    <a:solidFill>
                      <a:schemeClr val="tx1">
                        <a:lumMod val="65000"/>
                        <a:lumOff val="35000"/>
                      </a:schemeClr>
                    </a:solidFill>
                    <a:latin typeface="Calibri" panose="020F0502020204030204" pitchFamily="34" charset="0"/>
                    <a:cs typeface="Calibri" panose="020F0502020204030204" pitchFamily="34" charset="0"/>
                  </a:rPr>
                  <a:t> </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hides </a:t>
                </a:r>
                <a:r>
                  <a:rPr lang="en-US" sz="26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polylog</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 factors</a:t>
                </a:r>
              </a:p>
            </p:txBody>
          </p:sp>
        </mc:Choice>
        <mc:Fallback xmlns="">
          <p:sp>
            <p:nvSpPr>
              <p:cNvPr id="7" name="TextBox 6">
                <a:extLst>
                  <a:ext uri="{FF2B5EF4-FFF2-40B4-BE49-F238E27FC236}">
                    <a16:creationId xmlns:a16="http://schemas.microsoft.com/office/drawing/2014/main" id="{AC03D345-1D6D-F342-A35C-83989EC81B9C}"/>
                  </a:ext>
                </a:extLst>
              </p:cNvPr>
              <p:cNvSpPr txBox="1">
                <a:spLocks noRot="1" noChangeAspect="1" noMove="1" noResize="1" noEditPoints="1" noAdjustHandles="1" noChangeArrowheads="1" noChangeShapeType="1" noTextEdit="1"/>
              </p:cNvSpPr>
              <p:nvPr/>
            </p:nvSpPr>
            <p:spPr>
              <a:xfrm>
                <a:off x="7306671" y="2601671"/>
                <a:ext cx="3632661" cy="505010"/>
              </a:xfrm>
              <a:prstGeom prst="rect">
                <a:avLst/>
              </a:prstGeom>
              <a:blipFill>
                <a:blip r:embed="rId4"/>
                <a:stretch>
                  <a:fillRect l="-348" t="-4878" r="-2091" b="-29268"/>
                </a:stretch>
              </a:blipFill>
            </p:spPr>
            <p:txBody>
              <a:bodyPr/>
              <a:lstStyle/>
              <a:p>
                <a:r>
                  <a:rPr lang="en-US">
                    <a:noFill/>
                  </a:rPr>
                  <a:t> </a:t>
                </a:r>
              </a:p>
            </p:txBody>
          </p:sp>
        </mc:Fallback>
      </mc:AlternateContent>
    </p:spTree>
    <p:extLst>
      <p:ext uri="{BB962C8B-B14F-4D97-AF65-F5344CB8AC3E}">
        <p14:creationId xmlns:p14="http://schemas.microsoft.com/office/powerpoint/2010/main" val="2978055786"/>
      </p:ext>
    </p:extLst>
  </p:cSld>
  <p:clrMapOvr>
    <a:masterClrMapping/>
  </p:clrMapOvr>
  <mc:AlternateContent xmlns:mc="http://schemas.openxmlformats.org/markup-compatibility/2006" xmlns:p14="http://schemas.microsoft.com/office/powerpoint/2010/main">
    <mc:Choice Requires="p14">
      <p:transition spd="slow" p14:dur="2000" advTm="34848"/>
    </mc:Choice>
    <mc:Fallback xmlns="">
      <p:transition spd="slow" advTm="34848"/>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Content Placeholder 2"/>
              <p:cNvSpPr txBox="1">
                <a:spLocks/>
              </p:cNvSpPr>
              <p:nvPr/>
            </p:nvSpPr>
            <p:spPr>
              <a:xfrm>
                <a:off x="776620" y="1136932"/>
                <a:ext cx="5978005" cy="39401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defRPr/>
                </a:pPr>
                <a:r>
                  <a:rPr lang="en-US" sz="2600" dirty="0">
                    <a:latin typeface="Calibri" panose="020F0502020204030204" pitchFamily="34" charset="0"/>
                    <a:ea typeface="Palatino" charset="0"/>
                    <a:cs typeface="Calibri" panose="020F0502020204030204" pitchFamily="34" charset="0"/>
                  </a:rPr>
                  <a:t>To recover </a:t>
                </a:r>
                <a14:m>
                  <m:oMath xmlns:m="http://schemas.openxmlformats.org/officeDocument/2006/math">
                    <m:r>
                      <a:rPr lang="en-US" sz="2600" i="1">
                        <a:latin typeface="Cambria Math" charset="0"/>
                        <a:ea typeface="Cambria Math" charset="0"/>
                        <a:cs typeface="Cambria Math" charset="0"/>
                      </a:rPr>
                      <m:t>𝒩</m:t>
                    </m:r>
                    <m:d>
                      <m:dPr>
                        <m:ctrlPr>
                          <a:rPr lang="en-US" sz="2600" i="1">
                            <a:latin typeface="Cambria Math" panose="02040503050406030204" pitchFamily="18" charset="0"/>
                            <a:ea typeface="Cambria Math" charset="0"/>
                            <a:cs typeface="Cambria Math" charset="0"/>
                          </a:rPr>
                        </m:ctrlPr>
                      </m:dPr>
                      <m:e>
                        <m:r>
                          <a:rPr lang="en-US" sz="2600" b="0" i="1" smtClean="0">
                            <a:latin typeface="Cambria Math" charset="0"/>
                            <a:ea typeface="Cambria Math" charset="0"/>
                            <a:cs typeface="Cambria Math" charset="0"/>
                          </a:rPr>
                          <m:t>0</m:t>
                        </m:r>
                        <m:r>
                          <a:rPr lang="en-US" sz="2600" i="1">
                            <a:latin typeface="Cambria Math" charset="0"/>
                            <a:ea typeface="Cambria Math" charset="0"/>
                            <a:cs typeface="Cambria Math" charset="0"/>
                          </a:rPr>
                          <m:t>, </m:t>
                        </m:r>
                        <m:r>
                          <m:rPr>
                            <m:sty m:val="p"/>
                          </m:rPr>
                          <a:rPr lang="en-US" sz="2600">
                            <a:solidFill>
                              <a:srgbClr val="4372C4"/>
                            </a:solidFill>
                            <a:latin typeface="Cambria Math" charset="0"/>
                            <a:ea typeface="Cambria Math" charset="0"/>
                            <a:cs typeface="Cambria Math" charset="0"/>
                          </a:rPr>
                          <m:t>Σ</m:t>
                        </m:r>
                      </m:e>
                    </m:d>
                  </m:oMath>
                </a14:m>
                <a:r>
                  <a:rPr lang="en-US" sz="2600" dirty="0">
                    <a:latin typeface="Calibri" panose="020F0502020204030204" pitchFamily="34" charset="0"/>
                    <a:ea typeface="Palatino" charset="0"/>
                    <a:cs typeface="Calibri" panose="020F0502020204030204" pitchFamily="34" charset="0"/>
                  </a:rPr>
                  <a:t>, suffices to encode eigenvectors/eigenvalues of </a:t>
                </a:r>
                <a14:m>
                  <m:oMath xmlns:m="http://schemas.openxmlformats.org/officeDocument/2006/math">
                    <m:r>
                      <m:rPr>
                        <m:sty m:val="p"/>
                      </m:rPr>
                      <a:rPr lang="en-US" sz="2600">
                        <a:solidFill>
                          <a:srgbClr val="4372C4"/>
                        </a:solidFill>
                        <a:latin typeface="Cambria Math" charset="0"/>
                        <a:ea typeface="Cambria Math" charset="0"/>
                        <a:cs typeface="Cambria Math" charset="0"/>
                      </a:rPr>
                      <m:t>Σ</m:t>
                    </m:r>
                  </m:oMath>
                </a14:m>
                <a:r>
                  <a:rPr lang="en-US" sz="2600" dirty="0">
                    <a:latin typeface="Calibri" panose="020F0502020204030204" pitchFamily="34" charset="0"/>
                    <a:ea typeface="Palatino" charset="0"/>
                    <a:cs typeface="Calibri" panose="020F0502020204030204" pitchFamily="34" charset="0"/>
                  </a:rPr>
                  <a:t>.</a:t>
                </a:r>
              </a:p>
              <a:p>
                <a:pPr marL="0" indent="0">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nSpc>
                    <a:spcPct val="100000"/>
                  </a:lnSpc>
                  <a:spcBef>
                    <a:spcPts val="0"/>
                  </a:spcBef>
                  <a:buNone/>
                  <a:defRPr/>
                </a:pPr>
                <a:r>
                  <a:rPr lang="en-US" sz="2600" dirty="0">
                    <a:latin typeface="Calibri" panose="020F0502020204030204" pitchFamily="34" charset="0"/>
                    <a:ea typeface="Palatino" charset="0"/>
                    <a:cs typeface="Calibri" panose="020F0502020204030204" pitchFamily="34" charset="0"/>
                  </a:rPr>
                  <a:t>Idea: Encode axes of ellipsoid using linear combination of samples.</a:t>
                </a:r>
              </a:p>
              <a:p>
                <a:pPr marL="0" indent="0">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nSpc>
                    <a:spcPct val="100000"/>
                  </a:lnSpc>
                  <a:spcBef>
                    <a:spcPts val="0"/>
                  </a:spcBef>
                  <a:buNone/>
                  <a:defRPr/>
                </a:pPr>
                <a:r>
                  <a:rPr lang="en-US" sz="2600" b="1" dirty="0">
                    <a:latin typeface="Calibri" panose="020F0502020204030204" pitchFamily="34" charset="0"/>
                    <a:ea typeface="Palatino" charset="0"/>
                    <a:cs typeface="Calibri" panose="020F0502020204030204" pitchFamily="34" charset="0"/>
                  </a:rPr>
                  <a:t>Claim. </a:t>
                </a:r>
                <a:r>
                  <a:rPr lang="en-US" sz="2600" dirty="0">
                    <a:latin typeface="Calibri" panose="020F0502020204030204" pitchFamily="34" charset="0"/>
                    <a:ea typeface="Palatino" charset="0"/>
                    <a:cs typeface="Calibri" panose="020F0502020204030204" pitchFamily="34" charset="0"/>
                  </a:rPr>
                  <a:t>Can encode an axis w/ </a:t>
                </a:r>
                <a14:m>
                  <m:oMath xmlns:m="http://schemas.openxmlformats.org/officeDocument/2006/math">
                    <m:r>
                      <a:rPr lang="en-US" sz="2600" b="0" i="0" smtClean="0">
                        <a:latin typeface="Cambria Math" panose="02040503050406030204" pitchFamily="18" charset="0"/>
                        <a:ea typeface="Palatino" charset="0"/>
                        <a:cs typeface="Calibri" panose="020F0502020204030204" pitchFamily="34" charset="0"/>
                      </a:rPr>
                      <m:t>~</m:t>
                    </m:r>
                    <m:r>
                      <a:rPr lang="en-US" sz="2600" b="0" i="1" smtClean="0">
                        <a:latin typeface="Cambria Math" panose="02040503050406030204" pitchFamily="18" charset="0"/>
                        <a:ea typeface="Palatino" charset="0"/>
                        <a:cs typeface="Calibri" panose="020F0502020204030204" pitchFamily="34" charset="0"/>
                      </a:rPr>
                      <m:t>𝑑</m:t>
                    </m:r>
                  </m:oMath>
                </a14:m>
                <a:r>
                  <a:rPr lang="en-US" sz="2600" b="1" dirty="0">
                    <a:latin typeface="Calibri" panose="020F0502020204030204" pitchFamily="34" charset="0"/>
                    <a:ea typeface="Palatino" charset="0"/>
                    <a:cs typeface="Calibri" panose="020F0502020204030204" pitchFamily="34" charset="0"/>
                  </a:rPr>
                  <a:t> </a:t>
                </a:r>
                <a:r>
                  <a:rPr lang="en-US" sz="2600" dirty="0">
                    <a:latin typeface="Calibri" panose="020F0502020204030204" pitchFamily="34" charset="0"/>
                    <a:ea typeface="Palatino" charset="0"/>
                    <a:cs typeface="Calibri" panose="020F0502020204030204" pitchFamily="34" charset="0"/>
                  </a:rPr>
                  <a:t>samples.</a:t>
                </a:r>
              </a:p>
              <a:p>
                <a:pPr marL="0" indent="0">
                  <a:lnSpc>
                    <a:spcPct val="100000"/>
                  </a:lnSpc>
                  <a:spcBef>
                    <a:spcPts val="0"/>
                  </a:spcBef>
                  <a:buNone/>
                  <a:defRPr/>
                </a:pPr>
                <a:r>
                  <a:rPr lang="en-US" sz="2600" dirty="0">
                    <a:latin typeface="Calibri" panose="020F0502020204030204" pitchFamily="34" charset="0"/>
                    <a:ea typeface="Palatino" charset="0"/>
                    <a:cs typeface="Calibri" panose="020F0502020204030204" pitchFamily="34" charset="0"/>
                  </a:rPr>
                  <a:t>Total: </a:t>
                </a:r>
                <a14:m>
                  <m:oMath xmlns:m="http://schemas.openxmlformats.org/officeDocument/2006/math">
                    <m:r>
                      <a:rPr lang="en-US" sz="2600" b="0" i="1" smtClean="0">
                        <a:latin typeface="Cambria Math" panose="02040503050406030204" pitchFamily="18" charset="0"/>
                        <a:ea typeface="Palatino" charset="0"/>
                        <a:cs typeface="Calibri" panose="020F0502020204030204" pitchFamily="34" charset="0"/>
                      </a:rPr>
                      <m:t>~</m:t>
                    </m:r>
                    <m:sSup>
                      <m:sSupPr>
                        <m:ctrlPr>
                          <a:rPr lang="en-US" sz="2600" b="0" i="1" smtClean="0">
                            <a:latin typeface="Cambria Math" panose="02040503050406030204" pitchFamily="18" charset="0"/>
                            <a:ea typeface="Palatino" charset="0"/>
                            <a:cs typeface="Calibri" panose="020F0502020204030204" pitchFamily="34" charset="0"/>
                          </a:rPr>
                        </m:ctrlPr>
                      </m:sSupPr>
                      <m:e>
                        <m:r>
                          <a:rPr lang="en-US" sz="2600" b="0" i="1" smtClean="0">
                            <a:latin typeface="Cambria Math" panose="02040503050406030204" pitchFamily="18" charset="0"/>
                            <a:ea typeface="Palatino" charset="0"/>
                            <a:cs typeface="Calibri" panose="020F0502020204030204" pitchFamily="34" charset="0"/>
                          </a:rPr>
                          <m:t>𝑑</m:t>
                        </m:r>
                      </m:e>
                      <m:sup>
                        <m:r>
                          <a:rPr lang="en-US" sz="2600" b="0" i="1" smtClean="0">
                            <a:latin typeface="Cambria Math" panose="02040503050406030204" pitchFamily="18" charset="0"/>
                            <a:ea typeface="Palatino" charset="0"/>
                            <a:cs typeface="Calibri" panose="020F0502020204030204" pitchFamily="34" charset="0"/>
                          </a:rPr>
                          <m:t>2</m:t>
                        </m:r>
                      </m:sup>
                    </m:sSup>
                  </m:oMath>
                </a14:m>
                <a:r>
                  <a:rPr lang="en-US" sz="2600" dirty="0">
                    <a:latin typeface="Calibri" panose="020F0502020204030204" pitchFamily="34" charset="0"/>
                    <a:ea typeface="Palatino" charset="0"/>
                    <a:cs typeface="Calibri" panose="020F0502020204030204" pitchFamily="34" charset="0"/>
                  </a:rPr>
                  <a:t> samples for all </a:t>
                </a:r>
                <a14:m>
                  <m:oMath xmlns:m="http://schemas.openxmlformats.org/officeDocument/2006/math">
                    <m:r>
                      <a:rPr lang="en-US" sz="2600" b="0" i="1" smtClean="0">
                        <a:latin typeface="Cambria Math" panose="02040503050406030204" pitchFamily="18" charset="0"/>
                        <a:ea typeface="Palatino" charset="0"/>
                        <a:cs typeface="Calibri" panose="020F0502020204030204" pitchFamily="34" charset="0"/>
                      </a:rPr>
                      <m:t>𝑑</m:t>
                    </m:r>
                  </m:oMath>
                </a14:m>
                <a:r>
                  <a:rPr lang="en-US" sz="2600" dirty="0">
                    <a:latin typeface="Calibri" panose="020F0502020204030204" pitchFamily="34" charset="0"/>
                    <a:ea typeface="Palatino" charset="0"/>
                    <a:cs typeface="Calibri" panose="020F0502020204030204" pitchFamily="34" charset="0"/>
                  </a:rPr>
                  <a:t> axes.</a:t>
                </a:r>
              </a:p>
              <a:p>
                <a:pPr marL="0" indent="0" algn="ctr">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gn="ctr">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gn="ctr">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p:txBody>
          </p:sp>
        </mc:Choice>
        <mc:Fallback xmlns="">
          <p:sp>
            <p:nvSpPr>
              <p:cNvPr id="13" name="Content Placeholder 2"/>
              <p:cNvSpPr txBox="1">
                <a:spLocks noRot="1" noChangeAspect="1" noMove="1" noResize="1" noEditPoints="1" noAdjustHandles="1" noChangeArrowheads="1" noChangeShapeType="1" noTextEdit="1"/>
              </p:cNvSpPr>
              <p:nvPr/>
            </p:nvSpPr>
            <p:spPr>
              <a:xfrm>
                <a:off x="776620" y="1136932"/>
                <a:ext cx="5978005" cy="3940186"/>
              </a:xfrm>
              <a:prstGeom prst="rect">
                <a:avLst/>
              </a:prstGeom>
              <a:blipFill>
                <a:blip r:embed="rId4"/>
                <a:stretch>
                  <a:fillRect l="-1695" t="-1608"/>
                </a:stretch>
              </a:blipFill>
            </p:spPr>
            <p:txBody>
              <a:bodyPr/>
              <a:lstStyle/>
              <a:p>
                <a:r>
                  <a:rPr lang="en-US">
                    <a:noFill/>
                  </a:rPr>
                  <a:t> </a:t>
                </a:r>
              </a:p>
            </p:txBody>
          </p:sp>
        </mc:Fallback>
      </mc:AlternateContent>
      <p:sp>
        <p:nvSpPr>
          <p:cNvPr id="34" name="Oval 33"/>
          <p:cNvSpPr/>
          <p:nvPr/>
        </p:nvSpPr>
        <p:spPr>
          <a:xfrm rot="19516258">
            <a:off x="6595323" y="2043420"/>
            <a:ext cx="5155363" cy="2250988"/>
          </a:xfrm>
          <a:prstGeom prst="ellipse">
            <a:avLst/>
          </a:prstGeom>
          <a:noFill/>
          <a:ln w="44450">
            <a:solidFill>
              <a:srgbClr val="FF0000"/>
            </a:solidFill>
            <a:prstDash val="sysDash"/>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cxnSp>
        <p:nvCxnSpPr>
          <p:cNvPr id="35" name="Straight Arrow Connector 34"/>
          <p:cNvCxnSpPr/>
          <p:nvPr/>
        </p:nvCxnSpPr>
        <p:spPr>
          <a:xfrm flipH="1" flipV="1">
            <a:off x="8531814" y="2243920"/>
            <a:ext cx="667903" cy="963530"/>
          </a:xfrm>
          <a:prstGeom prst="straightConnector1">
            <a:avLst/>
          </a:prstGeom>
          <a:ln w="38100">
            <a:solidFill>
              <a:schemeClr val="tx1"/>
            </a:solidFill>
            <a:prstDash val="sysDash"/>
            <a:tailEnd type="triangle"/>
          </a:ln>
          <a:effectLst>
            <a:outerShdw blurRad="50800" dist="762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9199717" y="1700418"/>
            <a:ext cx="2091769" cy="1522901"/>
          </a:xfrm>
          <a:prstGeom prst="straightConnector1">
            <a:avLst/>
          </a:prstGeom>
          <a:ln w="38100">
            <a:solidFill>
              <a:schemeClr val="tx1"/>
            </a:solidFill>
            <a:prstDash val="sysDash"/>
            <a:tailEnd type="triangle"/>
          </a:ln>
          <a:effectLst>
            <a:outerShdw blurRad="50800" dist="762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11600360" y="1840360"/>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8" name="Oval 37"/>
          <p:cNvSpPr/>
          <p:nvPr/>
        </p:nvSpPr>
        <p:spPr>
          <a:xfrm>
            <a:off x="9906187" y="1259642"/>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9" name="TextBox 38"/>
              <p:cNvSpPr txBox="1"/>
              <p:nvPr/>
            </p:nvSpPr>
            <p:spPr>
              <a:xfrm>
                <a:off x="8184263" y="2554638"/>
                <a:ext cx="739433"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800" b="0" i="1" smtClean="0">
                              <a:latin typeface="Cambria Math" panose="02040503050406030204" pitchFamily="18" charset="0"/>
                            </a:rPr>
                          </m:ctrlPr>
                        </m:sSubPr>
                        <m:e>
                          <m:r>
                            <a:rPr lang="en-US" sz="4800" b="0" i="1" smtClean="0">
                              <a:latin typeface="Cambria Math" charset="0"/>
                            </a:rPr>
                            <m:t>𝑣</m:t>
                          </m:r>
                        </m:e>
                        <m:sub>
                          <m:r>
                            <a:rPr lang="en-US" sz="4800" b="0" i="1" smtClean="0">
                              <a:latin typeface="Cambria Math" charset="0"/>
                            </a:rPr>
                            <m:t>1</m:t>
                          </m:r>
                        </m:sub>
                      </m:sSub>
                    </m:oMath>
                  </m:oMathPara>
                </a14:m>
                <a:endParaRPr lang="en-US" sz="4800" dirty="0">
                  <a:latin typeface="Calibri" panose="020F0502020204030204" pitchFamily="34" charset="0"/>
                  <a:cs typeface="Calibri" panose="020F0502020204030204" pitchFamily="34"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8184263" y="2554638"/>
                <a:ext cx="739433" cy="738664"/>
              </a:xfrm>
              <a:prstGeom prst="rect">
                <a:avLst/>
              </a:prstGeom>
              <a:blipFill>
                <a:blip r:embed="rId5"/>
                <a:stretch>
                  <a:fillRect l="-8333" r="-5000"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10006980" y="2433577"/>
                <a:ext cx="753668"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800" b="0" i="1" smtClean="0">
                              <a:latin typeface="Cambria Math" panose="02040503050406030204" pitchFamily="18" charset="0"/>
                            </a:rPr>
                          </m:ctrlPr>
                        </m:sSubPr>
                        <m:e>
                          <m:r>
                            <a:rPr lang="en-US" sz="4800" b="0" i="1" smtClean="0">
                              <a:latin typeface="Cambria Math" charset="0"/>
                            </a:rPr>
                            <m:t>𝑣</m:t>
                          </m:r>
                        </m:e>
                        <m:sub>
                          <m:r>
                            <a:rPr lang="en-US" sz="4800" b="0" i="1" smtClean="0">
                              <a:latin typeface="Cambria Math" charset="0"/>
                            </a:rPr>
                            <m:t>2</m:t>
                          </m:r>
                        </m:sub>
                      </m:sSub>
                    </m:oMath>
                  </m:oMathPara>
                </a14:m>
                <a:endParaRPr lang="en-US" sz="4800" dirty="0">
                  <a:latin typeface="Calibri" panose="020F0502020204030204" pitchFamily="34" charset="0"/>
                  <a:cs typeface="Calibri" panose="020F0502020204030204" pitchFamily="34"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10006980" y="2433577"/>
                <a:ext cx="753668" cy="738664"/>
              </a:xfrm>
              <a:prstGeom prst="rect">
                <a:avLst/>
              </a:prstGeom>
              <a:blipFill>
                <a:blip r:embed="rId6"/>
                <a:stretch>
                  <a:fillRect l="-10000" r="-5000" b="-120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6950191" y="5190039"/>
                <a:ext cx="4233403" cy="954107"/>
              </a:xfrm>
              <a:prstGeom prst="rect">
                <a:avLst/>
              </a:prstGeom>
              <a:noFill/>
            </p:spPr>
            <p:txBody>
              <a:bodyPr wrap="none" rtlCol="0">
                <a:spAutoFit/>
              </a:bodyPr>
              <a:lstStyle/>
              <a:p>
                <a:r>
                  <a:rPr lang="en-US" sz="2800" dirty="0">
                    <a:latin typeface="Calibri" panose="020F0502020204030204" pitchFamily="34" charset="0"/>
                    <a:ea typeface="Palatino" charset="0"/>
                    <a:cs typeface="Calibri" panose="020F0502020204030204" pitchFamily="34" charset="0"/>
                  </a:rPr>
                  <a:t>Ellipsoid defined by </a:t>
                </a:r>
                <a14:m>
                  <m:oMath xmlns:m="http://schemas.openxmlformats.org/officeDocument/2006/math">
                    <m:r>
                      <m:rPr>
                        <m:sty m:val="p"/>
                      </m:rPr>
                      <a:rPr lang="en-US" sz="2800">
                        <a:solidFill>
                          <a:srgbClr val="4372C4"/>
                        </a:solidFill>
                        <a:latin typeface="Cambria Math" charset="0"/>
                        <a:ea typeface="Cambria Math" charset="0"/>
                        <a:cs typeface="Cambria Math" charset="0"/>
                      </a:rPr>
                      <m:t>Σ</m:t>
                    </m:r>
                  </m:oMath>
                </a14:m>
                <a:r>
                  <a:rPr lang="en-US" sz="2800" dirty="0">
                    <a:latin typeface="Calibri" panose="020F0502020204030204" pitchFamily="34" charset="0"/>
                    <a:cs typeface="Calibri" panose="020F0502020204030204" pitchFamily="34" charset="0"/>
                  </a:rPr>
                  <a:t>.</a:t>
                </a:r>
              </a:p>
              <a:p>
                <a:r>
                  <a:rPr lang="en-US" sz="2800" dirty="0">
                    <a:latin typeface="Calibri" panose="020F0502020204030204" pitchFamily="34" charset="0"/>
                    <a:ea typeface="Palatino" charset="0"/>
                    <a:cs typeface="Calibri" panose="020F0502020204030204" pitchFamily="34" charset="0"/>
                  </a:rPr>
                  <a:t>Points drawn from </a:t>
                </a:r>
                <a14:m>
                  <m:oMath xmlns:m="http://schemas.openxmlformats.org/officeDocument/2006/math">
                    <m:r>
                      <a:rPr lang="en-US" sz="2800" i="1">
                        <a:latin typeface="Cambria Math" charset="0"/>
                        <a:ea typeface="Cambria Math" charset="0"/>
                        <a:cs typeface="Cambria Math" charset="0"/>
                      </a:rPr>
                      <m:t>𝒩</m:t>
                    </m:r>
                    <m:d>
                      <m:dPr>
                        <m:ctrlPr>
                          <a:rPr lang="en-US" sz="2800" i="1">
                            <a:latin typeface="Cambria Math" panose="02040503050406030204" pitchFamily="18" charset="0"/>
                            <a:ea typeface="Cambria Math" charset="0"/>
                            <a:cs typeface="Cambria Math" charset="0"/>
                          </a:rPr>
                        </m:ctrlPr>
                      </m:dPr>
                      <m:e>
                        <m:r>
                          <a:rPr lang="en-US" sz="2800" b="0" i="1" smtClean="0">
                            <a:latin typeface="Cambria Math" charset="0"/>
                            <a:ea typeface="Cambria Math" charset="0"/>
                            <a:cs typeface="Cambria Math" charset="0"/>
                          </a:rPr>
                          <m:t>0</m:t>
                        </m:r>
                        <m:r>
                          <a:rPr lang="en-US" sz="2800" i="1">
                            <a:latin typeface="Cambria Math" charset="0"/>
                            <a:ea typeface="Cambria Math" charset="0"/>
                            <a:cs typeface="Cambria Math" charset="0"/>
                          </a:rPr>
                          <m:t>, </m:t>
                        </m:r>
                        <m:r>
                          <m:rPr>
                            <m:sty m:val="p"/>
                          </m:rPr>
                          <a:rPr lang="en-US" sz="2800">
                            <a:solidFill>
                              <a:srgbClr val="4372C4"/>
                            </a:solidFill>
                            <a:latin typeface="Cambria Math" charset="0"/>
                            <a:ea typeface="Cambria Math" charset="0"/>
                            <a:cs typeface="Cambria Math" charset="0"/>
                          </a:rPr>
                          <m:t>Σ</m:t>
                        </m:r>
                      </m:e>
                    </m:d>
                  </m:oMath>
                </a14:m>
                <a:r>
                  <a:rPr lang="en-US" sz="2800" dirty="0">
                    <a:latin typeface="Calibri" panose="020F0502020204030204" pitchFamily="34" charset="0"/>
                    <a:cs typeface="Calibri" panose="020F0502020204030204" pitchFamily="34" charset="0"/>
                  </a:rPr>
                  <a:t>.</a:t>
                </a:r>
              </a:p>
            </p:txBody>
          </p:sp>
        </mc:Choice>
        <mc:Fallback xmlns="">
          <p:sp>
            <p:nvSpPr>
              <p:cNvPr id="49" name="TextBox 48"/>
              <p:cNvSpPr txBox="1">
                <a:spLocks noRot="1" noChangeAspect="1" noMove="1" noResize="1" noEditPoints="1" noAdjustHandles="1" noChangeArrowheads="1" noChangeShapeType="1" noTextEdit="1"/>
              </p:cNvSpPr>
              <p:nvPr/>
            </p:nvSpPr>
            <p:spPr>
              <a:xfrm>
                <a:off x="6950191" y="5190039"/>
                <a:ext cx="4233403" cy="954107"/>
              </a:xfrm>
              <a:prstGeom prst="rect">
                <a:avLst/>
              </a:prstGeom>
              <a:blipFill>
                <a:blip r:embed="rId7"/>
                <a:stretch>
                  <a:fillRect l="-2687" t="-6579" r="-1791" b="-15789"/>
                </a:stretch>
              </a:blipFill>
            </p:spPr>
            <p:txBody>
              <a:bodyPr/>
              <a:lstStyle/>
              <a:p>
                <a:r>
                  <a:rPr lang="en-US">
                    <a:noFill/>
                  </a:rPr>
                  <a:t> </a:t>
                </a:r>
              </a:p>
            </p:txBody>
          </p:sp>
        </mc:Fallback>
      </mc:AlternateContent>
      <p:cxnSp>
        <p:nvCxnSpPr>
          <p:cNvPr id="50" name="Curved Connector 49"/>
          <p:cNvCxnSpPr/>
          <p:nvPr/>
        </p:nvCxnSpPr>
        <p:spPr>
          <a:xfrm rot="5400000" flipH="1" flipV="1">
            <a:off x="9304332" y="4649217"/>
            <a:ext cx="766234" cy="292200"/>
          </a:xfrm>
          <a:prstGeom prst="curvedConnector3">
            <a:avLst>
              <a:gd name="adj1" fmla="val 50000"/>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10710170" y="1635983"/>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52" name="Oval 51"/>
          <p:cNvSpPr/>
          <p:nvPr/>
        </p:nvSpPr>
        <p:spPr>
          <a:xfrm>
            <a:off x="7495168" y="4640802"/>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53" name="Oval 52"/>
          <p:cNvSpPr/>
          <p:nvPr/>
        </p:nvSpPr>
        <p:spPr>
          <a:xfrm>
            <a:off x="10842138" y="3417256"/>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54" name="Oval 53"/>
          <p:cNvSpPr/>
          <p:nvPr/>
        </p:nvSpPr>
        <p:spPr>
          <a:xfrm>
            <a:off x="11309703" y="2661369"/>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55" name="Oval 54"/>
          <p:cNvSpPr/>
          <p:nvPr/>
        </p:nvSpPr>
        <p:spPr>
          <a:xfrm>
            <a:off x="7134356" y="4449594"/>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56" name="Oval 55"/>
          <p:cNvSpPr/>
          <p:nvPr/>
        </p:nvSpPr>
        <p:spPr>
          <a:xfrm>
            <a:off x="6972866" y="3310841"/>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57" name="Oval 56"/>
          <p:cNvSpPr/>
          <p:nvPr/>
        </p:nvSpPr>
        <p:spPr>
          <a:xfrm>
            <a:off x="6802543" y="4822334"/>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1" name="TextBox 20"/>
              <p:cNvSpPr txBox="1"/>
              <p:nvPr/>
            </p:nvSpPr>
            <p:spPr>
              <a:xfrm>
                <a:off x="6834393" y="2941509"/>
                <a:ext cx="542969"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accent2"/>
                              </a:solidFill>
                              <a:latin typeface="Cambria Math" panose="02040503050406030204" pitchFamily="18" charset="0"/>
                            </a:rPr>
                          </m:ctrlPr>
                        </m:sSubPr>
                        <m:e>
                          <m:r>
                            <a:rPr lang="en-US" sz="2200" b="0" i="1" smtClean="0">
                              <a:solidFill>
                                <a:schemeClr val="accent2"/>
                              </a:solidFill>
                              <a:latin typeface="Cambria Math" charset="0"/>
                            </a:rPr>
                            <m:t>𝑋</m:t>
                          </m:r>
                        </m:e>
                        <m:sub>
                          <m:r>
                            <a:rPr lang="en-US" sz="2200" b="0" i="1" smtClean="0">
                              <a:solidFill>
                                <a:schemeClr val="accent2"/>
                              </a:solidFill>
                              <a:latin typeface="Cambria Math" charset="0"/>
                            </a:rPr>
                            <m:t>1</m:t>
                          </m:r>
                        </m:sub>
                      </m:sSub>
                    </m:oMath>
                  </m:oMathPara>
                </a14:m>
                <a:endParaRPr lang="en-US" sz="2200" dirty="0">
                  <a:solidFill>
                    <a:schemeClr val="accent2"/>
                  </a:solidFill>
                  <a:latin typeface="Calibri" panose="020F0502020204030204" pitchFamily="34" charset="0"/>
                  <a:cs typeface="Calibri" panose="020F0502020204030204" pitchFamily="34" charset="0"/>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6834393" y="2941509"/>
                <a:ext cx="542969" cy="43088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9767072" y="895777"/>
                <a:ext cx="549509"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accent2"/>
                              </a:solidFill>
                              <a:latin typeface="Cambria Math" panose="02040503050406030204" pitchFamily="18" charset="0"/>
                            </a:rPr>
                          </m:ctrlPr>
                        </m:sSubPr>
                        <m:e>
                          <m:r>
                            <a:rPr lang="en-US" sz="2200" b="0" i="1" smtClean="0">
                              <a:solidFill>
                                <a:schemeClr val="accent2"/>
                              </a:solidFill>
                              <a:latin typeface="Cambria Math" charset="0"/>
                            </a:rPr>
                            <m:t>𝑋</m:t>
                          </m:r>
                        </m:e>
                        <m:sub>
                          <m:r>
                            <a:rPr lang="en-US" sz="2200" b="0" i="1" smtClean="0">
                              <a:solidFill>
                                <a:schemeClr val="accent2"/>
                              </a:solidFill>
                              <a:latin typeface="Cambria Math" charset="0"/>
                            </a:rPr>
                            <m:t>2</m:t>
                          </m:r>
                        </m:sub>
                      </m:sSub>
                    </m:oMath>
                  </m:oMathPara>
                </a14:m>
                <a:endParaRPr lang="en-US" sz="2200" dirty="0">
                  <a:solidFill>
                    <a:schemeClr val="accent2"/>
                  </a:solidFill>
                  <a:latin typeface="Calibri" panose="020F0502020204030204" pitchFamily="34" charset="0"/>
                  <a:cs typeface="Calibri" panose="020F0502020204030204" pitchFamily="34"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9767072" y="895777"/>
                <a:ext cx="549509" cy="430887"/>
              </a:xfrm>
              <a:prstGeom prst="rect">
                <a:avLst/>
              </a:prstGeom>
              <a:blipFill>
                <a:blip r:embed="rId9"/>
                <a:stretch>
                  <a:fillRect b="-2941"/>
                </a:stretch>
              </a:blipFill>
            </p:spPr>
            <p:txBody>
              <a:bodyPr/>
              <a:lstStyle/>
              <a:p>
                <a:r>
                  <a:rPr lang="en-US">
                    <a:noFill/>
                  </a:rPr>
                  <a:t> </a:t>
                </a:r>
              </a:p>
            </p:txBody>
          </p:sp>
        </mc:Fallback>
      </mc:AlternateContent>
      <p:sp>
        <p:nvSpPr>
          <p:cNvPr id="25" name="Title 1">
            <a:extLst>
              <a:ext uri="{FF2B5EF4-FFF2-40B4-BE49-F238E27FC236}">
                <a16:creationId xmlns:a16="http://schemas.microsoft.com/office/drawing/2014/main" id="{6990C3EF-6919-7147-BB6E-8252C22620C3}"/>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scheme for Gaussians</a:t>
            </a:r>
          </a:p>
        </p:txBody>
      </p:sp>
    </p:spTree>
    <p:custDataLst>
      <p:tags r:id="rId1"/>
    </p:custDataLst>
    <p:extLst>
      <p:ext uri="{BB962C8B-B14F-4D97-AF65-F5344CB8AC3E}">
        <p14:creationId xmlns:p14="http://schemas.microsoft.com/office/powerpoint/2010/main" val="942086098"/>
      </p:ext>
    </p:extLst>
  </p:cSld>
  <p:clrMapOvr>
    <a:masterClrMapping/>
  </p:clrMapOvr>
  <mc:AlternateContent xmlns:mc="http://schemas.openxmlformats.org/markup-compatibility/2006" xmlns:p14="http://schemas.microsoft.com/office/powerpoint/2010/main">
    <mc:Choice Requires="p14">
      <p:transition spd="slow" p14:dur="2000" advTm="91783"/>
    </mc:Choice>
    <mc:Fallback xmlns="">
      <p:transition spd="slow" advTm="917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7" presetClass="emph" presetSubtype="2" fill="hold" nodeType="clickEffect">
                                  <p:stCondLst>
                                    <p:cond delay="0"/>
                                  </p:stCondLst>
                                  <p:childTnLst>
                                    <p:animClr clrSpc="rgb" dir="cw">
                                      <p:cBhvr>
                                        <p:cTn id="28" dur="100" fill="hold"/>
                                        <p:tgtEl>
                                          <p:spTgt spid="35"/>
                                        </p:tgtEl>
                                        <p:attrNameLst>
                                          <p:attrName>stroke.color</p:attrName>
                                        </p:attrNameLst>
                                      </p:cBhvr>
                                      <p:to>
                                        <a:schemeClr val="accent2"/>
                                      </p:to>
                                    </p:animClr>
                                    <p:set>
                                      <p:cBhvr>
                                        <p:cTn id="29" dur="100" fill="hold"/>
                                        <p:tgtEl>
                                          <p:spTgt spid="35"/>
                                        </p:tgtEl>
                                        <p:attrNameLst>
                                          <p:attrName>stroke.on</p:attrName>
                                        </p:attrNameLst>
                                      </p:cBhvr>
                                      <p:to>
                                        <p:strVal val="true"/>
                                      </p:to>
                                    </p:set>
                                  </p:childTnLst>
                                </p:cTn>
                              </p:par>
                              <p:par>
                                <p:cTn id="30" presetID="1" presetClass="emph" presetSubtype="2" fill="hold" nodeType="withEffect">
                                  <p:stCondLst>
                                    <p:cond delay="0"/>
                                  </p:stCondLst>
                                  <p:childTnLst>
                                    <p:animClr clrSpc="rgb" dir="cw">
                                      <p:cBhvr>
                                        <p:cTn id="31" dur="100" fill="hold"/>
                                        <p:tgtEl>
                                          <p:spTgt spid="56"/>
                                        </p:tgtEl>
                                        <p:attrNameLst>
                                          <p:attrName>fillcolor</p:attrName>
                                        </p:attrNameLst>
                                      </p:cBhvr>
                                      <p:to>
                                        <a:schemeClr val="accent2"/>
                                      </p:to>
                                    </p:animClr>
                                    <p:set>
                                      <p:cBhvr>
                                        <p:cTn id="32" dur="100" fill="hold"/>
                                        <p:tgtEl>
                                          <p:spTgt spid="56"/>
                                        </p:tgtEl>
                                        <p:attrNameLst>
                                          <p:attrName>fill.type</p:attrName>
                                        </p:attrNameLst>
                                      </p:cBhvr>
                                      <p:to>
                                        <p:strVal val="solid"/>
                                      </p:to>
                                    </p:set>
                                    <p:set>
                                      <p:cBhvr>
                                        <p:cTn id="33" dur="100" fill="hold"/>
                                        <p:tgtEl>
                                          <p:spTgt spid="56"/>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100" fill="hold"/>
                                        <p:tgtEl>
                                          <p:spTgt spid="38"/>
                                        </p:tgtEl>
                                        <p:attrNameLst>
                                          <p:attrName>fillcolor</p:attrName>
                                        </p:attrNameLst>
                                      </p:cBhvr>
                                      <p:to>
                                        <a:schemeClr val="accent2"/>
                                      </p:to>
                                    </p:animClr>
                                    <p:set>
                                      <p:cBhvr>
                                        <p:cTn id="36" dur="100" fill="hold"/>
                                        <p:tgtEl>
                                          <p:spTgt spid="38"/>
                                        </p:tgtEl>
                                        <p:attrNameLst>
                                          <p:attrName>fill.type</p:attrName>
                                        </p:attrNameLst>
                                      </p:cBhvr>
                                      <p:to>
                                        <p:strVal val="solid"/>
                                      </p:to>
                                    </p:set>
                                    <p:set>
                                      <p:cBhvr>
                                        <p:cTn id="37" dur="100" fill="hold"/>
                                        <p:tgtEl>
                                          <p:spTgt spid="38"/>
                                        </p:tgtEl>
                                        <p:attrNameLst>
                                          <p:attrName>fill.on</p:attrName>
                                        </p:attrNameLst>
                                      </p:cBhvr>
                                      <p:to>
                                        <p:strVal val="true"/>
                                      </p:to>
                                    </p:set>
                                  </p:childTnLst>
                                </p:cTn>
                              </p:par>
                              <p:par>
                                <p:cTn id="38" presetID="1"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7" presetClass="emph" presetSubtype="2" fill="hold" nodeType="clickEffect">
                                  <p:stCondLst>
                                    <p:cond delay="0"/>
                                  </p:stCondLst>
                                  <p:childTnLst>
                                    <p:animClr clrSpc="rgb" dir="cw">
                                      <p:cBhvr>
                                        <p:cTn id="45" dur="100" fill="hold"/>
                                        <p:tgtEl>
                                          <p:spTgt spid="36"/>
                                        </p:tgtEl>
                                        <p:attrNameLst>
                                          <p:attrName>stroke.color</p:attrName>
                                        </p:attrNameLst>
                                      </p:cBhvr>
                                      <p:to>
                                        <a:srgbClr val="00E300"/>
                                      </p:to>
                                    </p:animClr>
                                    <p:set>
                                      <p:cBhvr>
                                        <p:cTn id="46" dur="100" fill="hold"/>
                                        <p:tgtEl>
                                          <p:spTgt spid="36"/>
                                        </p:tgtEl>
                                        <p:attrNameLst>
                                          <p:attrName>stroke.on</p:attrName>
                                        </p:attrNameLst>
                                      </p:cBhvr>
                                      <p:to>
                                        <p:strVal val="true"/>
                                      </p:to>
                                    </p:set>
                                  </p:childTnLst>
                                </p:cTn>
                              </p:par>
                              <p:par>
                                <p:cTn id="47" presetID="1" presetClass="emph" presetSubtype="2" fill="hold" nodeType="withEffect">
                                  <p:stCondLst>
                                    <p:cond delay="0"/>
                                  </p:stCondLst>
                                  <p:childTnLst>
                                    <p:animClr clrSpc="rgb" dir="cw">
                                      <p:cBhvr>
                                        <p:cTn id="48" dur="100" fill="hold"/>
                                        <p:tgtEl>
                                          <p:spTgt spid="51"/>
                                        </p:tgtEl>
                                        <p:attrNameLst>
                                          <p:attrName>fillcolor</p:attrName>
                                        </p:attrNameLst>
                                      </p:cBhvr>
                                      <p:to>
                                        <a:srgbClr val="00E300"/>
                                      </p:to>
                                    </p:animClr>
                                    <p:set>
                                      <p:cBhvr>
                                        <p:cTn id="49" dur="100" fill="hold"/>
                                        <p:tgtEl>
                                          <p:spTgt spid="51"/>
                                        </p:tgtEl>
                                        <p:attrNameLst>
                                          <p:attrName>fill.type</p:attrName>
                                        </p:attrNameLst>
                                      </p:cBhvr>
                                      <p:to>
                                        <p:strVal val="solid"/>
                                      </p:to>
                                    </p:set>
                                    <p:set>
                                      <p:cBhvr>
                                        <p:cTn id="50" dur="100" fill="hold"/>
                                        <p:tgtEl>
                                          <p:spTgt spid="51"/>
                                        </p:tgtEl>
                                        <p:attrNameLst>
                                          <p:attrName>fill.on</p:attrName>
                                        </p:attrNameLst>
                                      </p:cBhvr>
                                      <p:to>
                                        <p:strVal val="true"/>
                                      </p:to>
                                    </p:set>
                                  </p:childTnLst>
                                </p:cTn>
                              </p:par>
                              <p:par>
                                <p:cTn id="51" presetID="1" presetClass="emph" presetSubtype="2" fill="hold" nodeType="withEffect">
                                  <p:stCondLst>
                                    <p:cond delay="0"/>
                                  </p:stCondLst>
                                  <p:childTnLst>
                                    <p:animClr clrSpc="rgb" dir="cw">
                                      <p:cBhvr>
                                        <p:cTn id="52" dur="100" fill="hold"/>
                                        <p:tgtEl>
                                          <p:spTgt spid="37"/>
                                        </p:tgtEl>
                                        <p:attrNameLst>
                                          <p:attrName>fillcolor</p:attrName>
                                        </p:attrNameLst>
                                      </p:cBhvr>
                                      <p:to>
                                        <a:srgbClr val="00E300"/>
                                      </p:to>
                                    </p:animClr>
                                    <p:set>
                                      <p:cBhvr>
                                        <p:cTn id="53" dur="100" fill="hold"/>
                                        <p:tgtEl>
                                          <p:spTgt spid="37"/>
                                        </p:tgtEl>
                                        <p:attrNameLst>
                                          <p:attrName>fill.type</p:attrName>
                                        </p:attrNameLst>
                                      </p:cBhvr>
                                      <p:to>
                                        <p:strVal val="solid"/>
                                      </p:to>
                                    </p:set>
                                    <p:set>
                                      <p:cBhvr>
                                        <p:cTn id="54" dur="100" fill="hold"/>
                                        <p:tgtEl>
                                          <p:spTgt spid="37"/>
                                        </p:tgtEl>
                                        <p:attrNameLst>
                                          <p:attrName>fill.on</p:attrName>
                                        </p:attrNameLst>
                                      </p:cBhvr>
                                      <p:to>
                                        <p:strVal val="tru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3">
                                            <p:txEl>
                                              <p:pRg st="4" end="4"/>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51" grpId="0" animBg="1"/>
      <p:bldP spid="52" grpId="0" animBg="1"/>
      <p:bldP spid="53" grpId="0" animBg="1"/>
      <p:bldP spid="54" grpId="0" animBg="1"/>
      <p:bldP spid="55" grpId="0" animBg="1"/>
      <p:bldP spid="56" grpId="0" animBg="1"/>
      <p:bldP spid="57" grpId="0" animBg="1"/>
      <p:bldP spid="21" grpId="0"/>
      <p:bldP spid="2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0D15E7CB-CBEA-B043-8435-8EF2B1C83E33}"/>
              </a:ext>
            </a:extLst>
          </p:cNvPr>
          <p:cNvSpPr/>
          <p:nvPr/>
        </p:nvSpPr>
        <p:spPr>
          <a:xfrm>
            <a:off x="663388" y="1268936"/>
            <a:ext cx="11008659" cy="205758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44BD45D8-4BDF-BA40-BDA4-9F0F3842881A}"/>
              </a:ext>
            </a:extLst>
          </p:cNvPr>
          <p:cNvSpPr txBox="1"/>
          <p:nvPr/>
        </p:nvSpPr>
        <p:spPr>
          <a:xfrm>
            <a:off x="838200" y="1007326"/>
            <a:ext cx="3341749" cy="523220"/>
          </a:xfrm>
          <a:prstGeom prst="rect">
            <a:avLst/>
          </a:prstGeom>
          <a:solidFill>
            <a:schemeClr val="bg1"/>
          </a:solidFill>
        </p:spPr>
        <p:txBody>
          <a:bodyPr wrap="none" rtlCol="0">
            <a:spAutoFit/>
          </a:bodyPr>
          <a:lstStyle/>
          <a:p>
            <a:r>
              <a:rPr lang="en-US" sz="2800" b="1" dirty="0">
                <a:latin typeface="Calibri" panose="020F0502020204030204" pitchFamily="34" charset="0"/>
                <a:cs typeface="Calibri" panose="020F0502020204030204" pitchFamily="34" charset="0"/>
              </a:rPr>
              <a:t>Theorem </a:t>
            </a:r>
            <a:r>
              <a:rPr lang="en-US" sz="2400" dirty="0">
                <a:latin typeface="Calibri" panose="020F0502020204030204" pitchFamily="34" charset="0"/>
                <a:cs typeface="Calibri" panose="020F0502020204030204" pitchFamily="34" charset="0"/>
              </a:rPr>
              <a:t>[ABH</a:t>
            </a:r>
            <a:r>
              <a:rPr lang="en-US" sz="2400" b="1" dirty="0">
                <a:solidFill>
                  <a:srgbClr val="FF0000"/>
                </a:solidFill>
                <a:latin typeface="Calibri" panose="020F0502020204030204" pitchFamily="34" charset="0"/>
                <a:cs typeface="Calibri" panose="020F0502020204030204" pitchFamily="34" charset="0"/>
              </a:rPr>
              <a:t>L</a:t>
            </a:r>
            <a:r>
              <a:rPr lang="en-US" sz="2400" dirty="0">
                <a:latin typeface="Calibri" panose="020F0502020204030204" pitchFamily="34" charset="0"/>
                <a:cs typeface="Calibri" panose="020F0502020204030204" pitchFamily="34" charset="0"/>
              </a:rPr>
              <a:t>MP ‘18]</a:t>
            </a:r>
            <a:endParaRPr lang="en-US" sz="28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4D3BCF54-A3EF-B74C-98C4-C6098FE0C293}"/>
                  </a:ext>
                </a:extLst>
              </p:cNvPr>
              <p:cNvSpPr/>
              <p:nvPr/>
            </p:nvSpPr>
            <p:spPr>
              <a:xfrm>
                <a:off x="838199" y="1353513"/>
                <a:ext cx="10833847" cy="2380523"/>
              </a:xfrm>
              <a:prstGeom prst="rect">
                <a:avLst/>
              </a:prstGeom>
            </p:spPr>
            <p:txBody>
              <a:bodyPr wrap="square">
                <a:spAutoFit/>
              </a:bodyPr>
              <a:lstStyle/>
              <a:p>
                <a:r>
                  <a:rPr lang="en-US" sz="2800" dirty="0">
                    <a:latin typeface="Calibri" panose="020F0502020204030204" pitchFamily="34" charset="0"/>
                    <a:ea typeface="Palatino" charset="0"/>
                    <a:cs typeface="Calibri" panose="020F0502020204030204" pitchFamily="34" charset="0"/>
                  </a:rPr>
                  <a:t>Sample complexity for learning mixtures of </a:t>
                </a:r>
                <a14:m>
                  <m:oMath xmlns:m="http://schemas.openxmlformats.org/officeDocument/2006/math">
                    <m:r>
                      <a:rPr lang="en-US" sz="2800" b="0" i="1" smtClean="0">
                        <a:latin typeface="Cambria Math" panose="02040503050406030204" pitchFamily="18" charset="0"/>
                        <a:ea typeface="Palatino" charset="0"/>
                        <a:cs typeface="Palatino" charset="0"/>
                      </a:rPr>
                      <m:t>𝑘</m:t>
                    </m:r>
                  </m:oMath>
                </a14:m>
                <a:r>
                  <a:rPr lang="en-US" sz="2800" dirty="0">
                    <a:latin typeface="Calibri" panose="020F0502020204030204" pitchFamily="34" charset="0"/>
                    <a:ea typeface="Palatino" charset="0"/>
                    <a:cs typeface="Calibri" panose="020F0502020204030204" pitchFamily="34" charset="0"/>
                  </a:rPr>
                  <a:t> Gaussians in </a:t>
                </a:r>
                <a14:m>
                  <m:oMath xmlns:m="http://schemas.openxmlformats.org/officeDocument/2006/math">
                    <m:sSup>
                      <m:sSupPr>
                        <m:ctrlPr>
                          <a:rPr lang="en-US" sz="2800" b="0" i="1" smtClean="0">
                            <a:latin typeface="Cambria Math" panose="02040503050406030204" pitchFamily="18" charset="0"/>
                            <a:ea typeface="Cambria Math" panose="02040503050406030204" pitchFamily="18" charset="0"/>
                            <a:cs typeface="Palatino" charset="0"/>
                          </a:rPr>
                        </m:ctrlPr>
                      </m:sSupPr>
                      <m:e>
                        <m:r>
                          <a:rPr lang="en-US" sz="2800" i="1" smtClean="0">
                            <a:latin typeface="Cambria Math" panose="02040503050406030204" pitchFamily="18" charset="0"/>
                            <a:ea typeface="Cambria Math" panose="02040503050406030204" pitchFamily="18" charset="0"/>
                            <a:cs typeface="Palatino" charset="0"/>
                          </a:rPr>
                          <m:t>ℝ</m:t>
                        </m:r>
                      </m:e>
                      <m:sup>
                        <m:r>
                          <a:rPr lang="en-US" sz="2800" b="0" i="1" smtClean="0">
                            <a:latin typeface="Cambria Math" panose="02040503050406030204" pitchFamily="18" charset="0"/>
                            <a:ea typeface="Cambria Math" panose="02040503050406030204" pitchFamily="18" charset="0"/>
                            <a:cs typeface="Palatino" charset="0"/>
                          </a:rPr>
                          <m:t>𝑑</m:t>
                        </m:r>
                      </m:sup>
                    </m:sSup>
                  </m:oMath>
                </a14:m>
                <a:r>
                  <a:rPr lang="en-US" sz="2800" dirty="0">
                    <a:latin typeface="Calibri" panose="020F0502020204030204" pitchFamily="34" charset="0"/>
                    <a:ea typeface="Palatino" charset="0"/>
                    <a:cs typeface="Calibri" panose="020F0502020204030204" pitchFamily="34" charset="0"/>
                  </a:rPr>
                  <a:t> up to </a:t>
                </a:r>
                <a14:m>
                  <m:oMath xmlns:m="http://schemas.openxmlformats.org/officeDocument/2006/math">
                    <m:sSub>
                      <m:sSubPr>
                        <m:ctrlPr>
                          <a:rPr lang="en-US" sz="2800" i="1" smtClean="0">
                            <a:latin typeface="Cambria Math" panose="02040503050406030204" pitchFamily="18" charset="0"/>
                            <a:ea typeface="Palatino" charset="0"/>
                            <a:cs typeface="Palatino" charset="0"/>
                          </a:rPr>
                        </m:ctrlPr>
                      </m:sSubPr>
                      <m:e>
                        <m:r>
                          <a:rPr lang="en-US" sz="2800" b="0" i="1" smtClean="0">
                            <a:latin typeface="Cambria Math" charset="0"/>
                            <a:ea typeface="Palatino" charset="0"/>
                            <a:cs typeface="Palatino" charset="0"/>
                          </a:rPr>
                          <m:t>𝐿</m:t>
                        </m:r>
                      </m:e>
                      <m:sub>
                        <m:r>
                          <a:rPr lang="en-US" sz="2800" i="1">
                            <a:latin typeface="Cambria Math" charset="0"/>
                            <a:ea typeface="Palatino" charset="0"/>
                            <a:cs typeface="Palatino" charset="0"/>
                          </a:rPr>
                          <m:t>1</m:t>
                        </m:r>
                      </m:sub>
                    </m:sSub>
                  </m:oMath>
                </a14:m>
                <a:r>
                  <a:rPr lang="en-US" sz="2800" dirty="0">
                    <a:latin typeface="Calibri" panose="020F0502020204030204" pitchFamily="34" charset="0"/>
                    <a:ea typeface="Palatino" charset="0"/>
                    <a:cs typeface="Calibri" panose="020F0502020204030204" pitchFamily="34" charset="0"/>
                  </a:rPr>
                  <a:t>-error </a:t>
                </a:r>
                <a14:m>
                  <m:oMath xmlns:m="http://schemas.openxmlformats.org/officeDocument/2006/math">
                    <m:r>
                      <a:rPr lang="en-US" sz="2800" b="0" i="1" dirty="0" smtClean="0">
                        <a:latin typeface="Cambria Math" charset="0"/>
                        <a:ea typeface="Palatino" charset="0"/>
                        <a:cs typeface="Palatino" charset="0"/>
                      </a:rPr>
                      <m:t>𝜖</m:t>
                    </m:r>
                  </m:oMath>
                </a14:m>
                <a:r>
                  <a:rPr lang="en-US" sz="2800" dirty="0">
                    <a:latin typeface="Calibri" panose="020F0502020204030204" pitchFamily="34" charset="0"/>
                    <a:ea typeface="Palatino" charset="0"/>
                    <a:cs typeface="Calibri" panose="020F0502020204030204" pitchFamily="34" charset="0"/>
                  </a:rPr>
                  <a:t> is</a:t>
                </a:r>
              </a:p>
              <a:p>
                <a:pPr/>
                <a14:m>
                  <m:oMathPara xmlns:m="http://schemas.openxmlformats.org/officeDocument/2006/math">
                    <m:oMathParaPr>
                      <m:jc m:val="centerGroup"/>
                    </m:oMathParaPr>
                    <m:oMath xmlns:m="http://schemas.openxmlformats.org/officeDocument/2006/math">
                      <m:acc>
                        <m:accPr>
                          <m:chr m:val="̃"/>
                          <m:ctrlPr>
                            <a:rPr lang="en-US" sz="2800" i="1" smtClean="0">
                              <a:latin typeface="Cambria Math" panose="02040503050406030204" pitchFamily="18" charset="0"/>
                              <a:ea typeface="Palatino" charset="0"/>
                              <a:cs typeface="Palatino" charset="0"/>
                            </a:rPr>
                          </m:ctrlPr>
                        </m:accPr>
                        <m:e>
                          <m:r>
                            <a:rPr lang="en-US" sz="2800" b="0" i="1" smtClean="0">
                              <a:latin typeface="Cambria Math" charset="0"/>
                              <a:ea typeface="Palatino" charset="0"/>
                              <a:cs typeface="Palatino" charset="0"/>
                            </a:rPr>
                            <m:t>𝑂</m:t>
                          </m:r>
                        </m:e>
                      </m:acc>
                      <m:d>
                        <m:dPr>
                          <m:ctrlPr>
                            <a:rPr lang="en-US" sz="2800" i="1" dirty="0" smtClean="0">
                              <a:latin typeface="Cambria Math" panose="02040503050406030204" pitchFamily="18" charset="0"/>
                              <a:ea typeface="Palatino" charset="0"/>
                              <a:cs typeface="Palatino" charset="0"/>
                            </a:rPr>
                          </m:ctrlPr>
                        </m:dPr>
                        <m:e>
                          <m:f>
                            <m:fPr>
                              <m:ctrlPr>
                                <a:rPr lang="en-US" sz="2800" i="1" dirty="0" smtClean="0">
                                  <a:latin typeface="Cambria Math" panose="02040503050406030204" pitchFamily="18" charset="0"/>
                                  <a:ea typeface="Palatino" charset="0"/>
                                  <a:cs typeface="Palatino" charset="0"/>
                                </a:rPr>
                              </m:ctrlPr>
                            </m:fPr>
                            <m:num>
                              <m:r>
                                <a:rPr lang="en-US" sz="2800" b="0" i="1" dirty="0" smtClean="0">
                                  <a:latin typeface="Cambria Math" panose="02040503050406030204" pitchFamily="18" charset="0"/>
                                  <a:ea typeface="Palatino" charset="0"/>
                                  <a:cs typeface="Palatino" charset="0"/>
                                </a:rPr>
                                <m:t>𝑘</m:t>
                              </m:r>
                              <m:sSup>
                                <m:sSupPr>
                                  <m:ctrlPr>
                                    <a:rPr lang="en-US" sz="2800" i="1" dirty="0" smtClean="0">
                                      <a:latin typeface="Cambria Math" panose="02040503050406030204" pitchFamily="18" charset="0"/>
                                      <a:ea typeface="Palatino" charset="0"/>
                                      <a:cs typeface="Palatino" charset="0"/>
                                    </a:rPr>
                                  </m:ctrlPr>
                                </m:sSupPr>
                                <m:e>
                                  <m:r>
                                    <a:rPr lang="en-US" sz="2800" b="0" i="1" dirty="0" smtClean="0">
                                      <a:latin typeface="Cambria Math" panose="02040503050406030204" pitchFamily="18" charset="0"/>
                                      <a:ea typeface="Palatino" charset="0"/>
                                      <a:cs typeface="Palatino" charset="0"/>
                                    </a:rPr>
                                    <m:t>𝑑</m:t>
                                  </m:r>
                                </m:e>
                                <m:sup>
                                  <m:r>
                                    <a:rPr lang="en-US" sz="2800" b="0" i="1" dirty="0" smtClean="0">
                                      <a:latin typeface="Cambria Math" panose="02040503050406030204" pitchFamily="18" charset="0"/>
                                      <a:ea typeface="Palatino" charset="0"/>
                                      <a:cs typeface="Palatino" charset="0"/>
                                    </a:rPr>
                                    <m:t>2</m:t>
                                  </m:r>
                                </m:sup>
                              </m:sSup>
                            </m:num>
                            <m:den>
                              <m:sSup>
                                <m:sSupPr>
                                  <m:ctrlPr>
                                    <a:rPr lang="en-US" sz="2800" i="1" dirty="0" smtClean="0">
                                      <a:latin typeface="Cambria Math" panose="02040503050406030204" pitchFamily="18" charset="0"/>
                                      <a:ea typeface="Palatino" charset="0"/>
                                      <a:cs typeface="Palatino" charset="0"/>
                                    </a:rPr>
                                  </m:ctrlPr>
                                </m:sSupPr>
                                <m:e>
                                  <m:r>
                                    <a:rPr lang="en-US" sz="2800" b="0" i="1" dirty="0" smtClean="0">
                                      <a:latin typeface="Cambria Math" charset="0"/>
                                      <a:ea typeface="Palatino" charset="0"/>
                                      <a:cs typeface="Palatino" charset="0"/>
                                    </a:rPr>
                                    <m:t>𝜖</m:t>
                                  </m:r>
                                </m:e>
                                <m:sup>
                                  <m:r>
                                    <a:rPr lang="en-US" sz="2800" b="0" i="1" dirty="0" smtClean="0">
                                      <a:latin typeface="Cambria Math" charset="0"/>
                                      <a:ea typeface="Palatino" charset="0"/>
                                      <a:cs typeface="Palatino" charset="0"/>
                                    </a:rPr>
                                    <m:t>2</m:t>
                                  </m:r>
                                </m:sup>
                              </m:sSup>
                            </m:den>
                          </m:f>
                        </m:e>
                      </m:d>
                      <m:r>
                        <a:rPr lang="en-US" sz="2800" b="1" i="1" dirty="0" smtClean="0">
                          <a:latin typeface="Cambria Math" charset="0"/>
                          <a:ea typeface="Palatino" charset="0"/>
                          <a:cs typeface="Palatino" charset="0"/>
                        </a:rPr>
                        <m:t>.</m:t>
                      </m:r>
                    </m:oMath>
                  </m:oMathPara>
                </a14:m>
                <a:endParaRPr lang="en-US" sz="2800" dirty="0">
                  <a:latin typeface="Calibri" panose="020F0502020204030204" pitchFamily="34" charset="0"/>
                  <a:ea typeface="Palatino" charset="0"/>
                  <a:cs typeface="Calibri" panose="020F0502020204030204" pitchFamily="34" charset="0"/>
                </a:endParaRPr>
              </a:p>
              <a:p>
                <a:endParaRPr lang="en-US" sz="2800" dirty="0">
                  <a:latin typeface="Calibri" panose="020F0502020204030204" pitchFamily="34" charset="0"/>
                  <a:ea typeface="Palatino" charset="0"/>
                  <a:cs typeface="Calibri" panose="020F0502020204030204" pitchFamily="34" charset="0"/>
                </a:endParaRPr>
              </a:p>
            </p:txBody>
          </p:sp>
        </mc:Choice>
        <mc:Fallback xmlns="">
          <p:sp>
            <p:nvSpPr>
              <p:cNvPr id="3" name="Rectangle 2">
                <a:extLst>
                  <a:ext uri="{FF2B5EF4-FFF2-40B4-BE49-F238E27FC236}">
                    <a16:creationId xmlns:a16="http://schemas.microsoft.com/office/drawing/2014/main" id="{4D3BCF54-A3EF-B74C-98C4-C6098FE0C293}"/>
                  </a:ext>
                </a:extLst>
              </p:cNvPr>
              <p:cNvSpPr>
                <a:spLocks noRot="1" noChangeAspect="1" noMove="1" noResize="1" noEditPoints="1" noAdjustHandles="1" noChangeArrowheads="1" noChangeShapeType="1" noTextEdit="1"/>
              </p:cNvSpPr>
              <p:nvPr/>
            </p:nvSpPr>
            <p:spPr>
              <a:xfrm>
                <a:off x="838199" y="1353513"/>
                <a:ext cx="10833847" cy="2380523"/>
              </a:xfrm>
              <a:prstGeom prst="rect">
                <a:avLst/>
              </a:prstGeom>
              <a:blipFill>
                <a:blip r:embed="rId3"/>
                <a:stretch>
                  <a:fillRect l="-1054" t="-2128"/>
                </a:stretch>
              </a:blipFill>
            </p:spPr>
            <p:txBody>
              <a:bodyPr/>
              <a:lstStyle/>
              <a:p>
                <a:r>
                  <a:rPr lang="en-US">
                    <a:noFill/>
                  </a:rPr>
                  <a:t> </a:t>
                </a:r>
              </a:p>
            </p:txBody>
          </p:sp>
        </mc:Fallback>
      </mc:AlternateContent>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Application: Learning mixtures of Gaussians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C03D345-1D6D-F342-A35C-83989EC81B9C}"/>
                  </a:ext>
                </a:extLst>
              </p:cNvPr>
              <p:cNvSpPr txBox="1"/>
              <p:nvPr/>
            </p:nvSpPr>
            <p:spPr>
              <a:xfrm>
                <a:off x="7306671" y="2543774"/>
                <a:ext cx="3632661" cy="505010"/>
              </a:xfrm>
              <a:prstGeom prst="rect">
                <a:avLst/>
              </a:prstGeom>
              <a:noFill/>
            </p:spPr>
            <p:txBody>
              <a:bodyPr wrap="none" rtlCol="0">
                <a:spAutoFit/>
              </a:bodyPr>
              <a:lstStyle/>
              <a:p>
                <a14:m>
                  <m:oMath xmlns:m="http://schemas.openxmlformats.org/officeDocument/2006/math">
                    <m:acc>
                      <m:accPr>
                        <m:chr m:val="̃"/>
                        <m:ctrlPr>
                          <a:rPr lang="en-US" sz="2600" b="0" i="1" smtClean="0">
                            <a:solidFill>
                              <a:schemeClr val="tx1">
                                <a:lumMod val="65000"/>
                                <a:lumOff val="35000"/>
                              </a:schemeClr>
                            </a:solidFill>
                            <a:latin typeface="Cambria Math" panose="02040503050406030204" pitchFamily="18" charset="0"/>
                          </a:rPr>
                        </m:ctrlPr>
                      </m:accPr>
                      <m:e>
                        <m:r>
                          <m:rPr>
                            <m:sty m:val="p"/>
                          </m:rPr>
                          <a:rPr lang="en-US" sz="2600" b="0" i="0" smtClean="0">
                            <a:solidFill>
                              <a:schemeClr val="tx1">
                                <a:lumMod val="65000"/>
                                <a:lumOff val="35000"/>
                              </a:schemeClr>
                            </a:solidFill>
                            <a:latin typeface="Cambria Math" charset="0"/>
                          </a:rPr>
                          <m:t>O</m:t>
                        </m:r>
                      </m:e>
                    </m:acc>
                    <m:d>
                      <m:dPr>
                        <m:ctrlPr>
                          <a:rPr lang="en-US" sz="2600" b="0" i="1" smtClean="0">
                            <a:solidFill>
                              <a:schemeClr val="tx1">
                                <a:lumMod val="65000"/>
                                <a:lumOff val="35000"/>
                              </a:schemeClr>
                            </a:solidFill>
                            <a:latin typeface="Cambria Math" panose="02040503050406030204" pitchFamily="18" charset="0"/>
                          </a:rPr>
                        </m:ctrlPr>
                      </m:dPr>
                      <m:e>
                        <m:r>
                          <a:rPr lang="en-US" sz="2600" i="1" smtClean="0">
                            <a:solidFill>
                              <a:schemeClr val="tx1">
                                <a:lumMod val="65000"/>
                                <a:lumOff val="35000"/>
                              </a:schemeClr>
                            </a:solidFill>
                            <a:latin typeface="Cambria Math" charset="0"/>
                            <a:ea typeface="Cambria Math" charset="0"/>
                            <a:cs typeface="Cambria Math" charset="0"/>
                          </a:rPr>
                          <m:t>∙</m:t>
                        </m:r>
                      </m:e>
                    </m:d>
                  </m:oMath>
                </a14:m>
                <a:r>
                  <a:rPr lang="en-US" sz="2600" dirty="0">
                    <a:solidFill>
                      <a:schemeClr val="tx1">
                        <a:lumMod val="65000"/>
                        <a:lumOff val="35000"/>
                      </a:schemeClr>
                    </a:solidFill>
                    <a:latin typeface="Calibri" panose="020F0502020204030204" pitchFamily="34" charset="0"/>
                    <a:cs typeface="Calibri" panose="020F0502020204030204" pitchFamily="34" charset="0"/>
                  </a:rPr>
                  <a:t> </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hides </a:t>
                </a:r>
                <a:r>
                  <a:rPr lang="en-US" sz="26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polylog</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 factors</a:t>
                </a:r>
              </a:p>
            </p:txBody>
          </p:sp>
        </mc:Choice>
        <mc:Fallback xmlns="">
          <p:sp>
            <p:nvSpPr>
              <p:cNvPr id="7" name="TextBox 6">
                <a:extLst>
                  <a:ext uri="{FF2B5EF4-FFF2-40B4-BE49-F238E27FC236}">
                    <a16:creationId xmlns:a16="http://schemas.microsoft.com/office/drawing/2014/main" id="{AC03D345-1D6D-F342-A35C-83989EC81B9C}"/>
                  </a:ext>
                </a:extLst>
              </p:cNvPr>
              <p:cNvSpPr txBox="1">
                <a:spLocks noRot="1" noChangeAspect="1" noMove="1" noResize="1" noEditPoints="1" noAdjustHandles="1" noChangeArrowheads="1" noChangeShapeType="1" noTextEdit="1"/>
              </p:cNvSpPr>
              <p:nvPr/>
            </p:nvSpPr>
            <p:spPr>
              <a:xfrm>
                <a:off x="7306671" y="2543774"/>
                <a:ext cx="3632661" cy="505010"/>
              </a:xfrm>
              <a:prstGeom prst="rect">
                <a:avLst/>
              </a:prstGeom>
              <a:blipFill>
                <a:blip r:embed="rId4"/>
                <a:stretch>
                  <a:fillRect l="-348" t="-4878" r="-2091" b="-29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5ED9B3FF-D770-464E-8E47-E0891A0583EA}"/>
                  </a:ext>
                </a:extLst>
              </p:cNvPr>
              <p:cNvSpPr txBox="1">
                <a:spLocks/>
              </p:cNvSpPr>
              <p:nvPr/>
            </p:nvSpPr>
            <p:spPr>
              <a:xfrm>
                <a:off x="838200" y="3388551"/>
                <a:ext cx="10515600" cy="29458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defRPr/>
                </a:pPr>
                <a:r>
                  <a:rPr lang="en-US" dirty="0">
                    <a:latin typeface="Calibri" panose="020F0502020204030204" pitchFamily="34" charset="0"/>
                    <a:ea typeface="Palatino" charset="0"/>
                    <a:cs typeface="Calibri" panose="020F0502020204030204" pitchFamily="34" charset="0"/>
                  </a:rPr>
                  <a:t>Improves upon:</a:t>
                </a:r>
              </a:p>
              <a:p>
                <a:pPr lvl="1">
                  <a:lnSpc>
                    <a:spcPct val="100000"/>
                  </a:lnSpc>
                  <a:spcBef>
                    <a:spcPts val="0"/>
                  </a:spcBef>
                  <a:defRPr/>
                </a:pPr>
                <a14:m>
                  <m:oMath xmlns:m="http://schemas.openxmlformats.org/officeDocument/2006/math">
                    <m:r>
                      <a:rPr lang="en-US" b="0" i="1" dirty="0" smtClean="0">
                        <a:latin typeface="Cambria Math" charset="0"/>
                        <a:ea typeface="Palatino" charset="0"/>
                        <a:cs typeface="Palatino" charset="0"/>
                      </a:rPr>
                      <m:t>𝑂</m:t>
                    </m:r>
                    <m:r>
                      <a:rPr lang="en-US" i="1" dirty="0" smtClean="0">
                        <a:latin typeface="Cambria Math" charset="0"/>
                        <a:ea typeface="Palatino" charset="0"/>
                        <a:cs typeface="Palatino" charset="0"/>
                      </a:rPr>
                      <m:t>(</m:t>
                    </m:r>
                    <m:sSup>
                      <m:sSupPr>
                        <m:ctrlPr>
                          <a:rPr lang="en-US" b="0" i="1" dirty="0" smtClean="0">
                            <a:latin typeface="Cambria Math" panose="02040503050406030204" pitchFamily="18" charset="0"/>
                            <a:ea typeface="Palatino" charset="0"/>
                            <a:cs typeface="Palatino" charset="0"/>
                          </a:rPr>
                        </m:ctrlPr>
                      </m:sSupPr>
                      <m:e>
                        <m:r>
                          <a:rPr lang="en-US" b="0" i="1" dirty="0" smtClean="0">
                            <a:latin typeface="Cambria Math" charset="0"/>
                            <a:ea typeface="Palatino" charset="0"/>
                            <a:cs typeface="Palatino" charset="0"/>
                          </a:rPr>
                          <m:t>𝑘</m:t>
                        </m:r>
                      </m:e>
                      <m:sup>
                        <m:r>
                          <a:rPr lang="en-US" b="0" i="1" dirty="0" smtClean="0">
                            <a:latin typeface="Cambria Math" charset="0"/>
                            <a:ea typeface="Palatino" charset="0"/>
                            <a:cs typeface="Palatino" charset="0"/>
                          </a:rPr>
                          <m:t>4</m:t>
                        </m:r>
                      </m:sup>
                    </m:sSup>
                    <m:sSup>
                      <m:sSupPr>
                        <m:ctrlPr>
                          <a:rPr lang="en-US" b="0" i="1" dirty="0" smtClean="0">
                            <a:latin typeface="Cambria Math" panose="02040503050406030204" pitchFamily="18" charset="0"/>
                            <a:ea typeface="Palatino" charset="0"/>
                            <a:cs typeface="Palatino" charset="0"/>
                          </a:rPr>
                        </m:ctrlPr>
                      </m:sSupPr>
                      <m:e>
                        <m:r>
                          <a:rPr lang="en-US" b="0" i="1" dirty="0" smtClean="0">
                            <a:latin typeface="Cambria Math" charset="0"/>
                            <a:ea typeface="Palatino" charset="0"/>
                            <a:cs typeface="Palatino" charset="0"/>
                          </a:rPr>
                          <m:t>𝑑</m:t>
                        </m:r>
                      </m:e>
                      <m:sup>
                        <m:r>
                          <a:rPr lang="en-US" b="0" i="1" dirty="0" smtClean="0">
                            <a:latin typeface="Cambria Math" charset="0"/>
                            <a:ea typeface="Palatino" charset="0"/>
                            <a:cs typeface="Palatino" charset="0"/>
                          </a:rPr>
                          <m:t>4</m:t>
                        </m:r>
                      </m:sup>
                    </m:sSup>
                    <m:r>
                      <a:rPr lang="en-US" b="0" i="1" dirty="0" smtClean="0">
                        <a:latin typeface="Cambria Math" charset="0"/>
                        <a:ea typeface="Palatino" charset="0"/>
                        <a:cs typeface="Palatino" charset="0"/>
                      </a:rPr>
                      <m:t>/</m:t>
                    </m:r>
                    <m:sSup>
                      <m:sSupPr>
                        <m:ctrlPr>
                          <a:rPr lang="en-US" b="0" i="1" dirty="0" smtClean="0">
                            <a:latin typeface="Cambria Math" panose="02040503050406030204" pitchFamily="18" charset="0"/>
                            <a:ea typeface="Palatino" charset="0"/>
                            <a:cs typeface="Palatino" charset="0"/>
                          </a:rPr>
                        </m:ctrlPr>
                      </m:sSupPr>
                      <m:e>
                        <m:r>
                          <a:rPr lang="en-US" b="0" i="1" dirty="0" smtClean="0">
                            <a:latin typeface="Cambria Math" charset="0"/>
                            <a:ea typeface="Palatino" charset="0"/>
                            <a:cs typeface="Palatino" charset="0"/>
                          </a:rPr>
                          <m:t>𝜖</m:t>
                        </m:r>
                      </m:e>
                      <m:sup>
                        <m:r>
                          <a:rPr lang="en-US" b="0" i="1" dirty="0" smtClean="0">
                            <a:latin typeface="Cambria Math" charset="0"/>
                            <a:ea typeface="Palatino" charset="0"/>
                            <a:cs typeface="Palatino" charset="0"/>
                          </a:rPr>
                          <m:t>2</m:t>
                        </m:r>
                      </m:sup>
                    </m:sSup>
                    <m:r>
                      <a:rPr lang="en-US" i="1" dirty="0" smtClean="0">
                        <a:latin typeface="Cambria Math" charset="0"/>
                        <a:ea typeface="Palatino" charset="0"/>
                        <a:cs typeface="Palatino" charset="0"/>
                      </a:rPr>
                      <m:t>)</m:t>
                    </m:r>
                  </m:oMath>
                </a14:m>
                <a:r>
                  <a:rPr lang="en-US" dirty="0">
                    <a:latin typeface="Calibri" panose="020F0502020204030204" pitchFamily="34" charset="0"/>
                    <a:ea typeface="Palatino" charset="0"/>
                    <a:cs typeface="Calibri" panose="020F0502020204030204" pitchFamily="34" charset="0"/>
                  </a:rPr>
                  <a:t> via a VC-dimension argument</a:t>
                </a:r>
              </a:p>
              <a:p>
                <a:pPr lvl="1">
                  <a:lnSpc>
                    <a:spcPct val="100000"/>
                  </a:lnSpc>
                  <a:spcBef>
                    <a:spcPts val="0"/>
                  </a:spcBef>
                  <a:defRPr/>
                </a:pPr>
                <a14:m>
                  <m:oMath xmlns:m="http://schemas.openxmlformats.org/officeDocument/2006/math">
                    <m:acc>
                      <m:accPr>
                        <m:chr m:val="̃"/>
                        <m:ctrlPr>
                          <a:rPr lang="en-US" b="0" i="1" dirty="0" smtClean="0">
                            <a:latin typeface="Cambria Math" panose="02040503050406030204" pitchFamily="18" charset="0"/>
                            <a:ea typeface="Palatino" charset="0"/>
                            <a:cs typeface="Palatino" charset="0"/>
                          </a:rPr>
                        </m:ctrlPr>
                      </m:accPr>
                      <m:e>
                        <m:r>
                          <a:rPr lang="en-US" b="0" i="1" dirty="0" smtClean="0">
                            <a:latin typeface="Cambria Math" charset="0"/>
                            <a:ea typeface="Palatino" charset="0"/>
                            <a:cs typeface="Palatino" charset="0"/>
                          </a:rPr>
                          <m:t>𝑂</m:t>
                        </m:r>
                      </m:e>
                    </m:acc>
                    <m:r>
                      <a:rPr lang="en-US" i="1" dirty="0">
                        <a:latin typeface="Cambria Math" charset="0"/>
                        <a:ea typeface="Palatino" charset="0"/>
                        <a:cs typeface="Palatino" charset="0"/>
                      </a:rPr>
                      <m:t>(</m:t>
                    </m:r>
                    <m:r>
                      <a:rPr lang="en-US" b="0" i="1" dirty="0" smtClean="0">
                        <a:latin typeface="Cambria Math" charset="0"/>
                        <a:ea typeface="Palatino" charset="0"/>
                        <a:cs typeface="Palatino" charset="0"/>
                      </a:rPr>
                      <m:t>𝑘</m:t>
                    </m:r>
                    <m:sSup>
                      <m:sSupPr>
                        <m:ctrlPr>
                          <a:rPr lang="en-US" i="1" dirty="0">
                            <a:latin typeface="Cambria Math" panose="02040503050406030204" pitchFamily="18" charset="0"/>
                            <a:ea typeface="Palatino" charset="0"/>
                            <a:cs typeface="Palatino" charset="0"/>
                          </a:rPr>
                        </m:ctrlPr>
                      </m:sSupPr>
                      <m:e>
                        <m:r>
                          <a:rPr lang="en-US" i="1" dirty="0">
                            <a:latin typeface="Cambria Math" charset="0"/>
                            <a:ea typeface="Palatino" charset="0"/>
                            <a:cs typeface="Palatino" charset="0"/>
                          </a:rPr>
                          <m:t>𝑑</m:t>
                        </m:r>
                      </m:e>
                      <m:sup>
                        <m:r>
                          <a:rPr lang="en-US" b="0" i="1" dirty="0" smtClean="0">
                            <a:latin typeface="Cambria Math" charset="0"/>
                            <a:ea typeface="Palatino" charset="0"/>
                            <a:cs typeface="Palatino" charset="0"/>
                          </a:rPr>
                          <m:t>2</m:t>
                        </m:r>
                      </m:sup>
                    </m:sSup>
                    <m:r>
                      <a:rPr lang="en-US" i="1" dirty="0">
                        <a:latin typeface="Cambria Math" charset="0"/>
                        <a:ea typeface="Palatino" charset="0"/>
                        <a:cs typeface="Palatino" charset="0"/>
                      </a:rPr>
                      <m:t>/</m:t>
                    </m:r>
                    <m:sSup>
                      <m:sSupPr>
                        <m:ctrlPr>
                          <a:rPr lang="en-US" i="1" dirty="0">
                            <a:latin typeface="Cambria Math" panose="02040503050406030204" pitchFamily="18" charset="0"/>
                            <a:ea typeface="Palatino" charset="0"/>
                            <a:cs typeface="Palatino" charset="0"/>
                          </a:rPr>
                        </m:ctrlPr>
                      </m:sSupPr>
                      <m:e>
                        <m:r>
                          <a:rPr lang="en-US" i="1" dirty="0">
                            <a:latin typeface="Cambria Math" charset="0"/>
                            <a:ea typeface="Palatino" charset="0"/>
                            <a:cs typeface="Palatino" charset="0"/>
                          </a:rPr>
                          <m:t>𝜖</m:t>
                        </m:r>
                      </m:e>
                      <m:sup>
                        <m:r>
                          <a:rPr lang="en-US" b="0" i="1" dirty="0" smtClean="0">
                            <a:latin typeface="Cambria Math" charset="0"/>
                            <a:ea typeface="Palatino" charset="0"/>
                            <a:cs typeface="Palatino" charset="0"/>
                          </a:rPr>
                          <m:t>4</m:t>
                        </m:r>
                      </m:sup>
                    </m:sSup>
                    <m:r>
                      <a:rPr lang="en-US" i="1" dirty="0">
                        <a:latin typeface="Cambria Math" charset="0"/>
                        <a:ea typeface="Palatino" charset="0"/>
                        <a:cs typeface="Palatino" charset="0"/>
                      </a:rPr>
                      <m:t>)</m:t>
                    </m:r>
                  </m:oMath>
                </a14:m>
                <a:r>
                  <a:rPr lang="en-US" dirty="0">
                    <a:latin typeface="Calibri" panose="020F0502020204030204" pitchFamily="34" charset="0"/>
                    <a:ea typeface="Palatino" charset="0"/>
                    <a:cs typeface="Calibri" panose="020F0502020204030204" pitchFamily="34" charset="0"/>
                  </a:rPr>
                  <a:t> </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Ashtiani</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Ben-David,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Mehrabian</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‘17]</a:t>
                </a:r>
              </a:p>
              <a:p>
                <a:pPr lvl="1">
                  <a:lnSpc>
                    <a:spcPct val="100000"/>
                  </a:lnSpc>
                  <a:spcBef>
                    <a:spcPts val="0"/>
                  </a:spcBef>
                  <a:defRPr/>
                </a:pPr>
                <a:endParaRPr lang="en-US" sz="1600" dirty="0">
                  <a:solidFill>
                    <a:schemeClr val="tx1">
                      <a:lumMod val="50000"/>
                      <a:lumOff val="50000"/>
                    </a:schemeClr>
                  </a:solidFill>
                  <a:latin typeface="Calibri" panose="020F0502020204030204" pitchFamily="34" charset="0"/>
                  <a:ea typeface="Palatino" charset="0"/>
                  <a:cs typeface="Calibri" panose="020F0502020204030204" pitchFamily="34" charset="0"/>
                </a:endParaRPr>
              </a:p>
              <a:p>
                <a:pPr>
                  <a:lnSpc>
                    <a:spcPct val="100000"/>
                  </a:lnSpc>
                  <a:spcBef>
                    <a:spcPts val="0"/>
                  </a:spcBef>
                  <a:defRPr/>
                </a:pPr>
                <a:r>
                  <a:rPr lang="en-US" dirty="0">
                    <a:latin typeface="Calibri" panose="020F0502020204030204" pitchFamily="34" charset="0"/>
                    <a:ea typeface="Palatino" charset="0"/>
                    <a:cs typeface="Calibri" panose="020F0502020204030204" pitchFamily="34" charset="0"/>
                  </a:rPr>
                  <a:t>This is nearly-tight! We show </a:t>
                </a:r>
                <a14:m>
                  <m:oMath xmlns:m="http://schemas.openxmlformats.org/officeDocument/2006/math">
                    <m:acc>
                      <m:accPr>
                        <m:chr m:val="̃"/>
                        <m:ctrlPr>
                          <a:rPr lang="en-US" i="1">
                            <a:latin typeface="Cambria Math" panose="02040503050406030204" pitchFamily="18" charset="0"/>
                            <a:ea typeface="Palatino" charset="0"/>
                            <a:cs typeface="Palatino" charset="0"/>
                          </a:rPr>
                        </m:ctrlPr>
                      </m:accPr>
                      <m:e>
                        <m:r>
                          <m:rPr>
                            <m:sty m:val="p"/>
                          </m:rPr>
                          <a:rPr lang="en-US" b="0" i="1">
                            <a:latin typeface="Cambria Math" charset="0"/>
                            <a:ea typeface="Palatino" charset="0"/>
                            <a:cs typeface="Palatino" charset="0"/>
                          </a:rPr>
                          <m:t>Ω</m:t>
                        </m:r>
                      </m:e>
                    </m:acc>
                    <m:d>
                      <m:dPr>
                        <m:ctrlPr>
                          <a:rPr lang="en-US" i="1" dirty="0">
                            <a:latin typeface="Cambria Math" panose="02040503050406030204" pitchFamily="18" charset="0"/>
                            <a:ea typeface="Palatino" charset="0"/>
                            <a:cs typeface="Palatino" charset="0"/>
                          </a:rPr>
                        </m:ctrlPr>
                      </m:dPr>
                      <m:e>
                        <m:r>
                          <a:rPr lang="en-US" b="0" i="1" dirty="0" smtClean="0">
                            <a:latin typeface="Cambria Math" charset="0"/>
                            <a:ea typeface="Palatino" charset="0"/>
                            <a:cs typeface="Palatino" charset="0"/>
                          </a:rPr>
                          <m:t>𝑘</m:t>
                        </m:r>
                        <m:sSup>
                          <m:sSupPr>
                            <m:ctrlPr>
                              <a:rPr lang="en-US" i="1" dirty="0" smtClean="0">
                                <a:latin typeface="Cambria Math" panose="02040503050406030204" pitchFamily="18" charset="0"/>
                                <a:ea typeface="Palatino" charset="0"/>
                                <a:cs typeface="Palatino" charset="0"/>
                              </a:rPr>
                            </m:ctrlPr>
                          </m:sSupPr>
                          <m:e>
                            <m:r>
                              <a:rPr lang="en-US" b="0" i="1" dirty="0" smtClean="0">
                                <a:latin typeface="Cambria Math" charset="0"/>
                                <a:ea typeface="Palatino" charset="0"/>
                                <a:cs typeface="Palatino" charset="0"/>
                              </a:rPr>
                              <m:t>𝑑</m:t>
                            </m:r>
                          </m:e>
                          <m:sup>
                            <m:r>
                              <a:rPr lang="en-US" b="0" i="1" dirty="0" smtClean="0">
                                <a:latin typeface="Cambria Math" charset="0"/>
                                <a:ea typeface="Palatino" charset="0"/>
                                <a:cs typeface="Palatino" charset="0"/>
                              </a:rPr>
                              <m:t>2</m:t>
                            </m:r>
                          </m:sup>
                        </m:sSup>
                        <m:r>
                          <a:rPr lang="en-US" b="0" i="1" dirty="0" smtClean="0">
                            <a:latin typeface="Cambria Math" charset="0"/>
                            <a:ea typeface="Palatino" charset="0"/>
                            <a:cs typeface="Palatino" charset="0"/>
                          </a:rPr>
                          <m:t>/</m:t>
                        </m:r>
                        <m:sSup>
                          <m:sSupPr>
                            <m:ctrlPr>
                              <a:rPr lang="en-US" i="1" dirty="0" smtClean="0">
                                <a:latin typeface="Cambria Math" panose="02040503050406030204" pitchFamily="18" charset="0"/>
                                <a:ea typeface="Palatino" charset="0"/>
                                <a:cs typeface="Palatino" charset="0"/>
                              </a:rPr>
                            </m:ctrlPr>
                          </m:sSupPr>
                          <m:e>
                            <m:r>
                              <a:rPr lang="en-US" b="0" i="1" dirty="0" smtClean="0">
                                <a:latin typeface="Cambria Math" charset="0"/>
                                <a:ea typeface="Palatino" charset="0"/>
                                <a:cs typeface="Palatino" charset="0"/>
                              </a:rPr>
                              <m:t>𝜖</m:t>
                            </m:r>
                          </m:e>
                          <m:sup>
                            <m:r>
                              <a:rPr lang="en-US" b="0" i="1" dirty="0" smtClean="0">
                                <a:latin typeface="Cambria Math" charset="0"/>
                                <a:ea typeface="Palatino" charset="0"/>
                                <a:cs typeface="Palatino" charset="0"/>
                              </a:rPr>
                              <m:t>2</m:t>
                            </m:r>
                          </m:sup>
                        </m:sSup>
                      </m:e>
                    </m:d>
                  </m:oMath>
                </a14:m>
                <a:r>
                  <a:rPr lang="en-US" dirty="0">
                    <a:latin typeface="Calibri" panose="020F0502020204030204" pitchFamily="34" charset="0"/>
                    <a:ea typeface="Palatino" charset="0"/>
                    <a:cs typeface="Calibri" panose="020F0502020204030204" pitchFamily="34" charset="0"/>
                  </a:rPr>
                  <a:t> samples are necessary.</a:t>
                </a:r>
              </a:p>
              <a:p>
                <a:pPr lvl="1">
                  <a:lnSpc>
                    <a:spcPct val="100000"/>
                  </a:lnSpc>
                  <a:spcBef>
                    <a:spcPts val="0"/>
                  </a:spcBef>
                  <a:defRPr/>
                </a:pPr>
                <a:r>
                  <a:rPr lang="en-US" dirty="0">
                    <a:latin typeface="Calibri" panose="020F0502020204030204" pitchFamily="34" charset="0"/>
                    <a:ea typeface="Palatino" charset="0"/>
                    <a:cs typeface="Calibri" panose="020F0502020204030204" pitchFamily="34" charset="0"/>
                  </a:rPr>
                  <a:t>Improves on previous bound of </a:t>
                </a:r>
                <a14:m>
                  <m:oMath xmlns:m="http://schemas.openxmlformats.org/officeDocument/2006/math">
                    <m:acc>
                      <m:accPr>
                        <m:chr m:val="̃"/>
                        <m:ctrlPr>
                          <a:rPr lang="en-US" i="1">
                            <a:latin typeface="Cambria Math" panose="02040503050406030204" pitchFamily="18" charset="0"/>
                            <a:ea typeface="Palatino" charset="0"/>
                            <a:cs typeface="Palatino" charset="0"/>
                          </a:rPr>
                        </m:ctrlPr>
                      </m:accPr>
                      <m:e>
                        <m:r>
                          <m:rPr>
                            <m:sty m:val="p"/>
                          </m:rPr>
                          <a:rPr lang="en-US" i="1">
                            <a:latin typeface="Cambria Math" charset="0"/>
                            <a:ea typeface="Palatino" charset="0"/>
                            <a:cs typeface="Palatino" charset="0"/>
                          </a:rPr>
                          <m:t>Ω</m:t>
                        </m:r>
                      </m:e>
                    </m:acc>
                    <m:d>
                      <m:dPr>
                        <m:ctrlPr>
                          <a:rPr lang="en-US" i="1" dirty="0">
                            <a:latin typeface="Cambria Math" panose="02040503050406030204" pitchFamily="18" charset="0"/>
                            <a:ea typeface="Palatino" charset="0"/>
                            <a:cs typeface="Palatino" charset="0"/>
                          </a:rPr>
                        </m:ctrlPr>
                      </m:dPr>
                      <m:e>
                        <m:r>
                          <a:rPr lang="en-US" i="1" dirty="0">
                            <a:latin typeface="Cambria Math" charset="0"/>
                            <a:ea typeface="Palatino" charset="0"/>
                            <a:cs typeface="Palatino" charset="0"/>
                          </a:rPr>
                          <m:t>𝑘</m:t>
                        </m:r>
                        <m:r>
                          <a:rPr lang="en-US" b="0" i="1" dirty="0" smtClean="0">
                            <a:latin typeface="Cambria Math" charset="0"/>
                            <a:ea typeface="Palatino" charset="0"/>
                            <a:cs typeface="Palatino" charset="0"/>
                          </a:rPr>
                          <m:t>𝑑</m:t>
                        </m:r>
                        <m:r>
                          <a:rPr lang="en-US" i="1" dirty="0">
                            <a:latin typeface="Cambria Math" charset="0"/>
                            <a:ea typeface="Palatino" charset="0"/>
                            <a:cs typeface="Palatino" charset="0"/>
                          </a:rPr>
                          <m:t>/</m:t>
                        </m:r>
                        <m:sSup>
                          <m:sSupPr>
                            <m:ctrlPr>
                              <a:rPr lang="en-US" i="1" dirty="0">
                                <a:latin typeface="Cambria Math" panose="02040503050406030204" pitchFamily="18" charset="0"/>
                                <a:ea typeface="Palatino" charset="0"/>
                                <a:cs typeface="Palatino" charset="0"/>
                              </a:rPr>
                            </m:ctrlPr>
                          </m:sSupPr>
                          <m:e>
                            <m:r>
                              <a:rPr lang="en-US" i="1" dirty="0">
                                <a:latin typeface="Cambria Math" charset="0"/>
                                <a:ea typeface="Palatino" charset="0"/>
                                <a:cs typeface="Palatino" charset="0"/>
                              </a:rPr>
                              <m:t>𝜖</m:t>
                            </m:r>
                          </m:e>
                          <m:sup>
                            <m:r>
                              <a:rPr lang="en-US" i="1" dirty="0">
                                <a:latin typeface="Cambria Math" charset="0"/>
                                <a:ea typeface="Palatino" charset="0"/>
                                <a:cs typeface="Palatino" charset="0"/>
                              </a:rPr>
                              <m:t>2</m:t>
                            </m:r>
                          </m:sup>
                        </m:sSup>
                      </m:e>
                    </m:d>
                    <m:r>
                      <a:rPr lang="en-US" i="1" dirty="0">
                        <a:latin typeface="Cambria Math" charset="0"/>
                        <a:ea typeface="Palatino" charset="0"/>
                        <a:cs typeface="Palatino" charset="0"/>
                      </a:rPr>
                      <m:t> </m:t>
                    </m:r>
                  </m:oMath>
                </a14:m>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[Suresh et al.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NeurIPS</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‘14]</a:t>
                </a:r>
              </a:p>
            </p:txBody>
          </p:sp>
        </mc:Choice>
        <mc:Fallback xmlns="">
          <p:sp>
            <p:nvSpPr>
              <p:cNvPr id="11" name="Content Placeholder 2">
                <a:extLst>
                  <a:ext uri="{FF2B5EF4-FFF2-40B4-BE49-F238E27FC236}">
                    <a16:creationId xmlns:a16="http://schemas.microsoft.com/office/drawing/2014/main" id="{5ED9B3FF-D770-464E-8E47-E0891A0583EA}"/>
                  </a:ext>
                </a:extLst>
              </p:cNvPr>
              <p:cNvSpPr txBox="1">
                <a:spLocks noRot="1" noChangeAspect="1" noMove="1" noResize="1" noEditPoints="1" noAdjustHandles="1" noChangeArrowheads="1" noChangeShapeType="1" noTextEdit="1"/>
              </p:cNvSpPr>
              <p:nvPr/>
            </p:nvSpPr>
            <p:spPr>
              <a:xfrm>
                <a:off x="838200" y="3388551"/>
                <a:ext cx="10515600" cy="2945846"/>
              </a:xfrm>
              <a:prstGeom prst="rect">
                <a:avLst/>
              </a:prstGeom>
              <a:blipFill>
                <a:blip r:embed="rId5"/>
                <a:stretch>
                  <a:fillRect l="-965" t="-2146"/>
                </a:stretch>
              </a:blipFill>
            </p:spPr>
            <p:txBody>
              <a:bodyPr/>
              <a:lstStyle/>
              <a:p>
                <a:r>
                  <a:rPr lang="en-US">
                    <a:noFill/>
                  </a:rPr>
                  <a:t> </a:t>
                </a:r>
              </a:p>
            </p:txBody>
          </p:sp>
        </mc:Fallback>
      </mc:AlternateContent>
    </p:spTree>
    <p:extLst>
      <p:ext uri="{BB962C8B-B14F-4D97-AF65-F5344CB8AC3E}">
        <p14:creationId xmlns:p14="http://schemas.microsoft.com/office/powerpoint/2010/main" val="2803607223"/>
      </p:ext>
    </p:extLst>
  </p:cSld>
  <p:clrMapOvr>
    <a:masterClrMapping/>
  </p:clrMapOvr>
  <mc:AlternateContent xmlns:mc="http://schemas.openxmlformats.org/markup-compatibility/2006" xmlns:p14="http://schemas.microsoft.com/office/powerpoint/2010/main">
    <mc:Choice Requires="p14">
      <p:transition spd="slow" p14:dur="2000" advTm="34848"/>
    </mc:Choice>
    <mc:Fallback xmlns="">
      <p:transition spd="slow" advTm="34848"/>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Summary</a:t>
            </a:r>
          </a:p>
        </p:txBody>
      </p:sp>
      <p:sp>
        <p:nvSpPr>
          <p:cNvPr id="8" name="Content Placeholder 2">
            <a:extLst>
              <a:ext uri="{FF2B5EF4-FFF2-40B4-BE49-F238E27FC236}">
                <a16:creationId xmlns:a16="http://schemas.microsoft.com/office/drawing/2014/main" id="{1E79F187-C550-6941-AA31-48A101CE70B9}"/>
              </a:ext>
            </a:extLst>
          </p:cNvPr>
          <p:cNvSpPr>
            <a:spLocks noGrp="1"/>
          </p:cNvSpPr>
          <p:nvPr>
            <p:ph idx="1"/>
          </p:nvPr>
        </p:nvSpPr>
        <p:spPr>
          <a:xfrm>
            <a:off x="838199" y="1073889"/>
            <a:ext cx="10898689" cy="5153490"/>
          </a:xfrm>
        </p:spPr>
        <p:txBody>
          <a:bodyPr>
            <a:normAutofit/>
          </a:bodyPr>
          <a:lstStyle/>
          <a:p>
            <a:pPr marL="0" indent="0">
              <a:buNone/>
            </a:pPr>
            <a:r>
              <a:rPr lang="en-US" b="1" dirty="0">
                <a:latin typeface="Calibri" panose="020F0502020204030204" pitchFamily="34" charset="0"/>
                <a:cs typeface="Calibri" panose="020F0502020204030204" pitchFamily="34" charset="0"/>
              </a:rPr>
              <a:t>Prediction with expert advice</a:t>
            </a:r>
          </a:p>
          <a:p>
            <a:r>
              <a:rPr lang="en-US" dirty="0">
                <a:latin typeface="Calibri" panose="020F0502020204030204" pitchFamily="34" charset="0"/>
                <a:cs typeface="Calibri" panose="020F0502020204030204" pitchFamily="34" charset="0"/>
              </a:rPr>
              <a:t>Uses ideas from stochastic calculus &amp; PDEs to design optimal algorithm for two experts.</a:t>
            </a:r>
          </a:p>
          <a:p>
            <a:r>
              <a:rPr lang="en-US" dirty="0">
                <a:latin typeface="Calibri" panose="020F0502020204030204" pitchFamily="34" charset="0"/>
                <a:cs typeface="Calibri" panose="020F0502020204030204" pitchFamily="34" charset="0"/>
              </a:rPr>
              <a:t>Lower bound uses martingales, Davis’ inequality, optional stopping.</a:t>
            </a:r>
          </a:p>
          <a:p>
            <a:endParaRPr lang="en-US" dirty="0">
              <a:latin typeface="Calibri" panose="020F0502020204030204" pitchFamily="34" charset="0"/>
              <a:cs typeface="Calibri" panose="020F0502020204030204" pitchFamily="34" charset="0"/>
            </a:endParaRPr>
          </a:p>
          <a:p>
            <a:pPr marL="0" indent="0">
              <a:buNone/>
            </a:pPr>
            <a:r>
              <a:rPr lang="en-US" b="1" dirty="0">
                <a:latin typeface="Calibri" panose="020F0502020204030204" pitchFamily="34" charset="0"/>
                <a:cs typeface="Calibri" panose="020F0502020204030204" pitchFamily="34" charset="0"/>
              </a:rPr>
              <a:t>Learning mixtures of Gaussians</a:t>
            </a:r>
          </a:p>
          <a:p>
            <a:r>
              <a:rPr lang="en-US" dirty="0">
                <a:latin typeface="Calibri" panose="020F0502020204030204" pitchFamily="34" charset="0"/>
                <a:cs typeface="Calibri" panose="020F0502020204030204" pitchFamily="34" charset="0"/>
              </a:rPr>
              <a:t>Illustrates compression framework to design sample-efficient algorithms for density estimation.</a:t>
            </a:r>
          </a:p>
          <a:p>
            <a:r>
              <a:rPr lang="en-US" dirty="0">
                <a:latin typeface="Calibri" panose="020F0502020204030204" pitchFamily="34" charset="0"/>
                <a:cs typeface="Calibri" panose="020F0502020204030204" pitchFamily="34" charset="0"/>
              </a:rPr>
              <a:t>Upper and lower bound uses many ideas from high-dimensional probability (convex hulls of Gaussian vectors, concentration of singular values, etc.).</a:t>
            </a:r>
          </a:p>
        </p:txBody>
      </p:sp>
    </p:spTree>
    <p:extLst>
      <p:ext uri="{BB962C8B-B14F-4D97-AF65-F5344CB8AC3E}">
        <p14:creationId xmlns:p14="http://schemas.microsoft.com/office/powerpoint/2010/main" val="2834110838"/>
      </p:ext>
    </p:extLst>
  </p:cSld>
  <p:clrMapOvr>
    <a:masterClrMapping/>
  </p:clrMapOvr>
  <mc:AlternateContent xmlns:mc="http://schemas.openxmlformats.org/markup-compatibility/2006" xmlns:p14="http://schemas.microsoft.com/office/powerpoint/2010/main">
    <mc:Choice Requires="p14">
      <p:transition spd="slow" p14:dur="2000" advTm="34848"/>
    </mc:Choice>
    <mc:Fallback xmlns="">
      <p:transition spd="slow" advTm="3484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Prediction with expert advice</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0A57BFA9-2E03-6B40-9EA7-871EF3CCC0AD}"/>
                  </a:ext>
                </a:extLst>
              </p:cNvPr>
              <p:cNvSpPr txBox="1">
                <a:spLocks/>
              </p:cNvSpPr>
              <p:nvPr/>
            </p:nvSpPr>
            <p:spPr>
              <a:xfrm>
                <a:off x="838199" y="1073888"/>
                <a:ext cx="11021291" cy="47012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alibri" panose="020F0502020204030204" pitchFamily="34" charset="0"/>
                    <a:cs typeface="Calibri" panose="020F0502020204030204" pitchFamily="34" charset="0"/>
                  </a:rPr>
                  <a:t>At time </a:t>
                </a:r>
                <a14:m>
                  <m:oMath xmlns:m="http://schemas.openxmlformats.org/officeDocument/2006/math">
                    <m:r>
                      <a:rPr lang="en-US" i="1">
                        <a:latin typeface="Cambria Math" panose="02040503050406030204" pitchFamily="18" charset="0"/>
                        <a:cs typeface="Calibri" panose="020F0502020204030204" pitchFamily="34" charset="0"/>
                      </a:rPr>
                      <m:t>𝑡</m:t>
                    </m:r>
                    <m:r>
                      <a:rPr lang="en-US" i="1">
                        <a:latin typeface="Cambria Math" panose="02040503050406030204" pitchFamily="18" charset="0"/>
                        <a:cs typeface="Calibri" panose="020F0502020204030204" pitchFamily="34" charset="0"/>
                      </a:rPr>
                      <m:t>=1,2,…</m:t>
                    </m:r>
                  </m:oMath>
                </a14:m>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Algorithm </a:t>
                </a:r>
                <a14:m>
                  <m:oMath xmlns:m="http://schemas.openxmlformats.org/officeDocument/2006/math">
                    <m:r>
                      <a:rPr lang="en-US" b="1" i="1" smtClean="0">
                        <a:solidFill>
                          <a:schemeClr val="accent1"/>
                        </a:solidFill>
                        <a:latin typeface="Cambria Math" panose="02040503050406030204" pitchFamily="18" charset="0"/>
                        <a:ea typeface="Cambria Math" panose="02040503050406030204" pitchFamily="18" charset="0"/>
                        <a:cs typeface="Calibri" panose="020F0502020204030204" pitchFamily="34" charset="0"/>
                      </a:rPr>
                      <m:t>𝓐</m:t>
                    </m:r>
                  </m:oMath>
                </a14:m>
                <a:r>
                  <a:rPr lang="en-US" dirty="0">
                    <a:latin typeface="Calibri" panose="020F0502020204030204" pitchFamily="34" charset="0"/>
                    <a:cs typeface="Calibri" panose="020F0502020204030204" pitchFamily="34" charset="0"/>
                  </a:rPr>
                  <a:t> chooses probability vector </a:t>
                </a:r>
                <a14:m>
                  <m:oMath xmlns:m="http://schemas.openxmlformats.org/officeDocument/2006/math">
                    <m:sSub>
                      <m:sSubPr>
                        <m:ctrlPr>
                          <a:rPr lang="en-US" b="1" i="1">
                            <a:solidFill>
                              <a:schemeClr val="accent1"/>
                            </a:solidFill>
                            <a:latin typeface="Cambria Math" panose="02040503050406030204" pitchFamily="18" charset="0"/>
                            <a:cs typeface="Calibri" panose="020F0502020204030204" pitchFamily="34" charset="0"/>
                          </a:rPr>
                        </m:ctrlPr>
                      </m:sSubPr>
                      <m:e>
                        <m:r>
                          <a:rPr lang="en-US" b="1" i="1">
                            <a:solidFill>
                              <a:schemeClr val="accent1"/>
                            </a:solidFill>
                            <a:latin typeface="Cambria Math" panose="02040503050406030204" pitchFamily="18" charset="0"/>
                            <a:cs typeface="Calibri" panose="020F0502020204030204" pitchFamily="34" charset="0"/>
                          </a:rPr>
                          <m:t>𝒙</m:t>
                        </m:r>
                      </m:e>
                      <m:sub>
                        <m:r>
                          <a:rPr lang="en-US" b="1" i="1">
                            <a:solidFill>
                              <a:schemeClr val="accent1"/>
                            </a:solidFill>
                            <a:latin typeface="Cambria Math" panose="02040503050406030204" pitchFamily="18" charset="0"/>
                            <a:cs typeface="Calibri" panose="020F0502020204030204" pitchFamily="34" charset="0"/>
                          </a:rPr>
                          <m:t>𝒕</m:t>
                        </m:r>
                      </m:sub>
                    </m:sSub>
                    <m:r>
                      <a:rPr lang="en-US" i="1">
                        <a:latin typeface="Cambria Math" panose="02040503050406030204" pitchFamily="18" charset="0"/>
                        <a:cs typeface="Calibri" panose="020F0502020204030204" pitchFamily="34" charset="0"/>
                      </a:rPr>
                      <m:t>∈</m:t>
                    </m:r>
                    <m:sSup>
                      <m:sSupPr>
                        <m:ctrlPr>
                          <a:rPr lang="en-US" i="1">
                            <a:latin typeface="Cambria Math" panose="02040503050406030204" pitchFamily="18" charset="0"/>
                            <a:ea typeface="Cambria Math" panose="02040503050406030204" pitchFamily="18" charset="0"/>
                            <a:cs typeface="Calibri" panose="020F0502020204030204" pitchFamily="34" charset="0"/>
                          </a:rPr>
                        </m:ctrlPr>
                      </m:sSupPr>
                      <m:e>
                        <m:r>
                          <a:rPr lang="en-US" i="1">
                            <a:latin typeface="Cambria Math" panose="02040503050406030204" pitchFamily="18" charset="0"/>
                            <a:ea typeface="Cambria Math" panose="02040503050406030204" pitchFamily="18" charset="0"/>
                            <a:cs typeface="Calibri" panose="020F0502020204030204" pitchFamily="34" charset="0"/>
                          </a:rPr>
                          <m:t>ℝ</m:t>
                        </m:r>
                      </m:e>
                      <m:sup>
                        <m:r>
                          <a:rPr lang="en-US" i="1">
                            <a:latin typeface="Cambria Math" panose="02040503050406030204" pitchFamily="18" charset="0"/>
                            <a:ea typeface="Cambria Math" panose="02040503050406030204" pitchFamily="18" charset="0"/>
                            <a:cs typeface="Calibri" panose="020F0502020204030204" pitchFamily="34" charset="0"/>
                          </a:rPr>
                          <m:t>𝑛</m:t>
                        </m:r>
                      </m:sup>
                    </m:sSup>
                  </m:oMath>
                </a14:m>
                <a:r>
                  <a:rPr lang="en-US" dirty="0">
                    <a:latin typeface="Calibri" panose="020F0502020204030204" pitchFamily="34" charset="0"/>
                    <a:cs typeface="Calibri" panose="020F0502020204030204" pitchFamily="34" charset="0"/>
                  </a:rPr>
                  <a:t>.</a:t>
                </a:r>
              </a:p>
              <a:p>
                <a:pPr lvl="1"/>
                <a:r>
                  <a:rPr lang="en-US" dirty="0">
                    <a:latin typeface="Calibri" panose="020F0502020204030204" pitchFamily="34" charset="0"/>
                    <a:cs typeface="Calibri" panose="020F0502020204030204" pitchFamily="34" charset="0"/>
                  </a:rPr>
                  <a:t>Adversary </a:t>
                </a:r>
                <a14:m>
                  <m:oMath xmlns:m="http://schemas.openxmlformats.org/officeDocument/2006/math">
                    <m:r>
                      <a:rPr lang="en-US"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𝓑</m:t>
                    </m:r>
                  </m:oMath>
                </a14:m>
                <a:r>
                  <a:rPr lang="en-US" dirty="0">
                    <a:latin typeface="Calibri" panose="020F0502020204030204" pitchFamily="34" charset="0"/>
                    <a:cs typeface="Calibri" panose="020F0502020204030204" pitchFamily="34" charset="0"/>
                  </a:rPr>
                  <a:t> chooses </a:t>
                </a:r>
                <a14:m>
                  <m:oMath xmlns:m="http://schemas.openxmlformats.org/officeDocument/2006/math">
                    <m:sSub>
                      <m:sSubPr>
                        <m:ctrlPr>
                          <a:rPr lang="en-US" b="1" i="1">
                            <a:solidFill>
                              <a:srgbClr val="FF0000"/>
                            </a:solidFill>
                            <a:latin typeface="Cambria Math" panose="02040503050406030204" pitchFamily="18" charset="0"/>
                            <a:cs typeface="Calibri" panose="020F0502020204030204" pitchFamily="34" charset="0"/>
                          </a:rPr>
                        </m:ctrlPr>
                      </m:sSubPr>
                      <m:e>
                        <m:r>
                          <a:rPr lang="en-US" b="1" i="1">
                            <a:solidFill>
                              <a:srgbClr val="FF0000"/>
                            </a:solidFill>
                            <a:latin typeface="Cambria Math" panose="02040503050406030204" pitchFamily="18" charset="0"/>
                            <a:cs typeface="Calibri" panose="020F0502020204030204" pitchFamily="34" charset="0"/>
                          </a:rPr>
                          <m:t>𝒄</m:t>
                        </m:r>
                      </m:e>
                      <m:sub>
                        <m:r>
                          <a:rPr lang="en-US" b="1" i="1">
                            <a:solidFill>
                              <a:srgbClr val="FF0000"/>
                            </a:solidFill>
                            <a:latin typeface="Cambria Math" panose="02040503050406030204" pitchFamily="18" charset="0"/>
                            <a:cs typeface="Calibri" panose="020F0502020204030204" pitchFamily="34" charset="0"/>
                          </a:rPr>
                          <m:t>𝒕</m:t>
                        </m:r>
                      </m:sub>
                    </m:sSub>
                    <m:r>
                      <a:rPr lang="en-US" i="1">
                        <a:latin typeface="Cambria Math" panose="02040503050406030204" pitchFamily="18" charset="0"/>
                        <a:cs typeface="Calibri" panose="020F0502020204030204" pitchFamily="34" charset="0"/>
                      </a:rPr>
                      <m:t>∈</m:t>
                    </m:r>
                    <m:sSup>
                      <m:sSupPr>
                        <m:ctrlPr>
                          <a:rPr lang="en-US" i="1">
                            <a:latin typeface="Cambria Math" panose="02040503050406030204" pitchFamily="18" charset="0"/>
                            <a:cs typeface="Calibri" panose="020F0502020204030204" pitchFamily="34" charset="0"/>
                          </a:rPr>
                        </m:ctrlPr>
                      </m:sSupPr>
                      <m:e>
                        <m:r>
                          <a:rPr lang="en-US" i="1">
                            <a:latin typeface="Cambria Math" panose="02040503050406030204" pitchFamily="18" charset="0"/>
                            <a:cs typeface="Calibri" panose="020F0502020204030204" pitchFamily="34" charset="0"/>
                          </a:rPr>
                          <m:t>{0,1}</m:t>
                        </m:r>
                      </m:e>
                      <m:sup>
                        <m:r>
                          <a:rPr lang="en-US" i="1">
                            <a:latin typeface="Cambria Math" panose="02040503050406030204" pitchFamily="18" charset="0"/>
                            <a:cs typeface="Calibri" panose="020F0502020204030204" pitchFamily="34" charset="0"/>
                          </a:rPr>
                          <m:t>𝑛</m:t>
                        </m:r>
                      </m:sup>
                    </m:sSup>
                  </m:oMath>
                </a14:m>
                <a:r>
                  <a:rPr lang="en-US" dirty="0">
                    <a:latin typeface="Calibri" panose="020F0502020204030204" pitchFamily="34" charset="0"/>
                    <a:cs typeface="Calibri" panose="020F050202020403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cs typeface="Calibri" panose="020F0502020204030204" pitchFamily="34" charset="0"/>
                      </a:rPr>
                      <m:t>ℬ</m:t>
                    </m:r>
                  </m:oMath>
                </a14:m>
                <a:r>
                  <a:rPr lang="en-US" dirty="0">
                    <a:latin typeface="Calibri" panose="020F0502020204030204" pitchFamily="34" charset="0"/>
                    <a:cs typeface="Calibri" panose="020F0502020204030204" pitchFamily="34" charset="0"/>
                  </a:rPr>
                  <a:t> knows </a:t>
                </a:r>
                <a:r>
                  <a:rPr lang="en-US" b="1" dirty="0">
                    <a:latin typeface="Calibri" panose="020F0502020204030204" pitchFamily="34" charset="0"/>
                    <a:cs typeface="Calibri" panose="020F0502020204030204" pitchFamily="34" charset="0"/>
                  </a:rPr>
                  <a:t>everything</a:t>
                </a:r>
                <a:r>
                  <a:rPr lang="en-US" dirty="0">
                    <a:latin typeface="Calibri" panose="020F0502020204030204" pitchFamily="34" charset="0"/>
                    <a:cs typeface="Calibri" panose="020F0502020204030204" pitchFamily="34" charset="0"/>
                  </a:rPr>
                  <a:t>, even future).</a:t>
                </a:r>
              </a:p>
              <a:p>
                <a:pPr lvl="1"/>
                <a:r>
                  <a:rPr lang="en-US" dirty="0">
                    <a:latin typeface="Calibri" panose="020F0502020204030204" pitchFamily="34" charset="0"/>
                    <a:cs typeface="Calibri" panose="020F0502020204030204" pitchFamily="34" charset="0"/>
                  </a:rPr>
                  <a:t>Algorithm </a:t>
                </a:r>
                <a14:m>
                  <m:oMath xmlns:m="http://schemas.openxmlformats.org/officeDocument/2006/math">
                    <m:r>
                      <a:rPr lang="en-US" b="1" i="1" smtClean="0">
                        <a:solidFill>
                          <a:schemeClr val="accent1"/>
                        </a:solidFill>
                        <a:latin typeface="Cambria Math" panose="02040503050406030204" pitchFamily="18" charset="0"/>
                        <a:ea typeface="Cambria Math" panose="02040503050406030204" pitchFamily="18" charset="0"/>
                        <a:cs typeface="Calibri" panose="020F0502020204030204" pitchFamily="34" charset="0"/>
                      </a:rPr>
                      <m:t>𝓐</m:t>
                    </m:r>
                  </m:oMath>
                </a14:m>
                <a:r>
                  <a:rPr lang="en-US" dirty="0">
                    <a:latin typeface="Calibri" panose="020F0502020204030204" pitchFamily="34" charset="0"/>
                    <a:cs typeface="Calibri" panose="020F0502020204030204" pitchFamily="34" charset="0"/>
                  </a:rPr>
                  <a:t> incurs cost </a:t>
                </a:r>
                <a14:m>
                  <m:oMath xmlns:m="http://schemas.openxmlformats.org/officeDocument/2006/math">
                    <m:sSubSup>
                      <m:sSubSupPr>
                        <m:ctrlPr>
                          <a:rPr lang="en-US" i="1">
                            <a:solidFill>
                              <a:srgbClr val="FF0000"/>
                            </a:solidFill>
                            <a:latin typeface="Cambria Math" panose="02040503050406030204" pitchFamily="18" charset="0"/>
                            <a:cs typeface="Calibri" panose="020F0502020204030204" pitchFamily="34" charset="0"/>
                          </a:rPr>
                        </m:ctrlPr>
                      </m:sSubSupPr>
                      <m:e>
                        <m:r>
                          <a:rPr lang="en-US" i="1">
                            <a:solidFill>
                              <a:srgbClr val="FF0000"/>
                            </a:solidFill>
                            <a:latin typeface="Cambria Math" panose="02040503050406030204" pitchFamily="18" charset="0"/>
                            <a:cs typeface="Calibri" panose="020F0502020204030204" pitchFamily="34" charset="0"/>
                          </a:rPr>
                          <m:t>𝑐</m:t>
                        </m:r>
                      </m:e>
                      <m:sub>
                        <m:r>
                          <a:rPr lang="en-US" i="1">
                            <a:solidFill>
                              <a:srgbClr val="FF0000"/>
                            </a:solidFill>
                            <a:latin typeface="Cambria Math" panose="02040503050406030204" pitchFamily="18" charset="0"/>
                            <a:cs typeface="Calibri" panose="020F0502020204030204" pitchFamily="34" charset="0"/>
                          </a:rPr>
                          <m:t>𝑡</m:t>
                        </m:r>
                      </m:sub>
                      <m:sup>
                        <m:r>
                          <m:rPr>
                            <m:sty m:val="p"/>
                          </m:rPr>
                          <a:rPr lang="en-US">
                            <a:latin typeface="Cambria Math" panose="02040503050406030204" pitchFamily="18" charset="0"/>
                            <a:cs typeface="Calibri" panose="020F0502020204030204" pitchFamily="34" charset="0"/>
                          </a:rPr>
                          <m:t>T</m:t>
                        </m:r>
                      </m:sup>
                    </m:sSubSup>
                    <m:sSub>
                      <m:sSubPr>
                        <m:ctrlPr>
                          <a:rPr lang="en-US" i="1">
                            <a:solidFill>
                              <a:schemeClr val="accent1"/>
                            </a:solidFill>
                            <a:latin typeface="Cambria Math" panose="02040503050406030204" pitchFamily="18" charset="0"/>
                            <a:cs typeface="Calibri" panose="020F0502020204030204" pitchFamily="34" charset="0"/>
                          </a:rPr>
                        </m:ctrlPr>
                      </m:sSubPr>
                      <m:e>
                        <m:r>
                          <a:rPr lang="en-US" i="1">
                            <a:solidFill>
                              <a:schemeClr val="accent1"/>
                            </a:solidFill>
                            <a:latin typeface="Cambria Math" panose="02040503050406030204" pitchFamily="18" charset="0"/>
                            <a:cs typeface="Calibri" panose="020F0502020204030204" pitchFamily="34" charset="0"/>
                          </a:rPr>
                          <m:t>𝑥</m:t>
                        </m:r>
                      </m:e>
                      <m:sub>
                        <m:r>
                          <a:rPr lang="en-US" i="1">
                            <a:solidFill>
                              <a:schemeClr val="accent1"/>
                            </a:solidFill>
                            <a:latin typeface="Cambria Math" panose="02040503050406030204" pitchFamily="18" charset="0"/>
                            <a:cs typeface="Calibri" panose="020F0502020204030204" pitchFamily="34" charset="0"/>
                          </a:rPr>
                          <m:t>𝑡</m:t>
                        </m:r>
                      </m:sub>
                    </m:sSub>
                  </m:oMath>
                </a14:m>
                <a:r>
                  <a:rPr lang="en-US" dirty="0">
                    <a:latin typeface="Calibri" panose="020F0502020204030204" pitchFamily="34" charset="0"/>
                    <a:cs typeface="Calibri" panose="020F0502020204030204" pitchFamily="34" charset="0"/>
                  </a:rPr>
                  <a:t> &amp; </a:t>
                </a:r>
                <a14:m>
                  <m:oMath xmlns:m="http://schemas.openxmlformats.org/officeDocument/2006/math">
                    <m:sSub>
                      <m:sSubPr>
                        <m:ctrlPr>
                          <a:rPr lang="en-US" i="1">
                            <a:solidFill>
                              <a:srgbClr val="FF0000"/>
                            </a:solidFill>
                            <a:latin typeface="Cambria Math" panose="02040503050406030204" pitchFamily="18" charset="0"/>
                            <a:cs typeface="Calibri" panose="020F0502020204030204" pitchFamily="34" charset="0"/>
                          </a:rPr>
                        </m:ctrlPr>
                      </m:sSubPr>
                      <m:e>
                        <m:r>
                          <a:rPr lang="en-US" i="1">
                            <a:solidFill>
                              <a:srgbClr val="FF0000"/>
                            </a:solidFill>
                            <a:latin typeface="Cambria Math" panose="02040503050406030204" pitchFamily="18" charset="0"/>
                            <a:cs typeface="Calibri" panose="020F0502020204030204" pitchFamily="34" charset="0"/>
                          </a:rPr>
                          <m:t>𝑐</m:t>
                        </m:r>
                      </m:e>
                      <m:sub>
                        <m:r>
                          <a:rPr lang="en-US" i="1">
                            <a:solidFill>
                              <a:srgbClr val="FF0000"/>
                            </a:solidFill>
                            <a:latin typeface="Cambria Math" panose="02040503050406030204" pitchFamily="18" charset="0"/>
                            <a:cs typeface="Calibri" panose="020F0502020204030204" pitchFamily="34" charset="0"/>
                          </a:rPr>
                          <m:t>𝑡</m:t>
                        </m:r>
                      </m:sub>
                    </m:sSub>
                  </m:oMath>
                </a14:m>
                <a:r>
                  <a:rPr lang="en-US" dirty="0">
                    <a:solidFill>
                      <a:srgbClr val="FF0000"/>
                    </a:solidFill>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is revealed to </a:t>
                </a:r>
                <a14:m>
                  <m:oMath xmlns:m="http://schemas.openxmlformats.org/officeDocument/2006/math">
                    <m:r>
                      <a:rPr lang="en-US" i="1">
                        <a:latin typeface="Cambria Math" panose="02040503050406030204" pitchFamily="18" charset="0"/>
                        <a:ea typeface="Cambria Math" panose="02040503050406030204" pitchFamily="18" charset="0"/>
                        <a:cs typeface="Calibri" panose="020F0502020204030204" pitchFamily="34" charset="0"/>
                      </a:rPr>
                      <m:t>𝒜</m:t>
                    </m:r>
                  </m:oMath>
                </a14:m>
                <a:r>
                  <a:rPr lang="en-US" dirty="0">
                    <a:latin typeface="Calibri" panose="020F0502020204030204" pitchFamily="34" charset="0"/>
                    <a:cs typeface="Calibri" panose="020F0502020204030204" pitchFamily="34" charset="0"/>
                  </a:rPr>
                  <a:t>.</a:t>
                </a:r>
              </a:p>
              <a:p>
                <a:pPr marL="0" indent="0">
                  <a:buNone/>
                </a:pPr>
                <a:r>
                  <a:rPr lang="en-US" dirty="0">
                    <a:latin typeface="Calibri" panose="020F0502020204030204" pitchFamily="34" charset="0"/>
                    <a:cs typeface="Calibri" panose="020F0502020204030204" pitchFamily="34" charset="0"/>
                  </a:rPr>
                  <a:t>Goal: Minimize regret, i.e.</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cs typeface="Calibri" panose="020F0502020204030204" pitchFamily="34" charset="0"/>
                        </a:rPr>
                        <m:t>Reg</m:t>
                      </m:r>
                      <m:d>
                        <m:dPr>
                          <m:ctrlPr>
                            <a:rPr lang="en-US" i="1">
                              <a:latin typeface="Cambria Math" panose="02040503050406030204" pitchFamily="18" charset="0"/>
                              <a:cs typeface="Calibri" panose="020F0502020204030204" pitchFamily="34" charset="0"/>
                            </a:rPr>
                          </m:ctrlPr>
                        </m:dPr>
                        <m:e>
                          <m:r>
                            <a:rPr lang="en-US" i="1">
                              <a:latin typeface="Cambria Math" panose="02040503050406030204" pitchFamily="18" charset="0"/>
                              <a:cs typeface="Calibri" panose="020F0502020204030204" pitchFamily="34" charset="0"/>
                            </a:rPr>
                            <m:t>𝑛</m:t>
                          </m:r>
                          <m:r>
                            <a:rPr lang="en-US" i="1">
                              <a:latin typeface="Cambria Math" panose="02040503050406030204" pitchFamily="18" charset="0"/>
                              <a:cs typeface="Calibri" panose="020F0502020204030204" pitchFamily="34" charset="0"/>
                            </a:rPr>
                            <m:t>,</m:t>
                          </m:r>
                          <m:r>
                            <a:rPr lang="en-US" i="1">
                              <a:latin typeface="Cambria Math" panose="02040503050406030204" pitchFamily="18" charset="0"/>
                              <a:cs typeface="Calibri" panose="020F0502020204030204" pitchFamily="34" charset="0"/>
                            </a:rPr>
                            <m:t>𝑇</m:t>
                          </m:r>
                        </m:e>
                      </m:d>
                      <m:r>
                        <a:rPr lang="en-US" i="1">
                          <a:latin typeface="Cambria Math" panose="02040503050406030204" pitchFamily="18" charset="0"/>
                          <a:cs typeface="Calibri" panose="020F0502020204030204" pitchFamily="34" charset="0"/>
                        </a:rPr>
                        <m:t>≔</m:t>
                      </m:r>
                      <m:nary>
                        <m:naryPr>
                          <m:chr m:val="∑"/>
                          <m:ctrlPr>
                            <a:rPr lang="en-US" i="1">
                              <a:latin typeface="Cambria Math" panose="02040503050406030204" pitchFamily="18" charset="0"/>
                              <a:cs typeface="Calibri" panose="020F0502020204030204" pitchFamily="34" charset="0"/>
                            </a:rPr>
                          </m:ctrlPr>
                        </m:naryPr>
                        <m:sub>
                          <m:r>
                            <a:rPr lang="en-US" i="1">
                              <a:latin typeface="Cambria Math" panose="02040503050406030204" pitchFamily="18" charset="0"/>
                              <a:cs typeface="Calibri" panose="020F0502020204030204" pitchFamily="34" charset="0"/>
                            </a:rPr>
                            <m:t>𝑡</m:t>
                          </m:r>
                          <m:r>
                            <a:rPr lang="en-US" i="1">
                              <a:latin typeface="Cambria Math" panose="02040503050406030204" pitchFamily="18" charset="0"/>
                              <a:cs typeface="Calibri" panose="020F0502020204030204" pitchFamily="34" charset="0"/>
                            </a:rPr>
                            <m:t>=1</m:t>
                          </m:r>
                        </m:sub>
                        <m:sup>
                          <m:r>
                            <a:rPr lang="en-US" i="1">
                              <a:latin typeface="Cambria Math" panose="02040503050406030204" pitchFamily="18" charset="0"/>
                              <a:cs typeface="Calibri" panose="020F0502020204030204" pitchFamily="34" charset="0"/>
                            </a:rPr>
                            <m:t>𝑇</m:t>
                          </m:r>
                        </m:sup>
                        <m:e>
                          <m:sSubSup>
                            <m:sSubSupPr>
                              <m:ctrlPr>
                                <a:rPr lang="en-US" i="1">
                                  <a:latin typeface="Cambria Math" panose="02040503050406030204" pitchFamily="18" charset="0"/>
                                  <a:cs typeface="Calibri" panose="020F0502020204030204" pitchFamily="34" charset="0"/>
                                </a:rPr>
                              </m:ctrlPr>
                            </m:sSubSupPr>
                            <m:e>
                              <m:r>
                                <a:rPr lang="en-US" i="1">
                                  <a:latin typeface="Cambria Math" panose="02040503050406030204" pitchFamily="18" charset="0"/>
                                  <a:cs typeface="Calibri" panose="020F0502020204030204" pitchFamily="34" charset="0"/>
                                </a:rPr>
                                <m:t>𝑐</m:t>
                              </m:r>
                            </m:e>
                            <m:sub>
                              <m:r>
                                <a:rPr lang="en-US" i="1">
                                  <a:latin typeface="Cambria Math" panose="02040503050406030204" pitchFamily="18" charset="0"/>
                                  <a:cs typeface="Calibri" panose="020F0502020204030204" pitchFamily="34" charset="0"/>
                                </a:rPr>
                                <m:t>𝑡</m:t>
                              </m:r>
                            </m:sub>
                            <m:sup>
                              <m:r>
                                <m:rPr>
                                  <m:sty m:val="p"/>
                                </m:rPr>
                                <a:rPr lang="en-US">
                                  <a:latin typeface="Cambria Math" panose="02040503050406030204" pitchFamily="18" charset="0"/>
                                  <a:cs typeface="Calibri" panose="020F0502020204030204" pitchFamily="34" charset="0"/>
                                </a:rPr>
                                <m:t>T</m:t>
                              </m:r>
                            </m:sup>
                          </m:sSubSup>
                          <m:sSub>
                            <m:sSubPr>
                              <m:ctrlPr>
                                <a:rPr lang="en-US" i="1">
                                  <a:latin typeface="Cambria Math" panose="02040503050406030204" pitchFamily="18" charset="0"/>
                                  <a:cs typeface="Calibri" panose="020F0502020204030204" pitchFamily="34" charset="0"/>
                                </a:rPr>
                              </m:ctrlPr>
                            </m:sSubPr>
                            <m:e>
                              <m:r>
                                <a:rPr lang="en-US" i="1">
                                  <a:latin typeface="Cambria Math" panose="02040503050406030204" pitchFamily="18" charset="0"/>
                                  <a:cs typeface="Calibri" panose="020F0502020204030204" pitchFamily="34" charset="0"/>
                                </a:rPr>
                                <m:t>𝑥</m:t>
                              </m:r>
                            </m:e>
                            <m:sub>
                              <m:r>
                                <a:rPr lang="en-US" i="1">
                                  <a:latin typeface="Cambria Math" panose="02040503050406030204" pitchFamily="18" charset="0"/>
                                  <a:cs typeface="Calibri" panose="020F0502020204030204" pitchFamily="34" charset="0"/>
                                </a:rPr>
                                <m:t>𝑡</m:t>
                              </m:r>
                            </m:sub>
                          </m:sSub>
                        </m:e>
                      </m:nary>
                      <m:r>
                        <a:rPr lang="en-US" i="1">
                          <a:latin typeface="Cambria Math" panose="02040503050406030204" pitchFamily="18" charset="0"/>
                          <a:cs typeface="Calibri" panose="020F0502020204030204" pitchFamily="34" charset="0"/>
                        </a:rPr>
                        <m:t>−</m:t>
                      </m:r>
                      <m:func>
                        <m:funcPr>
                          <m:ctrlPr>
                            <a:rPr lang="en-US" i="1">
                              <a:latin typeface="Cambria Math" panose="02040503050406030204" pitchFamily="18" charset="0"/>
                              <a:cs typeface="Calibri" panose="020F0502020204030204" pitchFamily="34" charset="0"/>
                            </a:rPr>
                          </m:ctrlPr>
                        </m:funcPr>
                        <m:fName>
                          <m:limLow>
                            <m:limLowPr>
                              <m:ctrlPr>
                                <a:rPr lang="en-US" i="1">
                                  <a:latin typeface="Cambria Math" panose="02040503050406030204" pitchFamily="18" charset="0"/>
                                  <a:cs typeface="Calibri" panose="020F0502020204030204" pitchFamily="34" charset="0"/>
                                </a:rPr>
                              </m:ctrlPr>
                            </m:limLowPr>
                            <m:e>
                              <m:r>
                                <m:rPr>
                                  <m:sty m:val="p"/>
                                </m:rPr>
                                <a:rPr lang="en-US">
                                  <a:latin typeface="Cambria Math" panose="02040503050406030204" pitchFamily="18" charset="0"/>
                                  <a:cs typeface="Calibri" panose="020F0502020204030204" pitchFamily="34" charset="0"/>
                                </a:rPr>
                                <m:t>min</m:t>
                              </m:r>
                            </m:e>
                            <m:lim>
                              <m:r>
                                <a:rPr lang="en-US" i="1">
                                  <a:latin typeface="Cambria Math" panose="02040503050406030204" pitchFamily="18" charset="0"/>
                                  <a:cs typeface="Calibri" panose="020F0502020204030204" pitchFamily="34" charset="0"/>
                                </a:rPr>
                                <m:t>𝑖</m:t>
                              </m:r>
                            </m:lim>
                          </m:limLow>
                        </m:fName>
                        <m:e>
                          <m:nary>
                            <m:naryPr>
                              <m:chr m:val="∑"/>
                              <m:ctrlPr>
                                <a:rPr lang="en-US" i="1">
                                  <a:latin typeface="Cambria Math" panose="02040503050406030204" pitchFamily="18" charset="0"/>
                                  <a:cs typeface="Calibri" panose="020F0502020204030204" pitchFamily="34" charset="0"/>
                                </a:rPr>
                              </m:ctrlPr>
                            </m:naryPr>
                            <m:sub>
                              <m:r>
                                <a:rPr lang="en-US" i="1">
                                  <a:latin typeface="Cambria Math" panose="02040503050406030204" pitchFamily="18" charset="0"/>
                                  <a:cs typeface="Calibri" panose="020F0502020204030204" pitchFamily="34" charset="0"/>
                                </a:rPr>
                                <m:t>𝑡</m:t>
                              </m:r>
                              <m:r>
                                <a:rPr lang="en-US" i="1">
                                  <a:latin typeface="Cambria Math" panose="02040503050406030204" pitchFamily="18" charset="0"/>
                                  <a:cs typeface="Calibri" panose="020F0502020204030204" pitchFamily="34" charset="0"/>
                                </a:rPr>
                                <m:t>=1</m:t>
                              </m:r>
                            </m:sub>
                            <m:sup>
                              <m:r>
                                <a:rPr lang="en-US" i="1">
                                  <a:latin typeface="Cambria Math" panose="02040503050406030204" pitchFamily="18" charset="0"/>
                                  <a:cs typeface="Calibri" panose="020F0502020204030204" pitchFamily="34" charset="0"/>
                                </a:rPr>
                                <m:t>𝑇</m:t>
                              </m:r>
                            </m:sup>
                            <m:e>
                              <m:sSub>
                                <m:sSubPr>
                                  <m:ctrlPr>
                                    <a:rPr lang="en-US" i="1">
                                      <a:latin typeface="Cambria Math" panose="02040503050406030204" pitchFamily="18" charset="0"/>
                                      <a:cs typeface="Calibri" panose="020F0502020204030204" pitchFamily="34" charset="0"/>
                                    </a:rPr>
                                  </m:ctrlPr>
                                </m:sSubPr>
                                <m:e>
                                  <m:r>
                                    <a:rPr lang="en-US" i="1">
                                      <a:latin typeface="Cambria Math" panose="02040503050406030204" pitchFamily="18" charset="0"/>
                                      <a:cs typeface="Calibri" panose="020F0502020204030204" pitchFamily="34" charset="0"/>
                                    </a:rPr>
                                    <m:t>𝑐</m:t>
                                  </m:r>
                                </m:e>
                                <m:sub>
                                  <m:r>
                                    <a:rPr lang="en-US" i="1">
                                      <a:latin typeface="Cambria Math" panose="02040503050406030204" pitchFamily="18" charset="0"/>
                                      <a:cs typeface="Calibri" panose="020F0502020204030204" pitchFamily="34" charset="0"/>
                                    </a:rPr>
                                    <m:t>𝑡</m:t>
                                  </m:r>
                                  <m:r>
                                    <a:rPr lang="en-US" i="1">
                                      <a:latin typeface="Cambria Math" panose="02040503050406030204" pitchFamily="18" charset="0"/>
                                      <a:cs typeface="Calibri" panose="020F0502020204030204" pitchFamily="34" charset="0"/>
                                    </a:rPr>
                                    <m:t>,</m:t>
                                  </m:r>
                                  <m:r>
                                    <a:rPr lang="en-US" i="1">
                                      <a:latin typeface="Cambria Math" panose="02040503050406030204" pitchFamily="18" charset="0"/>
                                      <a:cs typeface="Calibri" panose="020F0502020204030204" pitchFamily="34" charset="0"/>
                                    </a:rPr>
                                    <m:t>𝑖</m:t>
                                  </m:r>
                                </m:sub>
                              </m:sSub>
                            </m:e>
                          </m:nary>
                        </m:e>
                      </m:func>
                    </m:oMath>
                  </m:oMathPara>
                </a14:m>
                <a:endParaRPr lang="en-US" dirty="0">
                  <a:latin typeface="Calibri" panose="020F0502020204030204" pitchFamily="34" charset="0"/>
                  <a:cs typeface="Calibri" panose="020F0502020204030204" pitchFamily="34" charset="0"/>
                </a:endParaRPr>
              </a:p>
            </p:txBody>
          </p:sp>
        </mc:Choice>
        <mc:Fallback xmlns="">
          <p:sp>
            <p:nvSpPr>
              <p:cNvPr id="8" name="Content Placeholder 2">
                <a:extLst>
                  <a:ext uri="{FF2B5EF4-FFF2-40B4-BE49-F238E27FC236}">
                    <a16:creationId xmlns:a16="http://schemas.microsoft.com/office/drawing/2014/main" id="{0A57BFA9-2E03-6B40-9EA7-871EF3CCC0AD}"/>
                  </a:ext>
                </a:extLst>
              </p:cNvPr>
              <p:cNvSpPr txBox="1">
                <a:spLocks noRot="1" noChangeAspect="1" noMove="1" noResize="1" noEditPoints="1" noAdjustHandles="1" noChangeArrowheads="1" noChangeShapeType="1" noTextEdit="1"/>
              </p:cNvSpPr>
              <p:nvPr/>
            </p:nvSpPr>
            <p:spPr>
              <a:xfrm>
                <a:off x="838199" y="1073888"/>
                <a:ext cx="11021291" cy="4701269"/>
              </a:xfrm>
              <a:prstGeom prst="rect">
                <a:avLst/>
              </a:prstGeom>
              <a:blipFill>
                <a:blip r:embed="rId3"/>
                <a:stretch>
                  <a:fillRect l="-1036" t="-2156" b="-14016"/>
                </a:stretch>
              </a:blipFill>
            </p:spPr>
            <p:txBody>
              <a:bodyPr/>
              <a:lstStyle/>
              <a:p>
                <a:r>
                  <a:rPr lang="en-US">
                    <a:noFill/>
                  </a:rPr>
                  <a:t> </a:t>
                </a:r>
              </a:p>
            </p:txBody>
          </p:sp>
        </mc:Fallback>
      </mc:AlternateContent>
      <p:sp>
        <p:nvSpPr>
          <p:cNvPr id="9" name="Freeform 8">
            <a:extLst>
              <a:ext uri="{FF2B5EF4-FFF2-40B4-BE49-F238E27FC236}">
                <a16:creationId xmlns:a16="http://schemas.microsoft.com/office/drawing/2014/main" id="{2CCA7187-5251-B64E-A7EC-38D1DB724772}"/>
              </a:ext>
            </a:extLst>
          </p:cNvPr>
          <p:cNvSpPr/>
          <p:nvPr/>
        </p:nvSpPr>
        <p:spPr>
          <a:xfrm>
            <a:off x="5483463" y="3081801"/>
            <a:ext cx="1475898" cy="1477547"/>
          </a:xfrm>
          <a:custGeom>
            <a:avLst/>
            <a:gdLst>
              <a:gd name="connsiteX0" fmla="*/ 385035 w 1475898"/>
              <a:gd name="connsiteY0" fmla="*/ 1674 h 1477547"/>
              <a:gd name="connsiteX1" fmla="*/ 385035 w 1475898"/>
              <a:gd name="connsiteY1" fmla="*/ 1674 h 1477547"/>
              <a:gd name="connsiteX2" fmla="*/ 208572 w 1475898"/>
              <a:gd name="connsiteY2" fmla="*/ 81884 h 1477547"/>
              <a:gd name="connsiteX3" fmla="*/ 176488 w 1475898"/>
              <a:gd name="connsiteY3" fmla="*/ 130011 h 1477547"/>
              <a:gd name="connsiteX4" fmla="*/ 144403 w 1475898"/>
              <a:gd name="connsiteY4" fmla="*/ 162095 h 1477547"/>
              <a:gd name="connsiteX5" fmla="*/ 80235 w 1475898"/>
              <a:gd name="connsiteY5" fmla="*/ 258347 h 1477547"/>
              <a:gd name="connsiteX6" fmla="*/ 48151 w 1475898"/>
              <a:gd name="connsiteY6" fmla="*/ 354600 h 1477547"/>
              <a:gd name="connsiteX7" fmla="*/ 32109 w 1475898"/>
              <a:gd name="connsiteY7" fmla="*/ 402726 h 1477547"/>
              <a:gd name="connsiteX8" fmla="*/ 16067 w 1475898"/>
              <a:gd name="connsiteY8" fmla="*/ 466895 h 1477547"/>
              <a:gd name="connsiteX9" fmla="*/ 16067 w 1475898"/>
              <a:gd name="connsiteY9" fmla="*/ 1124621 h 1477547"/>
              <a:gd name="connsiteX10" fmla="*/ 32109 w 1475898"/>
              <a:gd name="connsiteY10" fmla="*/ 1172747 h 1477547"/>
              <a:gd name="connsiteX11" fmla="*/ 64193 w 1475898"/>
              <a:gd name="connsiteY11" fmla="*/ 1204832 h 1477547"/>
              <a:gd name="connsiteX12" fmla="*/ 128361 w 1475898"/>
              <a:gd name="connsiteY12" fmla="*/ 1301084 h 1477547"/>
              <a:gd name="connsiteX13" fmla="*/ 160446 w 1475898"/>
              <a:gd name="connsiteY13" fmla="*/ 1349211 h 1477547"/>
              <a:gd name="connsiteX14" fmla="*/ 192530 w 1475898"/>
              <a:gd name="connsiteY14" fmla="*/ 1397337 h 1477547"/>
              <a:gd name="connsiteX15" fmla="*/ 336909 w 1475898"/>
              <a:gd name="connsiteY15" fmla="*/ 1477547 h 1477547"/>
              <a:gd name="connsiteX16" fmla="*/ 705877 w 1475898"/>
              <a:gd name="connsiteY16" fmla="*/ 1461505 h 1477547"/>
              <a:gd name="connsiteX17" fmla="*/ 850256 w 1475898"/>
              <a:gd name="connsiteY17" fmla="*/ 1429421 h 1477547"/>
              <a:gd name="connsiteX18" fmla="*/ 946509 w 1475898"/>
              <a:gd name="connsiteY18" fmla="*/ 1397337 h 1477547"/>
              <a:gd name="connsiteX19" fmla="*/ 994635 w 1475898"/>
              <a:gd name="connsiteY19" fmla="*/ 1365253 h 1477547"/>
              <a:gd name="connsiteX20" fmla="*/ 1042761 w 1475898"/>
              <a:gd name="connsiteY20" fmla="*/ 1349211 h 1477547"/>
              <a:gd name="connsiteX21" fmla="*/ 1074846 w 1475898"/>
              <a:gd name="connsiteY21" fmla="*/ 1317126 h 1477547"/>
              <a:gd name="connsiteX22" fmla="*/ 1122972 w 1475898"/>
              <a:gd name="connsiteY22" fmla="*/ 1301084 h 1477547"/>
              <a:gd name="connsiteX23" fmla="*/ 1219225 w 1475898"/>
              <a:gd name="connsiteY23" fmla="*/ 1252958 h 1477547"/>
              <a:gd name="connsiteX24" fmla="*/ 1299435 w 1475898"/>
              <a:gd name="connsiteY24" fmla="*/ 1172747 h 1477547"/>
              <a:gd name="connsiteX25" fmla="*/ 1379646 w 1475898"/>
              <a:gd name="connsiteY25" fmla="*/ 1092537 h 1477547"/>
              <a:gd name="connsiteX26" fmla="*/ 1395688 w 1475898"/>
              <a:gd name="connsiteY26" fmla="*/ 1044411 h 1477547"/>
              <a:gd name="connsiteX27" fmla="*/ 1427772 w 1475898"/>
              <a:gd name="connsiteY27" fmla="*/ 1012326 h 1477547"/>
              <a:gd name="connsiteX28" fmla="*/ 1459856 w 1475898"/>
              <a:gd name="connsiteY28" fmla="*/ 916074 h 1477547"/>
              <a:gd name="connsiteX29" fmla="*/ 1475898 w 1475898"/>
              <a:gd name="connsiteY29" fmla="*/ 867947 h 1477547"/>
              <a:gd name="connsiteX30" fmla="*/ 1459856 w 1475898"/>
              <a:gd name="connsiteY30" fmla="*/ 627316 h 1477547"/>
              <a:gd name="connsiteX31" fmla="*/ 1427772 w 1475898"/>
              <a:gd name="connsiteY31" fmla="*/ 531063 h 1477547"/>
              <a:gd name="connsiteX32" fmla="*/ 1347561 w 1475898"/>
              <a:gd name="connsiteY32" fmla="*/ 434811 h 1477547"/>
              <a:gd name="connsiteX33" fmla="*/ 1315477 w 1475898"/>
              <a:gd name="connsiteY33" fmla="*/ 402726 h 1477547"/>
              <a:gd name="connsiteX34" fmla="*/ 1283393 w 1475898"/>
              <a:gd name="connsiteY34" fmla="*/ 354600 h 1477547"/>
              <a:gd name="connsiteX35" fmla="*/ 1203182 w 1475898"/>
              <a:gd name="connsiteY35" fmla="*/ 274389 h 1477547"/>
              <a:gd name="connsiteX36" fmla="*/ 1155056 w 1475898"/>
              <a:gd name="connsiteY36" fmla="*/ 226263 h 1477547"/>
              <a:gd name="connsiteX37" fmla="*/ 1058803 w 1475898"/>
              <a:gd name="connsiteY37" fmla="*/ 162095 h 1477547"/>
              <a:gd name="connsiteX38" fmla="*/ 1010677 w 1475898"/>
              <a:gd name="connsiteY38" fmla="*/ 130011 h 1477547"/>
              <a:gd name="connsiteX39" fmla="*/ 962551 w 1475898"/>
              <a:gd name="connsiteY39" fmla="*/ 113968 h 1477547"/>
              <a:gd name="connsiteX40" fmla="*/ 914425 w 1475898"/>
              <a:gd name="connsiteY40" fmla="*/ 81884 h 1477547"/>
              <a:gd name="connsiteX41" fmla="*/ 866298 w 1475898"/>
              <a:gd name="connsiteY41" fmla="*/ 65842 h 1477547"/>
              <a:gd name="connsiteX42" fmla="*/ 705877 w 1475898"/>
              <a:gd name="connsiteY42" fmla="*/ 33758 h 1477547"/>
              <a:gd name="connsiteX43" fmla="*/ 577540 w 1475898"/>
              <a:gd name="connsiteY43" fmla="*/ 1674 h 1477547"/>
              <a:gd name="connsiteX44" fmla="*/ 385035 w 1475898"/>
              <a:gd name="connsiteY44" fmla="*/ 1674 h 1477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475898" h="1477547">
                <a:moveTo>
                  <a:pt x="385035" y="1674"/>
                </a:moveTo>
                <a:lnTo>
                  <a:pt x="385035" y="1674"/>
                </a:lnTo>
                <a:cubicBezTo>
                  <a:pt x="347515" y="15744"/>
                  <a:pt x="248770" y="41685"/>
                  <a:pt x="208572" y="81884"/>
                </a:cubicBezTo>
                <a:cubicBezTo>
                  <a:pt x="194939" y="95517"/>
                  <a:pt x="188532" y="114956"/>
                  <a:pt x="176488" y="130011"/>
                </a:cubicBezTo>
                <a:cubicBezTo>
                  <a:pt x="167040" y="141821"/>
                  <a:pt x="153478" y="149995"/>
                  <a:pt x="144403" y="162095"/>
                </a:cubicBezTo>
                <a:cubicBezTo>
                  <a:pt x="121267" y="192943"/>
                  <a:pt x="80235" y="258347"/>
                  <a:pt x="80235" y="258347"/>
                </a:cubicBezTo>
                <a:lnTo>
                  <a:pt x="48151" y="354600"/>
                </a:lnTo>
                <a:cubicBezTo>
                  <a:pt x="42804" y="370642"/>
                  <a:pt x="36210" y="386321"/>
                  <a:pt x="32109" y="402726"/>
                </a:cubicBezTo>
                <a:lnTo>
                  <a:pt x="16067" y="466895"/>
                </a:lnTo>
                <a:cubicBezTo>
                  <a:pt x="3770" y="774326"/>
                  <a:pt x="-12915" y="849287"/>
                  <a:pt x="16067" y="1124621"/>
                </a:cubicBezTo>
                <a:cubicBezTo>
                  <a:pt x="17837" y="1141438"/>
                  <a:pt x="23409" y="1158247"/>
                  <a:pt x="32109" y="1172747"/>
                </a:cubicBezTo>
                <a:cubicBezTo>
                  <a:pt x="39891" y="1185716"/>
                  <a:pt x="55118" y="1192732"/>
                  <a:pt x="64193" y="1204832"/>
                </a:cubicBezTo>
                <a:cubicBezTo>
                  <a:pt x="87329" y="1235680"/>
                  <a:pt x="106972" y="1269000"/>
                  <a:pt x="128361" y="1301084"/>
                </a:cubicBezTo>
                <a:lnTo>
                  <a:pt x="160446" y="1349211"/>
                </a:lnTo>
                <a:cubicBezTo>
                  <a:pt x="171141" y="1365253"/>
                  <a:pt x="176488" y="1386642"/>
                  <a:pt x="192530" y="1397337"/>
                </a:cubicBezTo>
                <a:cubicBezTo>
                  <a:pt x="302852" y="1470885"/>
                  <a:pt x="252201" y="1449311"/>
                  <a:pt x="336909" y="1477547"/>
                </a:cubicBezTo>
                <a:cubicBezTo>
                  <a:pt x="459898" y="1472200"/>
                  <a:pt x="583084" y="1470276"/>
                  <a:pt x="705877" y="1461505"/>
                </a:cubicBezTo>
                <a:cubicBezTo>
                  <a:pt x="725914" y="1460074"/>
                  <a:pt x="825774" y="1436766"/>
                  <a:pt x="850256" y="1429421"/>
                </a:cubicBezTo>
                <a:cubicBezTo>
                  <a:pt x="882650" y="1419703"/>
                  <a:pt x="946509" y="1397337"/>
                  <a:pt x="946509" y="1397337"/>
                </a:cubicBezTo>
                <a:cubicBezTo>
                  <a:pt x="962551" y="1386642"/>
                  <a:pt x="977390" y="1373875"/>
                  <a:pt x="994635" y="1365253"/>
                </a:cubicBezTo>
                <a:cubicBezTo>
                  <a:pt x="1009760" y="1357691"/>
                  <a:pt x="1028261" y="1357911"/>
                  <a:pt x="1042761" y="1349211"/>
                </a:cubicBezTo>
                <a:cubicBezTo>
                  <a:pt x="1055731" y="1341429"/>
                  <a:pt x="1061876" y="1324908"/>
                  <a:pt x="1074846" y="1317126"/>
                </a:cubicBezTo>
                <a:cubicBezTo>
                  <a:pt x="1089346" y="1308426"/>
                  <a:pt x="1107847" y="1308646"/>
                  <a:pt x="1122972" y="1301084"/>
                </a:cubicBezTo>
                <a:cubicBezTo>
                  <a:pt x="1247361" y="1238889"/>
                  <a:pt x="1098259" y="1293279"/>
                  <a:pt x="1219225" y="1252958"/>
                </a:cubicBezTo>
                <a:cubicBezTo>
                  <a:pt x="1304782" y="1124623"/>
                  <a:pt x="1192489" y="1279695"/>
                  <a:pt x="1299435" y="1172747"/>
                </a:cubicBezTo>
                <a:cubicBezTo>
                  <a:pt x="1406375" y="1065805"/>
                  <a:pt x="1251314" y="1178090"/>
                  <a:pt x="1379646" y="1092537"/>
                </a:cubicBezTo>
                <a:cubicBezTo>
                  <a:pt x="1384993" y="1076495"/>
                  <a:pt x="1386988" y="1058911"/>
                  <a:pt x="1395688" y="1044411"/>
                </a:cubicBezTo>
                <a:cubicBezTo>
                  <a:pt x="1403470" y="1031442"/>
                  <a:pt x="1421008" y="1025854"/>
                  <a:pt x="1427772" y="1012326"/>
                </a:cubicBezTo>
                <a:cubicBezTo>
                  <a:pt x="1442896" y="982077"/>
                  <a:pt x="1449161" y="948158"/>
                  <a:pt x="1459856" y="916074"/>
                </a:cubicBezTo>
                <a:lnTo>
                  <a:pt x="1475898" y="867947"/>
                </a:lnTo>
                <a:cubicBezTo>
                  <a:pt x="1470551" y="787737"/>
                  <a:pt x="1471225" y="706896"/>
                  <a:pt x="1459856" y="627316"/>
                </a:cubicBezTo>
                <a:cubicBezTo>
                  <a:pt x="1455073" y="593836"/>
                  <a:pt x="1451686" y="554977"/>
                  <a:pt x="1427772" y="531063"/>
                </a:cubicBezTo>
                <a:cubicBezTo>
                  <a:pt x="1313459" y="416750"/>
                  <a:pt x="1436893" y="546476"/>
                  <a:pt x="1347561" y="434811"/>
                </a:cubicBezTo>
                <a:cubicBezTo>
                  <a:pt x="1338113" y="423001"/>
                  <a:pt x="1324925" y="414537"/>
                  <a:pt x="1315477" y="402726"/>
                </a:cubicBezTo>
                <a:cubicBezTo>
                  <a:pt x="1303433" y="387671"/>
                  <a:pt x="1296089" y="369110"/>
                  <a:pt x="1283393" y="354600"/>
                </a:cubicBezTo>
                <a:cubicBezTo>
                  <a:pt x="1258494" y="326144"/>
                  <a:pt x="1229919" y="301126"/>
                  <a:pt x="1203182" y="274389"/>
                </a:cubicBezTo>
                <a:cubicBezTo>
                  <a:pt x="1187140" y="258347"/>
                  <a:pt x="1173933" y="238847"/>
                  <a:pt x="1155056" y="226263"/>
                </a:cubicBezTo>
                <a:lnTo>
                  <a:pt x="1058803" y="162095"/>
                </a:lnTo>
                <a:cubicBezTo>
                  <a:pt x="1042761" y="151400"/>
                  <a:pt x="1028968" y="136108"/>
                  <a:pt x="1010677" y="130011"/>
                </a:cubicBezTo>
                <a:cubicBezTo>
                  <a:pt x="994635" y="124663"/>
                  <a:pt x="977676" y="121530"/>
                  <a:pt x="962551" y="113968"/>
                </a:cubicBezTo>
                <a:cubicBezTo>
                  <a:pt x="945306" y="105346"/>
                  <a:pt x="931670" y="90506"/>
                  <a:pt x="914425" y="81884"/>
                </a:cubicBezTo>
                <a:cubicBezTo>
                  <a:pt x="899300" y="74322"/>
                  <a:pt x="882775" y="69644"/>
                  <a:pt x="866298" y="65842"/>
                </a:cubicBezTo>
                <a:cubicBezTo>
                  <a:pt x="813162" y="53580"/>
                  <a:pt x="757611" y="51003"/>
                  <a:pt x="705877" y="33758"/>
                </a:cubicBezTo>
                <a:cubicBezTo>
                  <a:pt x="662754" y="19384"/>
                  <a:pt x="624554" y="4440"/>
                  <a:pt x="577540" y="1674"/>
                </a:cubicBezTo>
                <a:cubicBezTo>
                  <a:pt x="513482" y="-2094"/>
                  <a:pt x="417119" y="1674"/>
                  <a:pt x="385035" y="1674"/>
                </a:cubicBezTo>
                <a:close/>
              </a:path>
            </a:pathLst>
          </a:cu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14EF30EF-8FB9-A34C-922E-DDAE0C697508}"/>
              </a:ext>
            </a:extLst>
          </p:cNvPr>
          <p:cNvSpPr txBox="1">
            <a:spLocks/>
          </p:cNvSpPr>
          <p:nvPr/>
        </p:nvSpPr>
        <p:spPr>
          <a:xfrm>
            <a:off x="4087824" y="4768624"/>
            <a:ext cx="2871537" cy="5726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accent1"/>
                </a:solidFill>
                <a:latin typeface="Calibri" panose="020F0502020204030204" pitchFamily="34" charset="0"/>
                <a:cs typeface="Calibri" panose="020F0502020204030204" pitchFamily="34" charset="0"/>
              </a:rPr>
              <a:t>Algorithm’s cost</a:t>
            </a:r>
          </a:p>
        </p:txBody>
      </p:sp>
      <p:sp>
        <p:nvSpPr>
          <p:cNvPr id="11" name="Freeform 10">
            <a:extLst>
              <a:ext uri="{FF2B5EF4-FFF2-40B4-BE49-F238E27FC236}">
                <a16:creationId xmlns:a16="http://schemas.microsoft.com/office/drawing/2014/main" id="{881F0D13-F9E9-244B-8421-4DAC45281496}"/>
              </a:ext>
            </a:extLst>
          </p:cNvPr>
          <p:cNvSpPr/>
          <p:nvPr/>
        </p:nvSpPr>
        <p:spPr>
          <a:xfrm>
            <a:off x="7216035" y="3026490"/>
            <a:ext cx="1877128" cy="1588168"/>
          </a:xfrm>
          <a:custGeom>
            <a:avLst/>
            <a:gdLst>
              <a:gd name="connsiteX0" fmla="*/ 930442 w 1877128"/>
              <a:gd name="connsiteY0" fmla="*/ 0 h 1588168"/>
              <a:gd name="connsiteX1" fmla="*/ 930442 w 1877128"/>
              <a:gd name="connsiteY1" fmla="*/ 0 h 1588168"/>
              <a:gd name="connsiteX2" fmla="*/ 593558 w 1877128"/>
              <a:gd name="connsiteY2" fmla="*/ 32084 h 1588168"/>
              <a:gd name="connsiteX3" fmla="*/ 449179 w 1877128"/>
              <a:gd name="connsiteY3" fmla="*/ 80210 h 1588168"/>
              <a:gd name="connsiteX4" fmla="*/ 401053 w 1877128"/>
              <a:gd name="connsiteY4" fmla="*/ 96252 h 1588168"/>
              <a:gd name="connsiteX5" fmla="*/ 368968 w 1877128"/>
              <a:gd name="connsiteY5" fmla="*/ 128337 h 1588168"/>
              <a:gd name="connsiteX6" fmla="*/ 272716 w 1877128"/>
              <a:gd name="connsiteY6" fmla="*/ 192505 h 1588168"/>
              <a:gd name="connsiteX7" fmla="*/ 208547 w 1877128"/>
              <a:gd name="connsiteY7" fmla="*/ 288758 h 1588168"/>
              <a:gd name="connsiteX8" fmla="*/ 160421 w 1877128"/>
              <a:gd name="connsiteY8" fmla="*/ 385010 h 1588168"/>
              <a:gd name="connsiteX9" fmla="*/ 144379 w 1877128"/>
              <a:gd name="connsiteY9" fmla="*/ 433137 h 1588168"/>
              <a:gd name="connsiteX10" fmla="*/ 80210 w 1877128"/>
              <a:gd name="connsiteY10" fmla="*/ 513347 h 1588168"/>
              <a:gd name="connsiteX11" fmla="*/ 32084 w 1877128"/>
              <a:gd name="connsiteY11" fmla="*/ 657726 h 1588168"/>
              <a:gd name="connsiteX12" fmla="*/ 16042 w 1877128"/>
              <a:gd name="connsiteY12" fmla="*/ 705852 h 1588168"/>
              <a:gd name="connsiteX13" fmla="*/ 0 w 1877128"/>
              <a:gd name="connsiteY13" fmla="*/ 753979 h 1588168"/>
              <a:gd name="connsiteX14" fmla="*/ 16042 w 1877128"/>
              <a:gd name="connsiteY14" fmla="*/ 1074821 h 1588168"/>
              <a:gd name="connsiteX15" fmla="*/ 48126 w 1877128"/>
              <a:gd name="connsiteY15" fmla="*/ 1171073 h 1588168"/>
              <a:gd name="connsiteX16" fmla="*/ 80210 w 1877128"/>
              <a:gd name="connsiteY16" fmla="*/ 1203158 h 1588168"/>
              <a:gd name="connsiteX17" fmla="*/ 112295 w 1877128"/>
              <a:gd name="connsiteY17" fmla="*/ 1251284 h 1588168"/>
              <a:gd name="connsiteX18" fmla="*/ 160421 w 1877128"/>
              <a:gd name="connsiteY18" fmla="*/ 1283368 h 1588168"/>
              <a:gd name="connsiteX19" fmla="*/ 192505 w 1877128"/>
              <a:gd name="connsiteY19" fmla="*/ 1331494 h 1588168"/>
              <a:gd name="connsiteX20" fmla="*/ 320842 w 1877128"/>
              <a:gd name="connsiteY20" fmla="*/ 1427747 h 1588168"/>
              <a:gd name="connsiteX21" fmla="*/ 368968 w 1877128"/>
              <a:gd name="connsiteY21" fmla="*/ 1459831 h 1588168"/>
              <a:gd name="connsiteX22" fmla="*/ 561474 w 1877128"/>
              <a:gd name="connsiteY22" fmla="*/ 1524000 h 1588168"/>
              <a:gd name="connsiteX23" fmla="*/ 705853 w 1877128"/>
              <a:gd name="connsiteY23" fmla="*/ 1572126 h 1588168"/>
              <a:gd name="connsiteX24" fmla="*/ 753979 w 1877128"/>
              <a:gd name="connsiteY24" fmla="*/ 1588168 h 1588168"/>
              <a:gd name="connsiteX25" fmla="*/ 898358 w 1877128"/>
              <a:gd name="connsiteY25" fmla="*/ 1572126 h 1588168"/>
              <a:gd name="connsiteX26" fmla="*/ 994610 w 1877128"/>
              <a:gd name="connsiteY26" fmla="*/ 1524000 h 1588168"/>
              <a:gd name="connsiteX27" fmla="*/ 1090863 w 1877128"/>
              <a:gd name="connsiteY27" fmla="*/ 1491915 h 1588168"/>
              <a:gd name="connsiteX28" fmla="*/ 1187116 w 1877128"/>
              <a:gd name="connsiteY28" fmla="*/ 1459831 h 1588168"/>
              <a:gd name="connsiteX29" fmla="*/ 1251284 w 1877128"/>
              <a:gd name="connsiteY29" fmla="*/ 1443789 h 1588168"/>
              <a:gd name="connsiteX30" fmla="*/ 1347537 w 1877128"/>
              <a:gd name="connsiteY30" fmla="*/ 1411705 h 1588168"/>
              <a:gd name="connsiteX31" fmla="*/ 1443789 w 1877128"/>
              <a:gd name="connsiteY31" fmla="*/ 1379621 h 1588168"/>
              <a:gd name="connsiteX32" fmla="*/ 1491916 w 1877128"/>
              <a:gd name="connsiteY32" fmla="*/ 1363579 h 1588168"/>
              <a:gd name="connsiteX33" fmla="*/ 1556084 w 1877128"/>
              <a:gd name="connsiteY33" fmla="*/ 1347537 h 1588168"/>
              <a:gd name="connsiteX34" fmla="*/ 1604210 w 1877128"/>
              <a:gd name="connsiteY34" fmla="*/ 1315452 h 1588168"/>
              <a:gd name="connsiteX35" fmla="*/ 1652337 w 1877128"/>
              <a:gd name="connsiteY35" fmla="*/ 1299410 h 1588168"/>
              <a:gd name="connsiteX36" fmla="*/ 1684421 w 1877128"/>
              <a:gd name="connsiteY36" fmla="*/ 1251284 h 1588168"/>
              <a:gd name="connsiteX37" fmla="*/ 1732547 w 1877128"/>
              <a:gd name="connsiteY37" fmla="*/ 1219200 h 1588168"/>
              <a:gd name="connsiteX38" fmla="*/ 1764631 w 1877128"/>
              <a:gd name="connsiteY38" fmla="*/ 1171073 h 1588168"/>
              <a:gd name="connsiteX39" fmla="*/ 1796716 w 1877128"/>
              <a:gd name="connsiteY39" fmla="*/ 1138989 h 1588168"/>
              <a:gd name="connsiteX40" fmla="*/ 1860884 w 1877128"/>
              <a:gd name="connsiteY40" fmla="*/ 1042737 h 1588168"/>
              <a:gd name="connsiteX41" fmla="*/ 1876926 w 1877128"/>
              <a:gd name="connsiteY41" fmla="*/ 994610 h 1588168"/>
              <a:gd name="connsiteX42" fmla="*/ 1828800 w 1877128"/>
              <a:gd name="connsiteY42" fmla="*/ 625642 h 1588168"/>
              <a:gd name="connsiteX43" fmla="*/ 1812758 w 1877128"/>
              <a:gd name="connsiteY43" fmla="*/ 577515 h 1588168"/>
              <a:gd name="connsiteX44" fmla="*/ 1780674 w 1877128"/>
              <a:gd name="connsiteY44" fmla="*/ 529389 h 1588168"/>
              <a:gd name="connsiteX45" fmla="*/ 1732547 w 1877128"/>
              <a:gd name="connsiteY45" fmla="*/ 433137 h 1588168"/>
              <a:gd name="connsiteX46" fmla="*/ 1652337 w 1877128"/>
              <a:gd name="connsiteY46" fmla="*/ 352926 h 1588168"/>
              <a:gd name="connsiteX47" fmla="*/ 1556084 w 1877128"/>
              <a:gd name="connsiteY47" fmla="*/ 288758 h 1588168"/>
              <a:gd name="connsiteX48" fmla="*/ 1475874 w 1877128"/>
              <a:gd name="connsiteY48" fmla="*/ 224589 h 1588168"/>
              <a:gd name="connsiteX49" fmla="*/ 1443789 w 1877128"/>
              <a:gd name="connsiteY49" fmla="*/ 192505 h 1588168"/>
              <a:gd name="connsiteX50" fmla="*/ 1395663 w 1877128"/>
              <a:gd name="connsiteY50" fmla="*/ 176463 h 1588168"/>
              <a:gd name="connsiteX51" fmla="*/ 1347537 w 1877128"/>
              <a:gd name="connsiteY51" fmla="*/ 144379 h 1588168"/>
              <a:gd name="connsiteX52" fmla="*/ 1203158 w 1877128"/>
              <a:gd name="connsiteY52" fmla="*/ 112294 h 1588168"/>
              <a:gd name="connsiteX53" fmla="*/ 1155031 w 1877128"/>
              <a:gd name="connsiteY53" fmla="*/ 96252 h 1588168"/>
              <a:gd name="connsiteX54" fmla="*/ 1090863 w 1877128"/>
              <a:gd name="connsiteY54" fmla="*/ 80210 h 1588168"/>
              <a:gd name="connsiteX55" fmla="*/ 1042737 w 1877128"/>
              <a:gd name="connsiteY55" fmla="*/ 64168 h 1588168"/>
              <a:gd name="connsiteX56" fmla="*/ 978568 w 1877128"/>
              <a:gd name="connsiteY56" fmla="*/ 48126 h 1588168"/>
              <a:gd name="connsiteX57" fmla="*/ 930442 w 1877128"/>
              <a:gd name="connsiteY57" fmla="*/ 0 h 158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877128" h="1588168">
                <a:moveTo>
                  <a:pt x="930442" y="0"/>
                </a:moveTo>
                <a:lnTo>
                  <a:pt x="930442" y="0"/>
                </a:lnTo>
                <a:cubicBezTo>
                  <a:pt x="818147" y="10695"/>
                  <a:pt x="700572" y="-3587"/>
                  <a:pt x="593558" y="32084"/>
                </a:cubicBezTo>
                <a:lnTo>
                  <a:pt x="449179" y="80210"/>
                </a:lnTo>
                <a:lnTo>
                  <a:pt x="401053" y="96252"/>
                </a:lnTo>
                <a:cubicBezTo>
                  <a:pt x="390358" y="106947"/>
                  <a:pt x="381068" y="119262"/>
                  <a:pt x="368968" y="128337"/>
                </a:cubicBezTo>
                <a:cubicBezTo>
                  <a:pt x="338120" y="151473"/>
                  <a:pt x="272716" y="192505"/>
                  <a:pt x="272716" y="192505"/>
                </a:cubicBezTo>
                <a:cubicBezTo>
                  <a:pt x="251326" y="224589"/>
                  <a:pt x="220741" y="252176"/>
                  <a:pt x="208547" y="288758"/>
                </a:cubicBezTo>
                <a:cubicBezTo>
                  <a:pt x="186408" y="355175"/>
                  <a:pt x="201885" y="322814"/>
                  <a:pt x="160421" y="385010"/>
                </a:cubicBezTo>
                <a:cubicBezTo>
                  <a:pt x="155074" y="401052"/>
                  <a:pt x="151941" y="418012"/>
                  <a:pt x="144379" y="433137"/>
                </a:cubicBezTo>
                <a:cubicBezTo>
                  <a:pt x="124142" y="473612"/>
                  <a:pt x="110053" y="483505"/>
                  <a:pt x="80210" y="513347"/>
                </a:cubicBezTo>
                <a:lnTo>
                  <a:pt x="32084" y="657726"/>
                </a:lnTo>
                <a:lnTo>
                  <a:pt x="16042" y="705852"/>
                </a:lnTo>
                <a:lnTo>
                  <a:pt x="0" y="753979"/>
                </a:lnTo>
                <a:cubicBezTo>
                  <a:pt x="5347" y="860926"/>
                  <a:pt x="3768" y="968446"/>
                  <a:pt x="16042" y="1074821"/>
                </a:cubicBezTo>
                <a:cubicBezTo>
                  <a:pt x="19919" y="1108418"/>
                  <a:pt x="24212" y="1147159"/>
                  <a:pt x="48126" y="1171073"/>
                </a:cubicBezTo>
                <a:cubicBezTo>
                  <a:pt x="58821" y="1181768"/>
                  <a:pt x="70762" y="1191348"/>
                  <a:pt x="80210" y="1203158"/>
                </a:cubicBezTo>
                <a:cubicBezTo>
                  <a:pt x="92254" y="1218213"/>
                  <a:pt x="98662" y="1237651"/>
                  <a:pt x="112295" y="1251284"/>
                </a:cubicBezTo>
                <a:cubicBezTo>
                  <a:pt x="125928" y="1264917"/>
                  <a:pt x="144379" y="1272673"/>
                  <a:pt x="160421" y="1283368"/>
                </a:cubicBezTo>
                <a:cubicBezTo>
                  <a:pt x="171116" y="1299410"/>
                  <a:pt x="180461" y="1316439"/>
                  <a:pt x="192505" y="1331494"/>
                </a:cubicBezTo>
                <a:cubicBezTo>
                  <a:pt x="226422" y="1373891"/>
                  <a:pt x="276846" y="1398416"/>
                  <a:pt x="320842" y="1427747"/>
                </a:cubicBezTo>
                <a:cubicBezTo>
                  <a:pt x="336884" y="1438442"/>
                  <a:pt x="350677" y="1453734"/>
                  <a:pt x="368968" y="1459831"/>
                </a:cubicBezTo>
                <a:lnTo>
                  <a:pt x="561474" y="1524000"/>
                </a:lnTo>
                <a:lnTo>
                  <a:pt x="705853" y="1572126"/>
                </a:lnTo>
                <a:lnTo>
                  <a:pt x="753979" y="1588168"/>
                </a:lnTo>
                <a:cubicBezTo>
                  <a:pt x="802105" y="1582821"/>
                  <a:pt x="850594" y="1580087"/>
                  <a:pt x="898358" y="1572126"/>
                </a:cubicBezTo>
                <a:cubicBezTo>
                  <a:pt x="968563" y="1560425"/>
                  <a:pt x="928095" y="1553563"/>
                  <a:pt x="994610" y="1524000"/>
                </a:cubicBezTo>
                <a:cubicBezTo>
                  <a:pt x="1025515" y="1510264"/>
                  <a:pt x="1058779" y="1502610"/>
                  <a:pt x="1090863" y="1491915"/>
                </a:cubicBezTo>
                <a:lnTo>
                  <a:pt x="1187116" y="1459831"/>
                </a:lnTo>
                <a:cubicBezTo>
                  <a:pt x="1208505" y="1454484"/>
                  <a:pt x="1230166" y="1450124"/>
                  <a:pt x="1251284" y="1443789"/>
                </a:cubicBezTo>
                <a:cubicBezTo>
                  <a:pt x="1283678" y="1434071"/>
                  <a:pt x="1315453" y="1422400"/>
                  <a:pt x="1347537" y="1411705"/>
                </a:cubicBezTo>
                <a:lnTo>
                  <a:pt x="1443789" y="1379621"/>
                </a:lnTo>
                <a:cubicBezTo>
                  <a:pt x="1459831" y="1374274"/>
                  <a:pt x="1475511" y="1367680"/>
                  <a:pt x="1491916" y="1363579"/>
                </a:cubicBezTo>
                <a:lnTo>
                  <a:pt x="1556084" y="1347537"/>
                </a:lnTo>
                <a:cubicBezTo>
                  <a:pt x="1572126" y="1336842"/>
                  <a:pt x="1586965" y="1324074"/>
                  <a:pt x="1604210" y="1315452"/>
                </a:cubicBezTo>
                <a:cubicBezTo>
                  <a:pt x="1619335" y="1307890"/>
                  <a:pt x="1639132" y="1309974"/>
                  <a:pt x="1652337" y="1299410"/>
                </a:cubicBezTo>
                <a:cubicBezTo>
                  <a:pt x="1667392" y="1287366"/>
                  <a:pt x="1670788" y="1264917"/>
                  <a:pt x="1684421" y="1251284"/>
                </a:cubicBezTo>
                <a:cubicBezTo>
                  <a:pt x="1698054" y="1237651"/>
                  <a:pt x="1716505" y="1229895"/>
                  <a:pt x="1732547" y="1219200"/>
                </a:cubicBezTo>
                <a:cubicBezTo>
                  <a:pt x="1743242" y="1203158"/>
                  <a:pt x="1752587" y="1186128"/>
                  <a:pt x="1764631" y="1171073"/>
                </a:cubicBezTo>
                <a:cubicBezTo>
                  <a:pt x="1774079" y="1159263"/>
                  <a:pt x="1788934" y="1151958"/>
                  <a:pt x="1796716" y="1138989"/>
                </a:cubicBezTo>
                <a:cubicBezTo>
                  <a:pt x="1866368" y="1022904"/>
                  <a:pt x="1738501" y="1165120"/>
                  <a:pt x="1860884" y="1042737"/>
                </a:cubicBezTo>
                <a:cubicBezTo>
                  <a:pt x="1866231" y="1026695"/>
                  <a:pt x="1876926" y="1011520"/>
                  <a:pt x="1876926" y="994610"/>
                </a:cubicBezTo>
                <a:cubicBezTo>
                  <a:pt x="1876926" y="742214"/>
                  <a:pt x="1882985" y="788198"/>
                  <a:pt x="1828800" y="625642"/>
                </a:cubicBezTo>
                <a:cubicBezTo>
                  <a:pt x="1823453" y="609600"/>
                  <a:pt x="1822138" y="591585"/>
                  <a:pt x="1812758" y="577515"/>
                </a:cubicBezTo>
                <a:cubicBezTo>
                  <a:pt x="1802063" y="561473"/>
                  <a:pt x="1789296" y="546634"/>
                  <a:pt x="1780674" y="529389"/>
                </a:cubicBezTo>
                <a:cubicBezTo>
                  <a:pt x="1747859" y="463760"/>
                  <a:pt x="1786182" y="494435"/>
                  <a:pt x="1732547" y="433137"/>
                </a:cubicBezTo>
                <a:cubicBezTo>
                  <a:pt x="1707648" y="404681"/>
                  <a:pt x="1683798" y="373900"/>
                  <a:pt x="1652337" y="352926"/>
                </a:cubicBezTo>
                <a:cubicBezTo>
                  <a:pt x="1620253" y="331537"/>
                  <a:pt x="1583350" y="316025"/>
                  <a:pt x="1556084" y="288758"/>
                </a:cubicBezTo>
                <a:cubicBezTo>
                  <a:pt x="1478625" y="211297"/>
                  <a:pt x="1577047" y="305526"/>
                  <a:pt x="1475874" y="224589"/>
                </a:cubicBezTo>
                <a:cubicBezTo>
                  <a:pt x="1464063" y="215141"/>
                  <a:pt x="1456758" y="200287"/>
                  <a:pt x="1443789" y="192505"/>
                </a:cubicBezTo>
                <a:cubicBezTo>
                  <a:pt x="1429289" y="183805"/>
                  <a:pt x="1410788" y="184025"/>
                  <a:pt x="1395663" y="176463"/>
                </a:cubicBezTo>
                <a:cubicBezTo>
                  <a:pt x="1378418" y="167841"/>
                  <a:pt x="1365258" y="151974"/>
                  <a:pt x="1347537" y="144379"/>
                </a:cubicBezTo>
                <a:cubicBezTo>
                  <a:pt x="1324488" y="134501"/>
                  <a:pt x="1221422" y="116860"/>
                  <a:pt x="1203158" y="112294"/>
                </a:cubicBezTo>
                <a:cubicBezTo>
                  <a:pt x="1186753" y="108193"/>
                  <a:pt x="1171290" y="100898"/>
                  <a:pt x="1155031" y="96252"/>
                </a:cubicBezTo>
                <a:cubicBezTo>
                  <a:pt x="1133832" y="90195"/>
                  <a:pt x="1112062" y="86267"/>
                  <a:pt x="1090863" y="80210"/>
                </a:cubicBezTo>
                <a:cubicBezTo>
                  <a:pt x="1074604" y="75565"/>
                  <a:pt x="1058996" y="68813"/>
                  <a:pt x="1042737" y="64168"/>
                </a:cubicBezTo>
                <a:cubicBezTo>
                  <a:pt x="1021537" y="58111"/>
                  <a:pt x="999768" y="54183"/>
                  <a:pt x="978568" y="48126"/>
                </a:cubicBezTo>
                <a:cubicBezTo>
                  <a:pt x="962309" y="43481"/>
                  <a:pt x="938463" y="8021"/>
                  <a:pt x="930442" y="0"/>
                </a:cubicBezTo>
                <a:close/>
              </a:path>
            </a:pathLst>
          </a:cu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E166E772-CDF9-034D-982A-C9837316EDC1}"/>
              </a:ext>
            </a:extLst>
          </p:cNvPr>
          <p:cNvSpPr txBox="1">
            <a:spLocks/>
          </p:cNvSpPr>
          <p:nvPr/>
        </p:nvSpPr>
        <p:spPr>
          <a:xfrm>
            <a:off x="6959361" y="4880919"/>
            <a:ext cx="3256548" cy="5726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FF0000"/>
                </a:solidFill>
                <a:latin typeface="Calibri" panose="020F0502020204030204" pitchFamily="34" charset="0"/>
                <a:cs typeface="Calibri" panose="020F0502020204030204" pitchFamily="34" charset="0"/>
              </a:rPr>
              <a:t>Cost of best expert</a:t>
            </a:r>
          </a:p>
        </p:txBody>
      </p:sp>
    </p:spTree>
    <p:extLst>
      <p:ext uri="{BB962C8B-B14F-4D97-AF65-F5344CB8AC3E}">
        <p14:creationId xmlns:p14="http://schemas.microsoft.com/office/powerpoint/2010/main" val="3057306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Future Work</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1E79F187-C550-6941-AA31-48A101CE70B9}"/>
                  </a:ext>
                </a:extLst>
              </p:cNvPr>
              <p:cNvSpPr>
                <a:spLocks noGrp="1"/>
              </p:cNvSpPr>
              <p:nvPr>
                <p:ph idx="1"/>
              </p:nvPr>
            </p:nvSpPr>
            <p:spPr>
              <a:xfrm>
                <a:off x="838199" y="1073889"/>
                <a:ext cx="10898689" cy="5153490"/>
              </a:xfrm>
            </p:spPr>
            <p:txBody>
              <a:bodyPr>
                <a:normAutofit/>
              </a:bodyPr>
              <a:lstStyle/>
              <a:p>
                <a:pPr marL="0" indent="0">
                  <a:buNone/>
                </a:pPr>
                <a:r>
                  <a:rPr lang="en-US" b="1" dirty="0">
                    <a:latin typeface="Calibri" panose="020F0502020204030204" pitchFamily="34" charset="0"/>
                    <a:cs typeface="Calibri" panose="020F0502020204030204" pitchFamily="34" charset="0"/>
                  </a:rPr>
                  <a:t>Prediction with expert advice</a:t>
                </a:r>
              </a:p>
              <a:p>
                <a:r>
                  <a:rPr lang="en-US" dirty="0">
                    <a:latin typeface="Calibri" panose="020F0502020204030204" pitchFamily="34" charset="0"/>
                    <a:cs typeface="Calibri" panose="020F0502020204030204" pitchFamily="34" charset="0"/>
                  </a:rPr>
                  <a:t>Extend stochastic calculus ideas to other online learning problems.</a:t>
                </a:r>
              </a:p>
              <a:p>
                <a:r>
                  <a:rPr lang="en-US" dirty="0">
                    <a:latin typeface="Calibri" panose="020F0502020204030204" pitchFamily="34" charset="0"/>
                    <a:cs typeface="Calibri" panose="020F0502020204030204" pitchFamily="34" charset="0"/>
                  </a:rPr>
                  <a:t>Close the gap for </a:t>
                </a:r>
                <a14:m>
                  <m:oMath xmlns:m="http://schemas.openxmlformats.org/officeDocument/2006/math">
                    <m:r>
                      <a:rPr lang="en-US" b="0" i="1" smtClean="0">
                        <a:latin typeface="Cambria Math" panose="02040503050406030204" pitchFamily="18" charset="0"/>
                        <a:cs typeface="Calibri" panose="020F0502020204030204" pitchFamily="34" charset="0"/>
                      </a:rPr>
                      <m:t>𝑛</m:t>
                    </m:r>
                  </m:oMath>
                </a14:m>
                <a:r>
                  <a:rPr lang="en-US" dirty="0">
                    <a:latin typeface="Calibri" panose="020F0502020204030204" pitchFamily="34" charset="0"/>
                    <a:cs typeface="Calibri" panose="020F0502020204030204" pitchFamily="34" charset="0"/>
                  </a:rPr>
                  <a:t> experts.</a:t>
                </a:r>
              </a:p>
              <a:p>
                <a:endParaRPr lang="en-US" dirty="0">
                  <a:latin typeface="Calibri" panose="020F0502020204030204" pitchFamily="34" charset="0"/>
                  <a:cs typeface="Calibri" panose="020F0502020204030204" pitchFamily="34" charset="0"/>
                </a:endParaRPr>
              </a:p>
              <a:p>
                <a:pPr marL="0" indent="0">
                  <a:buNone/>
                </a:pPr>
                <a:r>
                  <a:rPr lang="en-US" b="1" dirty="0">
                    <a:latin typeface="Calibri" panose="020F0502020204030204" pitchFamily="34" charset="0"/>
                    <a:cs typeface="Calibri" panose="020F0502020204030204" pitchFamily="34" charset="0"/>
                  </a:rPr>
                  <a:t>Learning mixtures of Gaussians</a:t>
                </a:r>
              </a:p>
              <a:p>
                <a:r>
                  <a:rPr lang="en-US" dirty="0">
                    <a:latin typeface="Calibri" panose="020F0502020204030204" pitchFamily="34" charset="0"/>
                    <a:cs typeface="Calibri" panose="020F0502020204030204" pitchFamily="34" charset="0"/>
                  </a:rPr>
                  <a:t>Apply the compression technique to other natural distributions.</a:t>
                </a:r>
              </a:p>
              <a:p>
                <a:r>
                  <a:rPr lang="en-US" dirty="0">
                    <a:latin typeface="Calibri" panose="020F0502020204030204" pitchFamily="34" charset="0"/>
                    <a:cs typeface="Calibri" panose="020F0502020204030204" pitchFamily="34" charset="0"/>
                  </a:rPr>
                  <a:t>Faster algorithms for learning mixtures of Gaussians.</a:t>
                </a:r>
              </a:p>
            </p:txBody>
          </p:sp>
        </mc:Choice>
        <mc:Fallback xmlns="">
          <p:sp>
            <p:nvSpPr>
              <p:cNvPr id="8" name="Content Placeholder 2">
                <a:extLst>
                  <a:ext uri="{FF2B5EF4-FFF2-40B4-BE49-F238E27FC236}">
                    <a16:creationId xmlns:a16="http://schemas.microsoft.com/office/drawing/2014/main" id="{1E79F187-C550-6941-AA31-48A101CE70B9}"/>
                  </a:ext>
                </a:extLst>
              </p:cNvPr>
              <p:cNvSpPr>
                <a:spLocks noGrp="1" noRot="1" noChangeAspect="1" noMove="1" noResize="1" noEditPoints="1" noAdjustHandles="1" noChangeArrowheads="1" noChangeShapeType="1" noTextEdit="1"/>
              </p:cNvSpPr>
              <p:nvPr>
                <p:ph idx="1"/>
              </p:nvPr>
            </p:nvSpPr>
            <p:spPr>
              <a:xfrm>
                <a:off x="838199" y="1073889"/>
                <a:ext cx="10898689" cy="5153490"/>
              </a:xfrm>
              <a:blipFill>
                <a:blip r:embed="rId3"/>
                <a:stretch>
                  <a:fillRect l="-1048" t="-1970"/>
                </a:stretch>
              </a:blipFill>
            </p:spPr>
            <p:txBody>
              <a:bodyPr/>
              <a:lstStyle/>
              <a:p>
                <a:r>
                  <a:rPr lang="en-US">
                    <a:noFill/>
                  </a:rPr>
                  <a:t> </a:t>
                </a:r>
              </a:p>
            </p:txBody>
          </p:sp>
        </mc:Fallback>
      </mc:AlternateContent>
    </p:spTree>
    <p:extLst>
      <p:ext uri="{BB962C8B-B14F-4D97-AF65-F5344CB8AC3E}">
        <p14:creationId xmlns:p14="http://schemas.microsoft.com/office/powerpoint/2010/main" val="245839418"/>
      </p:ext>
    </p:extLst>
  </p:cSld>
  <p:clrMapOvr>
    <a:masterClrMapping/>
  </p:clrMapOvr>
  <mc:AlternateContent xmlns:mc="http://schemas.openxmlformats.org/markup-compatibility/2006" xmlns:p14="http://schemas.microsoft.com/office/powerpoint/2010/main">
    <mc:Choice Requires="p14">
      <p:transition spd="slow" p14:dur="2000" advTm="34848"/>
    </mc:Choice>
    <mc:Fallback xmlns="">
      <p:transition spd="slow" advTm="34848"/>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Amazing co-authors &amp; friends…</a:t>
            </a:r>
          </a:p>
        </p:txBody>
      </p:sp>
      <p:pic>
        <p:nvPicPr>
          <p:cNvPr id="6" name="Picture 5">
            <a:extLst>
              <a:ext uri="{FF2B5EF4-FFF2-40B4-BE49-F238E27FC236}">
                <a16:creationId xmlns:a16="http://schemas.microsoft.com/office/drawing/2014/main" id="{B18176CE-2648-1D40-AE53-5FF3094104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84667" y="1558295"/>
            <a:ext cx="1461558" cy="1552579"/>
          </a:xfrm>
          <a:prstGeom prst="rect">
            <a:avLst/>
          </a:prstGeom>
        </p:spPr>
      </p:pic>
      <p:pic>
        <p:nvPicPr>
          <p:cNvPr id="7" name="Picture 6">
            <a:extLst>
              <a:ext uri="{FF2B5EF4-FFF2-40B4-BE49-F238E27FC236}">
                <a16:creationId xmlns:a16="http://schemas.microsoft.com/office/drawing/2014/main" id="{FD3AC761-E9F6-5543-83A2-187FC8C10CC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037627" y="3278558"/>
            <a:ext cx="1645350" cy="1550165"/>
          </a:xfrm>
          <a:prstGeom prst="rect">
            <a:avLst/>
          </a:prstGeom>
        </p:spPr>
      </p:pic>
      <p:pic>
        <p:nvPicPr>
          <p:cNvPr id="10" name="Picture 9">
            <a:extLst>
              <a:ext uri="{FF2B5EF4-FFF2-40B4-BE49-F238E27FC236}">
                <a16:creationId xmlns:a16="http://schemas.microsoft.com/office/drawing/2014/main" id="{25CF1798-2418-DD42-86D0-0E53201AAB9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426826" y="1560709"/>
            <a:ext cx="1659227" cy="1550165"/>
          </a:xfrm>
          <a:prstGeom prst="rect">
            <a:avLst/>
          </a:prstGeom>
        </p:spPr>
      </p:pic>
      <p:pic>
        <p:nvPicPr>
          <p:cNvPr id="11" name="Picture 10">
            <a:extLst>
              <a:ext uri="{FF2B5EF4-FFF2-40B4-BE49-F238E27FC236}">
                <a16:creationId xmlns:a16="http://schemas.microsoft.com/office/drawing/2014/main" id="{E33FA761-38FB-B84B-815D-25B00A732103}"/>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868714" y="3275045"/>
            <a:ext cx="1500486" cy="1553678"/>
          </a:xfrm>
          <a:prstGeom prst="rect">
            <a:avLst/>
          </a:prstGeom>
        </p:spPr>
      </p:pic>
      <p:pic>
        <p:nvPicPr>
          <p:cNvPr id="18" name="Picture 17">
            <a:extLst>
              <a:ext uri="{FF2B5EF4-FFF2-40B4-BE49-F238E27FC236}">
                <a16:creationId xmlns:a16="http://schemas.microsoft.com/office/drawing/2014/main" id="{1E796097-C69C-D24A-AE62-499D5EBFAA3B}"/>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832341" y="1558296"/>
            <a:ext cx="1536859" cy="1552579"/>
          </a:xfrm>
          <a:prstGeom prst="rect">
            <a:avLst/>
          </a:prstGeom>
        </p:spPr>
      </p:pic>
      <p:pic>
        <p:nvPicPr>
          <p:cNvPr id="19" name="Picture 18">
            <a:extLst>
              <a:ext uri="{FF2B5EF4-FFF2-40B4-BE49-F238E27FC236}">
                <a16:creationId xmlns:a16="http://schemas.microsoft.com/office/drawing/2014/main" id="{8D93F7E8-3253-4345-AD17-B942BEBB8868}"/>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3172229" y="1558295"/>
            <a:ext cx="1376147" cy="1552579"/>
          </a:xfrm>
          <a:prstGeom prst="rect">
            <a:avLst/>
          </a:prstGeom>
        </p:spPr>
      </p:pic>
      <p:pic>
        <p:nvPicPr>
          <p:cNvPr id="20" name="Picture 19">
            <a:extLst>
              <a:ext uri="{FF2B5EF4-FFF2-40B4-BE49-F238E27FC236}">
                <a16:creationId xmlns:a16="http://schemas.microsoft.com/office/drawing/2014/main" id="{0AC680B7-6260-8A4E-AB33-CB0A7422CCD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351405" y="1558295"/>
            <a:ext cx="1452661" cy="1552579"/>
          </a:xfrm>
          <a:prstGeom prst="rect">
            <a:avLst/>
          </a:prstGeom>
        </p:spPr>
      </p:pic>
      <p:pic>
        <p:nvPicPr>
          <p:cNvPr id="5" name="Picture 4">
            <a:extLst>
              <a:ext uri="{FF2B5EF4-FFF2-40B4-BE49-F238E27FC236}">
                <a16:creationId xmlns:a16="http://schemas.microsoft.com/office/drawing/2014/main" id="{B4F7EFFC-CFA2-FC47-8DE0-993A97D30589}"/>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351404" y="3275045"/>
            <a:ext cx="1483038" cy="1483038"/>
          </a:xfrm>
          <a:prstGeom prst="rect">
            <a:avLst/>
          </a:prstGeom>
        </p:spPr>
      </p:pic>
      <p:pic>
        <p:nvPicPr>
          <p:cNvPr id="21" name="Picture 20">
            <a:extLst>
              <a:ext uri="{FF2B5EF4-FFF2-40B4-BE49-F238E27FC236}">
                <a16:creationId xmlns:a16="http://schemas.microsoft.com/office/drawing/2014/main" id="{69317E07-C7B9-4345-A1C1-E1BE40A11311}"/>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389199" y="3222258"/>
            <a:ext cx="1457026" cy="1606465"/>
          </a:xfrm>
          <a:prstGeom prst="rect">
            <a:avLst/>
          </a:prstGeom>
        </p:spPr>
      </p:pic>
      <p:pic>
        <p:nvPicPr>
          <p:cNvPr id="22" name="Picture 21">
            <a:extLst>
              <a:ext uri="{FF2B5EF4-FFF2-40B4-BE49-F238E27FC236}">
                <a16:creationId xmlns:a16="http://schemas.microsoft.com/office/drawing/2014/main" id="{FF560D6E-8639-DB4B-87CB-4A25B34102F6}"/>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9400982" y="3275045"/>
            <a:ext cx="1682290" cy="1381712"/>
          </a:xfrm>
          <a:prstGeom prst="rect">
            <a:avLst/>
          </a:prstGeom>
        </p:spPr>
      </p:pic>
      <p:pic>
        <p:nvPicPr>
          <p:cNvPr id="25" name="Picture 24">
            <a:extLst>
              <a:ext uri="{FF2B5EF4-FFF2-40B4-BE49-F238E27FC236}">
                <a16:creationId xmlns:a16="http://schemas.microsoft.com/office/drawing/2014/main" id="{D6A361A1-74D4-C943-A129-EF7D278CDEC2}"/>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037627" y="5028661"/>
            <a:ext cx="1607052" cy="1623793"/>
          </a:xfrm>
          <a:prstGeom prst="rect">
            <a:avLst/>
          </a:prstGeom>
        </p:spPr>
      </p:pic>
      <p:pic>
        <p:nvPicPr>
          <p:cNvPr id="26" name="Picture 25">
            <a:extLst>
              <a:ext uri="{FF2B5EF4-FFF2-40B4-BE49-F238E27FC236}">
                <a16:creationId xmlns:a16="http://schemas.microsoft.com/office/drawing/2014/main" id="{8B42AA29-821A-294D-81E3-CEFBDE65AEB3}"/>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384667" y="5028661"/>
            <a:ext cx="1510684" cy="1510684"/>
          </a:xfrm>
          <a:prstGeom prst="rect">
            <a:avLst/>
          </a:prstGeom>
        </p:spPr>
      </p:pic>
      <p:pic>
        <p:nvPicPr>
          <p:cNvPr id="27" name="Picture 26">
            <a:extLst>
              <a:ext uri="{FF2B5EF4-FFF2-40B4-BE49-F238E27FC236}">
                <a16:creationId xmlns:a16="http://schemas.microsoft.com/office/drawing/2014/main" id="{881744EE-69BF-534E-A46B-92AAB6139E55}"/>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868714" y="4992893"/>
            <a:ext cx="1500486" cy="1760719"/>
          </a:xfrm>
          <a:prstGeom prst="rect">
            <a:avLst/>
          </a:prstGeom>
        </p:spPr>
      </p:pic>
      <p:pic>
        <p:nvPicPr>
          <p:cNvPr id="28" name="Picture 27">
            <a:extLst>
              <a:ext uri="{FF2B5EF4-FFF2-40B4-BE49-F238E27FC236}">
                <a16:creationId xmlns:a16="http://schemas.microsoft.com/office/drawing/2014/main" id="{FAC02FBD-6FE8-9A43-8F9B-C989B2702917}"/>
              </a:ext>
            </a:extLst>
          </p:cNvPr>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a:off x="9606935" y="4992893"/>
            <a:ext cx="1310447" cy="1458651"/>
          </a:xfrm>
          <a:prstGeom prst="rect">
            <a:avLst/>
          </a:prstGeom>
        </p:spPr>
      </p:pic>
    </p:spTree>
    <p:extLst>
      <p:ext uri="{BB962C8B-B14F-4D97-AF65-F5344CB8AC3E}">
        <p14:creationId xmlns:p14="http://schemas.microsoft.com/office/powerpoint/2010/main" val="2242358773"/>
      </p:ext>
    </p:extLst>
  </p:cSld>
  <p:clrMapOvr>
    <a:masterClrMapping/>
  </p:clrMapOvr>
  <mc:AlternateContent xmlns:mc="http://schemas.openxmlformats.org/markup-compatibility/2006" xmlns:p14="http://schemas.microsoft.com/office/powerpoint/2010/main">
    <mc:Choice Requires="p14">
      <p:transition spd="slow" p14:dur="2000" advTm="34848"/>
    </mc:Choice>
    <mc:Fallback xmlns="">
      <p:transition spd="slow" advTm="34848"/>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&amp; amazing committee</a:t>
            </a:r>
          </a:p>
        </p:txBody>
      </p:sp>
      <p:pic>
        <p:nvPicPr>
          <p:cNvPr id="18" name="Picture 17">
            <a:extLst>
              <a:ext uri="{FF2B5EF4-FFF2-40B4-BE49-F238E27FC236}">
                <a16:creationId xmlns:a16="http://schemas.microsoft.com/office/drawing/2014/main" id="{1E796097-C69C-D24A-AE62-499D5EBFAA3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06309" y="2449251"/>
            <a:ext cx="2078047" cy="2099303"/>
          </a:xfrm>
          <a:prstGeom prst="rect">
            <a:avLst/>
          </a:prstGeom>
        </p:spPr>
      </p:pic>
      <p:pic>
        <p:nvPicPr>
          <p:cNvPr id="2" name="Picture 1">
            <a:extLst>
              <a:ext uri="{FF2B5EF4-FFF2-40B4-BE49-F238E27FC236}">
                <a16:creationId xmlns:a16="http://schemas.microsoft.com/office/drawing/2014/main" id="{4E1F5AF2-C1F4-4444-A040-09BB1B9E67B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13900" y="2326594"/>
            <a:ext cx="2061323" cy="2344615"/>
          </a:xfrm>
          <a:prstGeom prst="rect">
            <a:avLst/>
          </a:prstGeom>
        </p:spPr>
      </p:pic>
      <p:pic>
        <p:nvPicPr>
          <p:cNvPr id="3" name="Picture 2">
            <a:extLst>
              <a:ext uri="{FF2B5EF4-FFF2-40B4-BE49-F238E27FC236}">
                <a16:creationId xmlns:a16="http://schemas.microsoft.com/office/drawing/2014/main" id="{53247D10-CC0D-2B40-9EF0-34FC8FE8941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20407" y="2326594"/>
            <a:ext cx="2161464" cy="2383153"/>
          </a:xfrm>
          <a:prstGeom prst="rect">
            <a:avLst/>
          </a:prstGeom>
        </p:spPr>
      </p:pic>
    </p:spTree>
    <p:extLst>
      <p:ext uri="{BB962C8B-B14F-4D97-AF65-F5344CB8AC3E}">
        <p14:creationId xmlns:p14="http://schemas.microsoft.com/office/powerpoint/2010/main" val="2471717559"/>
      </p:ext>
    </p:extLst>
  </p:cSld>
  <p:clrMapOvr>
    <a:masterClrMapping/>
  </p:clrMapOvr>
  <mc:AlternateContent xmlns:mc="http://schemas.openxmlformats.org/markup-compatibility/2006" xmlns:p14="http://schemas.microsoft.com/office/powerpoint/2010/main">
    <mc:Choice Requires="p14">
      <p:transition spd="slow" p14:dur="2000" advTm="34848"/>
    </mc:Choice>
    <mc:Fallback xmlns="">
      <p:transition spd="slow" advTm="34848"/>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777021" y="2464790"/>
            <a:ext cx="10515600" cy="2039477"/>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6000" b="1" dirty="0">
                <a:latin typeface="Apple Chancery" charset="0"/>
                <a:ea typeface="Apple Chancery" charset="0"/>
                <a:cs typeface="Apple Chancery" charset="0"/>
              </a:rPr>
              <a:t>Thank you!</a:t>
            </a:r>
          </a:p>
          <a:p>
            <a:pPr marL="0" indent="0" algn="ctr">
              <a:lnSpc>
                <a:spcPct val="100000"/>
              </a:lnSpc>
              <a:spcBef>
                <a:spcPts val="0"/>
              </a:spcBef>
              <a:buNone/>
            </a:pPr>
            <a:r>
              <a:rPr lang="en-US" sz="6000" b="1" dirty="0">
                <a:latin typeface="Apple Chancery" charset="0"/>
                <a:ea typeface="Apple Chancery" charset="0"/>
                <a:cs typeface="Apple Chancery" charset="0"/>
              </a:rPr>
              <a:t>Questions?</a:t>
            </a:r>
          </a:p>
        </p:txBody>
      </p:sp>
      <p:sp>
        <p:nvSpPr>
          <p:cNvPr id="3" name="TextBox 2">
            <a:extLst>
              <a:ext uri="{FF2B5EF4-FFF2-40B4-BE49-F238E27FC236}">
                <a16:creationId xmlns:a16="http://schemas.microsoft.com/office/drawing/2014/main" id="{E20B43CF-04EF-6B4A-995C-024E2752A709}"/>
              </a:ext>
            </a:extLst>
          </p:cNvPr>
          <p:cNvSpPr txBox="1"/>
          <p:nvPr/>
        </p:nvSpPr>
        <p:spPr>
          <a:xfrm>
            <a:off x="11727305" y="6488668"/>
            <a:ext cx="464695" cy="369332"/>
          </a:xfrm>
          <a:prstGeom prst="rect">
            <a:avLst/>
          </a:prstGeom>
          <a:noFill/>
        </p:spPr>
        <p:txBody>
          <a:bodyPr wrap="square" rtlCol="0">
            <a:spAutoFit/>
          </a:bodyPr>
          <a:lstStyle/>
          <a:p>
            <a:r>
              <a:rPr lang="en-US" dirty="0"/>
              <a:t>29</a:t>
            </a:r>
          </a:p>
        </p:txBody>
      </p:sp>
    </p:spTree>
    <p:extLst>
      <p:ext uri="{BB962C8B-B14F-4D97-AF65-F5344CB8AC3E}">
        <p14:creationId xmlns:p14="http://schemas.microsoft.com/office/powerpoint/2010/main" val="3182667007"/>
      </p:ext>
    </p:extLst>
  </p:cSld>
  <p:clrMapOvr>
    <a:masterClrMapping/>
  </p:clrMapOvr>
  <mc:AlternateContent xmlns:mc="http://schemas.openxmlformats.org/markup-compatibility/2006" xmlns:p14="http://schemas.microsoft.com/office/powerpoint/2010/main">
    <mc:Choice Requires="p14">
      <p:transition spd="slow" p14:dur="2000" advTm="6239"/>
    </mc:Choice>
    <mc:Fallback xmlns="">
      <p:transition spd="slow" advTm="6239"/>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5921" y="1699846"/>
            <a:ext cx="10687050" cy="2110154"/>
          </a:xfrm>
        </p:spPr>
        <p:txBody>
          <a:bodyPr>
            <a:normAutofit/>
          </a:bodyPr>
          <a:lstStyle/>
          <a:p>
            <a:r>
              <a:rPr lang="en-US" sz="4400" dirty="0">
                <a:latin typeface="Calibri" panose="020F0502020204030204" pitchFamily="34" charset="0"/>
                <a:ea typeface="Palatino" charset="0"/>
                <a:cs typeface="Calibri" panose="020F0502020204030204" pitchFamily="34" charset="0"/>
              </a:rPr>
              <a:t>Backup slides</a:t>
            </a:r>
            <a:br>
              <a:rPr lang="en-US" sz="4400" dirty="0">
                <a:latin typeface="Calibri" panose="020F0502020204030204" pitchFamily="34" charset="0"/>
                <a:ea typeface="Palatino" charset="0"/>
                <a:cs typeface="Calibri" panose="020F0502020204030204" pitchFamily="34" charset="0"/>
              </a:rPr>
            </a:br>
            <a:r>
              <a:rPr lang="en-US" sz="4400" dirty="0">
                <a:latin typeface="Calibri" panose="020F0502020204030204" pitchFamily="34" charset="0"/>
                <a:ea typeface="Palatino" charset="0"/>
                <a:cs typeface="Calibri" panose="020F0502020204030204" pitchFamily="34" charset="0"/>
              </a:rPr>
              <a:t>for prediction with expert advice</a:t>
            </a:r>
            <a:endParaRPr lang="en-US" sz="5400" dirty="0">
              <a:latin typeface="Calibri" panose="020F0502020204030204" pitchFamily="34" charset="0"/>
              <a:ea typeface="Palatino" charset="0"/>
              <a:cs typeface="Calibri" panose="020F0502020204030204" pitchFamily="34" charset="0"/>
            </a:endParaRPr>
          </a:p>
        </p:txBody>
      </p:sp>
    </p:spTree>
    <p:extLst>
      <p:ext uri="{BB962C8B-B14F-4D97-AF65-F5344CB8AC3E}">
        <p14:creationId xmlns:p14="http://schemas.microsoft.com/office/powerpoint/2010/main" val="1495705325"/>
      </p:ext>
    </p:extLst>
  </p:cSld>
  <p:clrMapOvr>
    <a:masterClrMapping/>
  </p:clrMapOvr>
  <mc:AlternateContent xmlns:mc="http://schemas.openxmlformats.org/markup-compatibility/2006" xmlns:p14="http://schemas.microsoft.com/office/powerpoint/2010/main">
    <mc:Choice Requires="p14">
      <p:transition spd="slow" p14:dur="2000" advTm="451"/>
    </mc:Choice>
    <mc:Fallback xmlns="">
      <p:transition spd="slow" advTm="451"/>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2338F87F-682C-654E-8A4A-F38E8D7A9AFE}"/>
              </a:ext>
            </a:extLst>
          </p:cNvPr>
          <p:cNvSpPr/>
          <p:nvPr/>
        </p:nvSpPr>
        <p:spPr>
          <a:xfrm>
            <a:off x="663388" y="1149806"/>
            <a:ext cx="11008659" cy="1808266"/>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Lower Bound</a:t>
            </a:r>
          </a:p>
        </p:txBody>
      </p:sp>
      <p:sp>
        <p:nvSpPr>
          <p:cNvPr id="8" name="TextBox 7">
            <a:extLst>
              <a:ext uri="{FF2B5EF4-FFF2-40B4-BE49-F238E27FC236}">
                <a16:creationId xmlns:a16="http://schemas.microsoft.com/office/drawing/2014/main" id="{70AEFE45-3CD9-C24B-8148-46418E2306A5}"/>
              </a:ext>
            </a:extLst>
          </p:cNvPr>
          <p:cNvSpPr txBox="1"/>
          <p:nvPr/>
        </p:nvSpPr>
        <p:spPr>
          <a:xfrm>
            <a:off x="838200" y="888196"/>
            <a:ext cx="3191195" cy="523220"/>
          </a:xfrm>
          <a:prstGeom prst="rect">
            <a:avLst/>
          </a:prstGeom>
          <a:solidFill>
            <a:schemeClr val="bg1"/>
          </a:solidFill>
        </p:spPr>
        <p:txBody>
          <a:bodyPr wrap="none" rtlCol="0">
            <a:spAutoFit/>
          </a:bodyPr>
          <a:lstStyle/>
          <a:p>
            <a:r>
              <a:rPr lang="en-US" sz="2800" b="1" dirty="0"/>
              <a:t>Theorem </a:t>
            </a:r>
            <a:r>
              <a:rPr lang="en-US" sz="2400" dirty="0"/>
              <a:t>(LB restated)</a:t>
            </a:r>
            <a:endParaRPr lang="en-US" sz="2800" b="1"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E0C8BB4-629E-D140-9703-C0838A526EE3}"/>
                  </a:ext>
                </a:extLst>
              </p:cNvPr>
              <p:cNvSpPr txBox="1"/>
              <p:nvPr/>
            </p:nvSpPr>
            <p:spPr>
              <a:xfrm>
                <a:off x="838200" y="1441028"/>
                <a:ext cx="10515600" cy="954107"/>
              </a:xfrm>
              <a:prstGeom prst="rect">
                <a:avLst/>
              </a:prstGeom>
              <a:noFill/>
            </p:spPr>
            <p:txBody>
              <a:bodyPr wrap="square" rtlCol="0">
                <a:spAutoFit/>
              </a:bodyPr>
              <a:lstStyle/>
              <a:p>
                <a:r>
                  <a:rPr lang="en-US" sz="2800" dirty="0"/>
                  <a:t>Fix an algorithm </a:t>
                </a:r>
                <a14:m>
                  <m:oMath xmlns:m="http://schemas.openxmlformats.org/officeDocument/2006/math">
                    <m:r>
                      <a:rPr lang="en-US" sz="2800" i="1" smtClean="0">
                        <a:latin typeface="Cambria Math" panose="02040503050406030204" pitchFamily="18" charset="0"/>
                        <a:ea typeface="Cambria Math" panose="02040503050406030204" pitchFamily="18" charset="0"/>
                      </a:rPr>
                      <m:t>𝒜</m:t>
                    </m:r>
                  </m:oMath>
                </a14:m>
                <a:r>
                  <a:rPr lang="en-US" sz="2800" dirty="0"/>
                  <a:t>. For every </a:t>
                </a:r>
                <a14:m>
                  <m:oMath xmlns:m="http://schemas.openxmlformats.org/officeDocument/2006/math">
                    <m:r>
                      <a:rPr lang="en-US" sz="2800" b="0" i="1" smtClean="0">
                        <a:latin typeface="Cambria Math" panose="02040503050406030204" pitchFamily="18" charset="0"/>
                      </a:rPr>
                      <m:t>𝜖</m:t>
                    </m:r>
                    <m:r>
                      <a:rPr lang="en-US" sz="2800" b="0" i="1" smtClean="0">
                        <a:latin typeface="Cambria Math" panose="02040503050406030204" pitchFamily="18" charset="0"/>
                      </a:rPr>
                      <m:t>&gt;0</m:t>
                    </m:r>
                  </m:oMath>
                </a14:m>
                <a:r>
                  <a:rPr lang="en-US" sz="2800" dirty="0"/>
                  <a:t>, there exists an adversary </a:t>
                </a:r>
                <a14:m>
                  <m:oMath xmlns:m="http://schemas.openxmlformats.org/officeDocument/2006/math">
                    <m:r>
                      <a:rPr lang="en-US" sz="2800" i="1" smtClean="0">
                        <a:latin typeface="Cambria Math" panose="02040503050406030204" pitchFamily="18" charset="0"/>
                        <a:ea typeface="Cambria Math" panose="02040503050406030204" pitchFamily="18" charset="0"/>
                      </a:rPr>
                      <m:t>ℬ</m:t>
                    </m:r>
                  </m:oMath>
                </a14:m>
                <a:r>
                  <a:rPr lang="en-US" sz="2800" dirty="0"/>
                  <a:t> such that for some </a:t>
                </a:r>
                <a14:m>
                  <m:oMath xmlns:m="http://schemas.openxmlformats.org/officeDocument/2006/math">
                    <m:r>
                      <a:rPr lang="en-US" sz="2800" b="0" i="1" smtClean="0">
                        <a:latin typeface="Cambria Math" panose="02040503050406030204" pitchFamily="18" charset="0"/>
                      </a:rPr>
                      <m:t>𝑇</m:t>
                    </m:r>
                    <m:r>
                      <a:rPr lang="en-US" sz="2800" b="0" i="1" smtClean="0">
                        <a:latin typeface="Cambria Math" panose="02040503050406030204" pitchFamily="18" charset="0"/>
                      </a:rPr>
                      <m:t>≥1</m:t>
                    </m:r>
                  </m:oMath>
                </a14:m>
                <a:r>
                  <a:rPr lang="en-US" sz="2800" dirty="0"/>
                  <a:t>,</a:t>
                </a:r>
              </a:p>
            </p:txBody>
          </p:sp>
        </mc:Choice>
        <mc:Fallback xmlns="">
          <p:sp>
            <p:nvSpPr>
              <p:cNvPr id="17" name="TextBox 16">
                <a:extLst>
                  <a:ext uri="{FF2B5EF4-FFF2-40B4-BE49-F238E27FC236}">
                    <a16:creationId xmlns:a16="http://schemas.microsoft.com/office/drawing/2014/main" id="{DE0C8BB4-629E-D140-9703-C0838A526EE3}"/>
                  </a:ext>
                </a:extLst>
              </p:cNvPr>
              <p:cNvSpPr txBox="1">
                <a:spLocks noRot="1" noChangeAspect="1" noMove="1" noResize="1" noEditPoints="1" noAdjustHandles="1" noChangeArrowheads="1" noChangeShapeType="1" noTextEdit="1"/>
              </p:cNvSpPr>
              <p:nvPr/>
            </p:nvSpPr>
            <p:spPr>
              <a:xfrm>
                <a:off x="838200" y="1441028"/>
                <a:ext cx="10515600" cy="954107"/>
              </a:xfrm>
              <a:prstGeom prst="rect">
                <a:avLst/>
              </a:prstGeom>
              <a:blipFill>
                <a:blip r:embed="rId3"/>
                <a:stretch>
                  <a:fillRect l="-1086" t="-5195" b="-155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2D1814C-9B0F-9D45-8216-366871392B02}"/>
                  </a:ext>
                </a:extLst>
              </p:cNvPr>
              <p:cNvSpPr/>
              <p:nvPr/>
            </p:nvSpPr>
            <p:spPr>
              <a:xfrm>
                <a:off x="4213561" y="1961895"/>
                <a:ext cx="3345018" cy="8274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b="0" i="1" smtClean="0">
                              <a:latin typeface="Cambria Math" panose="02040503050406030204" pitchFamily="18" charset="0"/>
                            </a:rPr>
                            <m:t>𝛾</m:t>
                          </m:r>
                          <m:r>
                            <a:rPr lang="en-US" sz="2800" b="0" i="1" smtClean="0">
                              <a:latin typeface="Cambria Math" panose="02040503050406030204" pitchFamily="18" charset="0"/>
                            </a:rPr>
                            <m:t>−</m:t>
                          </m:r>
                          <m:r>
                            <a:rPr lang="en-US" sz="2800" b="0" i="1" smtClean="0">
                              <a:latin typeface="Cambria Math" panose="02040503050406030204" pitchFamily="18" charset="0"/>
                            </a:rPr>
                            <m:t>𝜖</m:t>
                          </m:r>
                        </m:num>
                        <m:den>
                          <m:r>
                            <a:rPr lang="en-US" sz="2800" i="1">
                              <a:latin typeface="Cambria Math" panose="02040503050406030204" pitchFamily="18" charset="0"/>
                            </a:rPr>
                            <m:t>2</m:t>
                          </m:r>
                        </m:den>
                      </m:f>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𝑇</m:t>
                          </m:r>
                        </m:e>
                      </m:rad>
                    </m:oMath>
                  </m:oMathPara>
                </a14:m>
                <a:endParaRPr lang="en-US" sz="2800" dirty="0"/>
              </a:p>
            </p:txBody>
          </p:sp>
        </mc:Choice>
        <mc:Fallback xmlns="">
          <p:sp>
            <p:nvSpPr>
              <p:cNvPr id="3" name="Rectangle 2">
                <a:extLst>
                  <a:ext uri="{FF2B5EF4-FFF2-40B4-BE49-F238E27FC236}">
                    <a16:creationId xmlns:a16="http://schemas.microsoft.com/office/drawing/2014/main" id="{D2D1814C-9B0F-9D45-8216-366871392B02}"/>
                  </a:ext>
                </a:extLst>
              </p:cNvPr>
              <p:cNvSpPr>
                <a:spLocks noRot="1" noChangeAspect="1" noMove="1" noResize="1" noEditPoints="1" noAdjustHandles="1" noChangeArrowheads="1" noChangeShapeType="1" noTextEdit="1"/>
              </p:cNvSpPr>
              <p:nvPr/>
            </p:nvSpPr>
            <p:spPr>
              <a:xfrm>
                <a:off x="4213561" y="1961895"/>
                <a:ext cx="3345018" cy="827471"/>
              </a:xfrm>
              <a:prstGeom prst="rect">
                <a:avLst/>
              </a:prstGeom>
              <a:blipFill>
                <a:blip r:embed="rId4"/>
                <a:stretch>
                  <a:fillRect l="-379"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B3AD274A-3AB7-E14D-81EA-3430268281B9}"/>
                  </a:ext>
                </a:extLst>
              </p:cNvPr>
              <p:cNvSpPr>
                <a:spLocks noGrp="1"/>
              </p:cNvSpPr>
              <p:nvPr>
                <p:ph idx="1"/>
              </p:nvPr>
            </p:nvSpPr>
            <p:spPr>
              <a:xfrm>
                <a:off x="838200" y="6189743"/>
                <a:ext cx="10515600" cy="831078"/>
              </a:xfrm>
            </p:spPr>
            <p:txBody>
              <a:bodyPr>
                <a:normAutofit/>
              </a:bodyPr>
              <a:lstStyle/>
              <a:p>
                <a:pPr marL="0" indent="0">
                  <a:buNone/>
                </a:pPr>
                <a:r>
                  <a:rPr lang="en-US" sz="2400" dirty="0">
                    <a:solidFill>
                      <a:schemeClr val="tx1">
                        <a:lumMod val="75000"/>
                        <a:lumOff val="25000"/>
                      </a:schemeClr>
                    </a:solidFill>
                    <a:latin typeface="Calibri" panose="020F0502020204030204" pitchFamily="34" charset="0"/>
                    <a:cs typeface="Calibri" panose="020F0502020204030204" pitchFamily="34" charset="0"/>
                  </a:rPr>
                  <a:t>*In fact, can design </a:t>
                </a:r>
                <a14:m>
                  <m:oMath xmlns:m="http://schemas.openxmlformats.org/officeDocument/2006/math">
                    <m:r>
                      <a:rPr lang="en-US" sz="2400" i="1">
                        <a:solidFill>
                          <a:schemeClr val="tx1">
                            <a:lumMod val="75000"/>
                            <a:lumOff val="25000"/>
                          </a:schemeClr>
                        </a:solidFill>
                        <a:latin typeface="Cambria Math" panose="02040503050406030204" pitchFamily="18" charset="0"/>
                        <a:ea typeface="Cambria Math" panose="02040503050406030204" pitchFamily="18" charset="0"/>
                      </a:rPr>
                      <m:t>ℬ</m:t>
                    </m:r>
                  </m:oMath>
                </a14:m>
                <a:r>
                  <a:rPr lang="en-US" sz="2400" dirty="0">
                    <a:solidFill>
                      <a:schemeClr val="tx1">
                        <a:lumMod val="75000"/>
                        <a:lumOff val="25000"/>
                      </a:schemeClr>
                    </a:solidFill>
                    <a:latin typeface="Calibri" panose="020F0502020204030204" pitchFamily="34" charset="0"/>
                    <a:cs typeface="Calibri" panose="020F0502020204030204" pitchFamily="34" charset="0"/>
                  </a:rPr>
                  <a:t> so that </a:t>
                </a:r>
                <a14:m>
                  <m:oMath xmlns:m="http://schemas.openxmlformats.org/officeDocument/2006/math">
                    <m:r>
                      <m:rPr>
                        <m:sty m:val="p"/>
                      </m:rPr>
                      <a:rPr lang="en-US" sz="2400">
                        <a:solidFill>
                          <a:schemeClr val="tx1">
                            <a:lumMod val="75000"/>
                            <a:lumOff val="25000"/>
                          </a:schemeClr>
                        </a:solidFill>
                        <a:latin typeface="Cambria Math" panose="02040503050406030204" pitchFamily="18" charset="0"/>
                      </a:rPr>
                      <m:t>Reg</m:t>
                    </m:r>
                    <m:d>
                      <m:dPr>
                        <m:ctrlPr>
                          <a:rPr lang="en-US" sz="2400" i="1">
                            <a:solidFill>
                              <a:schemeClr val="tx1">
                                <a:lumMod val="75000"/>
                                <a:lumOff val="25000"/>
                              </a:schemeClr>
                            </a:solidFill>
                            <a:latin typeface="Cambria Math" panose="02040503050406030204" pitchFamily="18" charset="0"/>
                          </a:rPr>
                        </m:ctrlPr>
                      </m:dPr>
                      <m:e>
                        <m:r>
                          <a:rPr lang="en-US" sz="2400" i="1">
                            <a:solidFill>
                              <a:schemeClr val="tx1">
                                <a:lumMod val="75000"/>
                                <a:lumOff val="25000"/>
                              </a:schemeClr>
                            </a:solidFill>
                            <a:latin typeface="Cambria Math" panose="02040503050406030204" pitchFamily="18" charset="0"/>
                          </a:rPr>
                          <m:t>𝑇</m:t>
                        </m:r>
                      </m:e>
                    </m:d>
                    <m:r>
                      <a:rPr lang="en-US" sz="2400" i="1">
                        <a:solidFill>
                          <a:schemeClr val="tx1">
                            <a:lumMod val="75000"/>
                            <a:lumOff val="25000"/>
                          </a:schemeClr>
                        </a:solidFill>
                        <a:latin typeface="Cambria Math" panose="02040503050406030204" pitchFamily="18" charset="0"/>
                      </a:rPr>
                      <m:t>≥</m:t>
                    </m:r>
                    <m:f>
                      <m:fPr>
                        <m:ctrlPr>
                          <a:rPr lang="en-US" sz="2400" i="1">
                            <a:solidFill>
                              <a:schemeClr val="tx1">
                                <a:lumMod val="75000"/>
                                <a:lumOff val="25000"/>
                              </a:schemeClr>
                            </a:solidFill>
                            <a:latin typeface="Cambria Math" panose="02040503050406030204" pitchFamily="18" charset="0"/>
                          </a:rPr>
                        </m:ctrlPr>
                      </m:fPr>
                      <m:num>
                        <m:r>
                          <a:rPr lang="en-US" sz="2400" i="1">
                            <a:solidFill>
                              <a:schemeClr val="tx1">
                                <a:lumMod val="75000"/>
                                <a:lumOff val="25000"/>
                              </a:schemeClr>
                            </a:solidFill>
                            <a:latin typeface="Cambria Math" panose="02040503050406030204" pitchFamily="18" charset="0"/>
                          </a:rPr>
                          <m:t>𝛾</m:t>
                        </m:r>
                        <m:r>
                          <a:rPr lang="en-US" sz="2400" i="1">
                            <a:solidFill>
                              <a:schemeClr val="tx1">
                                <a:lumMod val="75000"/>
                                <a:lumOff val="25000"/>
                              </a:schemeClr>
                            </a:solidFill>
                            <a:latin typeface="Cambria Math" panose="02040503050406030204" pitchFamily="18" charset="0"/>
                          </a:rPr>
                          <m:t>−</m:t>
                        </m:r>
                        <m:r>
                          <a:rPr lang="en-US" sz="2400" i="1">
                            <a:solidFill>
                              <a:schemeClr val="tx1">
                                <a:lumMod val="75000"/>
                                <a:lumOff val="25000"/>
                              </a:schemeClr>
                            </a:solidFill>
                            <a:latin typeface="Cambria Math" panose="02040503050406030204" pitchFamily="18" charset="0"/>
                          </a:rPr>
                          <m:t>𝜖</m:t>
                        </m:r>
                      </m:num>
                      <m:den>
                        <m:r>
                          <a:rPr lang="en-US" sz="2400" i="1">
                            <a:solidFill>
                              <a:schemeClr val="tx1">
                                <a:lumMod val="75000"/>
                                <a:lumOff val="25000"/>
                              </a:schemeClr>
                            </a:solidFill>
                            <a:latin typeface="Cambria Math" panose="02040503050406030204" pitchFamily="18" charset="0"/>
                          </a:rPr>
                          <m:t>2</m:t>
                        </m:r>
                      </m:den>
                    </m:f>
                    <m:r>
                      <a:rPr lang="en-US" sz="2400" i="1">
                        <a:solidFill>
                          <a:schemeClr val="tx1">
                            <a:lumMod val="75000"/>
                            <a:lumOff val="25000"/>
                          </a:schemeClr>
                        </a:solidFill>
                        <a:latin typeface="Cambria Math" panose="02040503050406030204" pitchFamily="18" charset="0"/>
                      </a:rPr>
                      <m:t>⋅</m:t>
                    </m:r>
                    <m:rad>
                      <m:radPr>
                        <m:degHide m:val="on"/>
                        <m:ctrlPr>
                          <a:rPr lang="en-US" sz="2400" i="1">
                            <a:solidFill>
                              <a:schemeClr val="tx1">
                                <a:lumMod val="75000"/>
                                <a:lumOff val="25000"/>
                              </a:schemeClr>
                            </a:solidFill>
                            <a:latin typeface="Cambria Math" panose="02040503050406030204" pitchFamily="18" charset="0"/>
                          </a:rPr>
                        </m:ctrlPr>
                      </m:radPr>
                      <m:deg/>
                      <m:e>
                        <m:r>
                          <a:rPr lang="en-US" sz="2400" i="1">
                            <a:solidFill>
                              <a:schemeClr val="tx1">
                                <a:lumMod val="75000"/>
                                <a:lumOff val="25000"/>
                              </a:schemeClr>
                            </a:solidFill>
                            <a:latin typeface="Cambria Math" panose="02040503050406030204" pitchFamily="18" charset="0"/>
                          </a:rPr>
                          <m:t>𝑇</m:t>
                        </m:r>
                      </m:e>
                    </m:rad>
                  </m:oMath>
                </a14:m>
                <a:r>
                  <a:rPr lang="en-US" sz="2400" dirty="0">
                    <a:solidFill>
                      <a:schemeClr val="tx1">
                        <a:lumMod val="75000"/>
                        <a:lumOff val="25000"/>
                      </a:schemeClr>
                    </a:solidFill>
                    <a:latin typeface="Calibri" panose="020F0502020204030204" pitchFamily="34" charset="0"/>
                    <a:cs typeface="Calibri" panose="020F0502020204030204" pitchFamily="34" charset="0"/>
                  </a:rPr>
                  <a:t> infinitely often.</a:t>
                </a:r>
              </a:p>
            </p:txBody>
          </p:sp>
        </mc:Choice>
        <mc:Fallback xmlns="">
          <p:sp>
            <p:nvSpPr>
              <p:cNvPr id="16" name="Content Placeholder 2">
                <a:extLst>
                  <a:ext uri="{FF2B5EF4-FFF2-40B4-BE49-F238E27FC236}">
                    <a16:creationId xmlns:a16="http://schemas.microsoft.com/office/drawing/2014/main" id="{B3AD274A-3AB7-E14D-81EA-3430268281B9}"/>
                  </a:ext>
                </a:extLst>
              </p:cNvPr>
              <p:cNvSpPr>
                <a:spLocks noGrp="1" noRot="1" noChangeAspect="1" noMove="1" noResize="1" noEditPoints="1" noAdjustHandles="1" noChangeArrowheads="1" noChangeShapeType="1" noTextEdit="1"/>
              </p:cNvSpPr>
              <p:nvPr>
                <p:ph idx="1"/>
              </p:nvPr>
            </p:nvSpPr>
            <p:spPr>
              <a:xfrm>
                <a:off x="838200" y="6189743"/>
                <a:ext cx="10515600" cy="831078"/>
              </a:xfrm>
              <a:blipFill>
                <a:blip r:embed="rId5"/>
                <a:stretch>
                  <a:fillRect l="-844" t="-2985"/>
                </a:stretch>
              </a:blipFill>
            </p:spPr>
            <p:txBody>
              <a:bodyPr/>
              <a:lstStyle/>
              <a:p>
                <a:r>
                  <a:rPr lang="en-US">
                    <a:noFill/>
                  </a:rPr>
                  <a:t> </a:t>
                </a:r>
              </a:p>
            </p:txBody>
          </p:sp>
        </mc:Fallback>
      </mc:AlternateContent>
    </p:spTree>
    <p:extLst>
      <p:ext uri="{BB962C8B-B14F-4D97-AF65-F5344CB8AC3E}">
        <p14:creationId xmlns:p14="http://schemas.microsoft.com/office/powerpoint/2010/main" val="15793739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Proof of Lower Bound</a:t>
            </a:r>
          </a:p>
        </p:txBody>
      </p:sp>
      <p:sp>
        <p:nvSpPr>
          <p:cNvPr id="12" name="TextBox 11">
            <a:extLst>
              <a:ext uri="{FF2B5EF4-FFF2-40B4-BE49-F238E27FC236}">
                <a16:creationId xmlns:a16="http://schemas.microsoft.com/office/drawing/2014/main" id="{22F8A571-7E39-534C-9A5C-898A06152C9D}"/>
              </a:ext>
            </a:extLst>
          </p:cNvPr>
          <p:cNvSpPr txBox="1"/>
          <p:nvPr/>
        </p:nvSpPr>
        <p:spPr>
          <a:xfrm>
            <a:off x="838198" y="900512"/>
            <a:ext cx="10833849" cy="523220"/>
          </a:xfrm>
          <a:prstGeom prst="rect">
            <a:avLst/>
          </a:prstGeom>
          <a:solidFill>
            <a:schemeClr val="bg1"/>
          </a:solidFill>
        </p:spPr>
        <p:txBody>
          <a:bodyPr wrap="square" rtlCol="0">
            <a:spAutoFit/>
          </a:bodyPr>
          <a:lstStyle/>
          <a:p>
            <a:r>
              <a:rPr lang="en-US" sz="2800" dirty="0"/>
              <a:t>Recall that</a:t>
            </a:r>
            <a:endParaRPr lang="en-US" sz="2800" b="1"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27CF67F8-C3AC-C741-9E60-869EFDC07276}"/>
                  </a:ext>
                </a:extLst>
              </p:cNvPr>
              <p:cNvSpPr/>
              <p:nvPr/>
            </p:nvSpPr>
            <p:spPr>
              <a:xfrm>
                <a:off x="1199933" y="1260402"/>
                <a:ext cx="4120552" cy="9884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Reg</m:t>
                      </m:r>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𝑇</m:t>
                          </m:r>
                        </m:sub>
                        <m:sup/>
                        <m:e>
                          <m:sSub>
                            <m:sSubPr>
                              <m:ctrlPr>
                                <a:rPr lang="en-US" sz="2400" b="1" i="1">
                                  <a:solidFill>
                                    <a:schemeClr val="accent1"/>
                                  </a:solidFill>
                                  <a:latin typeface="Cambria Math" panose="02040503050406030204" pitchFamily="18" charset="0"/>
                                </a:rPr>
                              </m:ctrlPr>
                            </m:sSubPr>
                            <m:e>
                              <m:r>
                                <a:rPr lang="en-US" sz="2400" b="1" i="1">
                                  <a:solidFill>
                                    <a:schemeClr val="accent1"/>
                                  </a:solidFill>
                                  <a:latin typeface="Cambria Math" panose="02040503050406030204" pitchFamily="18" charset="0"/>
                                </a:rPr>
                                <m:t>𝒑</m:t>
                              </m:r>
                            </m:e>
                            <m:sub>
                              <m:r>
                                <a:rPr lang="en-US" sz="2400" b="1" i="1">
                                  <a:solidFill>
                                    <a:schemeClr val="accent1"/>
                                  </a:solidFill>
                                  <a:latin typeface="Cambria Math" panose="02040503050406030204" pitchFamily="18" charset="0"/>
                                </a:rPr>
                                <m:t>𝒕</m:t>
                              </m:r>
                            </m:sub>
                          </m:sSub>
                          <m:r>
                            <a:rPr lang="en-US" sz="2400" i="1">
                              <a:latin typeface="Cambria Math" panose="02040503050406030204" pitchFamily="18" charset="0"/>
                            </a:rPr>
                            <m:t>⋅(</m:t>
                          </m:r>
                          <m:sSub>
                            <m:sSubPr>
                              <m:ctrlPr>
                                <a:rPr lang="en-US" sz="2400" b="1" i="1">
                                  <a:solidFill>
                                    <a:schemeClr val="accent6"/>
                                  </a:solidFill>
                                  <a:latin typeface="Cambria Math" panose="02040503050406030204" pitchFamily="18" charset="0"/>
                                </a:rPr>
                              </m:ctrlPr>
                            </m:sSubPr>
                            <m:e>
                              <m:r>
                                <a:rPr lang="en-US" sz="2400" b="1" i="1">
                                  <a:solidFill>
                                    <a:schemeClr val="accent6"/>
                                  </a:solidFill>
                                  <a:latin typeface="Cambria Math" panose="02040503050406030204" pitchFamily="18" charset="0"/>
                                </a:rPr>
                                <m:t>𝒈</m:t>
                              </m:r>
                            </m:e>
                            <m:sub>
                              <m:r>
                                <a:rPr lang="en-US" sz="2400" b="1" i="1">
                                  <a:solidFill>
                                    <a:schemeClr val="accent6"/>
                                  </a:solidFill>
                                  <a:latin typeface="Cambria Math" panose="02040503050406030204" pitchFamily="18" charset="0"/>
                                </a:rPr>
                                <m:t>𝒕</m:t>
                              </m:r>
                            </m:sub>
                          </m:sSub>
                          <m:r>
                            <a:rPr lang="en-US" sz="2400" i="1">
                              <a:latin typeface="Cambria Math" panose="02040503050406030204" pitchFamily="18" charset="0"/>
                            </a:rPr>
                            <m:t>−</m:t>
                          </m:r>
                          <m:sSub>
                            <m:sSubPr>
                              <m:ctrlPr>
                                <a:rPr lang="en-US" sz="2400" b="1" i="1">
                                  <a:solidFill>
                                    <a:schemeClr val="accent6"/>
                                  </a:solidFill>
                                  <a:latin typeface="Cambria Math" panose="02040503050406030204" pitchFamily="18" charset="0"/>
                                </a:rPr>
                              </m:ctrlPr>
                            </m:sSubPr>
                            <m:e>
                              <m:r>
                                <a:rPr lang="en-US" sz="2400" b="1" i="1">
                                  <a:solidFill>
                                    <a:schemeClr val="accent6"/>
                                  </a:solidFill>
                                  <a:latin typeface="Cambria Math" panose="02040503050406030204" pitchFamily="18" charset="0"/>
                                </a:rPr>
                                <m:t>𝒈</m:t>
                              </m:r>
                            </m:e>
                            <m:sub>
                              <m:r>
                                <a:rPr lang="en-US" sz="2400" b="1" i="1">
                                  <a:solidFill>
                                    <a:schemeClr val="accent6"/>
                                  </a:solidFill>
                                  <a:latin typeface="Cambria Math" panose="02040503050406030204" pitchFamily="18" charset="0"/>
                                </a:rPr>
                                <m:t>𝒕</m:t>
                              </m:r>
                              <m:r>
                                <a:rPr lang="en-US" sz="2400" b="1" i="1">
                                  <a:solidFill>
                                    <a:schemeClr val="accent6"/>
                                  </a:solidFill>
                                  <a:latin typeface="Cambria Math" panose="02040503050406030204" pitchFamily="18" charset="0"/>
                                </a:rPr>
                                <m:t>−</m:t>
                              </m:r>
                              <m:r>
                                <a:rPr lang="en-US" sz="2400" b="1" i="1">
                                  <a:solidFill>
                                    <a:schemeClr val="accent6"/>
                                  </a:solidFill>
                                  <a:latin typeface="Cambria Math" panose="02040503050406030204" pitchFamily="18" charset="0"/>
                                </a:rPr>
                                <m:t>𝟏</m:t>
                              </m:r>
                            </m:sub>
                          </m:sSub>
                          <m:r>
                            <a:rPr lang="en-US" sz="2400" i="1">
                              <a:latin typeface="Cambria Math" panose="02040503050406030204" pitchFamily="18" charset="0"/>
                            </a:rPr>
                            <m:t>)</m:t>
                          </m:r>
                        </m:e>
                      </m:nary>
                    </m:oMath>
                  </m:oMathPara>
                </a14:m>
                <a:endParaRPr lang="en-US" sz="2400" dirty="0"/>
              </a:p>
            </p:txBody>
          </p:sp>
        </mc:Choice>
        <mc:Fallback xmlns="">
          <p:sp>
            <p:nvSpPr>
              <p:cNvPr id="6" name="Rectangle 5">
                <a:extLst>
                  <a:ext uri="{FF2B5EF4-FFF2-40B4-BE49-F238E27FC236}">
                    <a16:creationId xmlns:a16="http://schemas.microsoft.com/office/drawing/2014/main" id="{27CF67F8-C3AC-C741-9E60-869EFDC07276}"/>
                  </a:ext>
                </a:extLst>
              </p:cNvPr>
              <p:cNvSpPr>
                <a:spLocks noRot="1" noChangeAspect="1" noMove="1" noResize="1" noEditPoints="1" noAdjustHandles="1" noChangeArrowheads="1" noChangeShapeType="1" noTextEdit="1"/>
              </p:cNvSpPr>
              <p:nvPr/>
            </p:nvSpPr>
            <p:spPr>
              <a:xfrm>
                <a:off x="1199933" y="1260402"/>
                <a:ext cx="4120552" cy="988476"/>
              </a:xfrm>
              <a:prstGeom prst="rect">
                <a:avLst/>
              </a:prstGeom>
              <a:blipFill>
                <a:blip r:embed="rId3"/>
                <a:stretch>
                  <a:fillRect t="-127848" b="-1797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6F6F669C-EDCE-6B4B-B4A8-084B52A74044}"/>
                  </a:ext>
                </a:extLst>
              </p:cNvPr>
              <p:cNvSpPr/>
              <p:nvPr/>
            </p:nvSpPr>
            <p:spPr>
              <a:xfrm>
                <a:off x="6435989" y="1523807"/>
                <a:ext cx="4401899" cy="461665"/>
              </a:xfrm>
              <a:prstGeom prst="rect">
                <a:avLst/>
              </a:prstGeom>
            </p:spPr>
            <p:txBody>
              <a:bodyPr wrap="square">
                <a:spAutoFit/>
              </a:bodyPr>
              <a:lstStyle/>
              <a:p>
                <a:r>
                  <a:rPr lang="en-US" sz="2400" dirty="0"/>
                  <a:t>where</a:t>
                </a:r>
                <a:r>
                  <a:rPr lang="en-US" sz="2400" dirty="0">
                    <a:solidFill>
                      <a:schemeClr val="accent1"/>
                    </a:solidFill>
                  </a:rPr>
                  <a:t> </a:t>
                </a:r>
                <a14:m>
                  <m:oMath xmlns:m="http://schemas.openxmlformats.org/officeDocument/2006/math">
                    <m:sSub>
                      <m:sSubPr>
                        <m:ctrlPr>
                          <a:rPr lang="en-US" sz="2400" b="1" i="1" smtClean="0">
                            <a:solidFill>
                              <a:schemeClr val="accent1"/>
                            </a:solidFill>
                            <a:latin typeface="Cambria Math" panose="02040503050406030204" pitchFamily="18" charset="0"/>
                          </a:rPr>
                        </m:ctrlPr>
                      </m:sSubPr>
                      <m:e>
                        <m:r>
                          <a:rPr lang="en-US" sz="2400" b="1" i="1">
                            <a:solidFill>
                              <a:schemeClr val="accent1"/>
                            </a:solidFill>
                            <a:latin typeface="Cambria Math" panose="02040503050406030204" pitchFamily="18" charset="0"/>
                          </a:rPr>
                          <m:t>𝒑</m:t>
                        </m:r>
                      </m:e>
                      <m:sub>
                        <m:r>
                          <a:rPr lang="en-US" sz="2400" b="1" i="1">
                            <a:solidFill>
                              <a:schemeClr val="accent1"/>
                            </a:solidFill>
                            <a:latin typeface="Cambria Math" panose="02040503050406030204" pitchFamily="18" charset="0"/>
                          </a:rPr>
                          <m:t>𝒕</m:t>
                        </m:r>
                      </m:sub>
                    </m:sSub>
                    <m:r>
                      <a:rPr lang="en-US" sz="2400" b="0" i="1" smtClean="0">
                        <a:solidFill>
                          <a:schemeClr val="accent1"/>
                        </a:solidFill>
                        <a:latin typeface="Cambria Math" panose="02040503050406030204" pitchFamily="18" charset="0"/>
                      </a:rPr>
                      <m:t>=0.5</m:t>
                    </m:r>
                  </m:oMath>
                </a14:m>
                <a:r>
                  <a:rPr lang="en-US" sz="2400" dirty="0"/>
                  <a:t> when </a:t>
                </a:r>
                <a14:m>
                  <m:oMath xmlns:m="http://schemas.openxmlformats.org/officeDocument/2006/math">
                    <m:sSub>
                      <m:sSubPr>
                        <m:ctrlPr>
                          <a:rPr lang="en-US" sz="2400" b="1" i="1" smtClean="0">
                            <a:solidFill>
                              <a:schemeClr val="accent6"/>
                            </a:solidFill>
                            <a:latin typeface="Cambria Math" panose="02040503050406030204" pitchFamily="18" charset="0"/>
                          </a:rPr>
                        </m:ctrlPr>
                      </m:sSubPr>
                      <m:e>
                        <m:r>
                          <a:rPr lang="en-US" sz="2400" b="1" i="1" smtClean="0">
                            <a:solidFill>
                              <a:schemeClr val="accent6"/>
                            </a:solidFill>
                            <a:latin typeface="Cambria Math" panose="02040503050406030204" pitchFamily="18" charset="0"/>
                          </a:rPr>
                          <m:t>𝒈</m:t>
                        </m:r>
                      </m:e>
                      <m:sub>
                        <m:r>
                          <a:rPr lang="en-US" sz="2400" b="1" i="1" smtClean="0">
                            <a:solidFill>
                              <a:schemeClr val="accent6"/>
                            </a:solidFill>
                            <a:latin typeface="Cambria Math" panose="02040503050406030204" pitchFamily="18" charset="0"/>
                          </a:rPr>
                          <m:t>𝒕</m:t>
                        </m:r>
                        <m:r>
                          <a:rPr lang="en-US" sz="2400" b="1" i="1" smtClean="0">
                            <a:solidFill>
                              <a:schemeClr val="accent6"/>
                            </a:solidFill>
                            <a:latin typeface="Cambria Math" panose="02040503050406030204" pitchFamily="18" charset="0"/>
                          </a:rPr>
                          <m:t>−</m:t>
                        </m:r>
                        <m:r>
                          <a:rPr lang="en-US" sz="2400" b="1" i="1" smtClean="0">
                            <a:solidFill>
                              <a:schemeClr val="accent6"/>
                            </a:solidFill>
                            <a:latin typeface="Cambria Math" panose="02040503050406030204" pitchFamily="18" charset="0"/>
                          </a:rPr>
                          <m:t>𝟏</m:t>
                        </m:r>
                      </m:sub>
                    </m:sSub>
                    <m:r>
                      <a:rPr lang="en-US" sz="2400" b="0" i="1" smtClean="0">
                        <a:solidFill>
                          <a:schemeClr val="accent6"/>
                        </a:solidFill>
                        <a:latin typeface="Cambria Math" panose="02040503050406030204" pitchFamily="18" charset="0"/>
                      </a:rPr>
                      <m:t>=0</m:t>
                    </m:r>
                  </m:oMath>
                </a14:m>
                <a:endParaRPr lang="en-US" sz="2400" dirty="0"/>
              </a:p>
            </p:txBody>
          </p:sp>
        </mc:Choice>
        <mc:Fallback xmlns="">
          <p:sp>
            <p:nvSpPr>
              <p:cNvPr id="14" name="Rectangle 13">
                <a:extLst>
                  <a:ext uri="{FF2B5EF4-FFF2-40B4-BE49-F238E27FC236}">
                    <a16:creationId xmlns:a16="http://schemas.microsoft.com/office/drawing/2014/main" id="{6F6F669C-EDCE-6B4B-B4A8-084B52A74044}"/>
                  </a:ext>
                </a:extLst>
              </p:cNvPr>
              <p:cNvSpPr>
                <a:spLocks noRot="1" noChangeAspect="1" noMove="1" noResize="1" noEditPoints="1" noAdjustHandles="1" noChangeArrowheads="1" noChangeShapeType="1" noTextEdit="1"/>
              </p:cNvSpPr>
              <p:nvPr/>
            </p:nvSpPr>
            <p:spPr>
              <a:xfrm>
                <a:off x="6435989" y="1523807"/>
                <a:ext cx="4401899" cy="461665"/>
              </a:xfrm>
              <a:prstGeom prst="rect">
                <a:avLst/>
              </a:prstGeom>
              <a:blipFill>
                <a:blip r:embed="rId4"/>
                <a:stretch>
                  <a:fillRect l="-2017" t="-8333" b="-3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B3800E1-FC4D-D047-B376-2D46D42E9F55}"/>
                  </a:ext>
                </a:extLst>
              </p:cNvPr>
              <p:cNvSpPr txBox="1"/>
              <p:nvPr/>
            </p:nvSpPr>
            <p:spPr>
              <a:xfrm>
                <a:off x="838197" y="2253815"/>
                <a:ext cx="10833849" cy="523220"/>
              </a:xfrm>
              <a:prstGeom prst="rect">
                <a:avLst/>
              </a:prstGeom>
              <a:noFill/>
            </p:spPr>
            <p:txBody>
              <a:bodyPr wrap="square" rtlCol="0">
                <a:spAutoFit/>
              </a:bodyPr>
              <a:lstStyle/>
              <a:p>
                <a:r>
                  <a:rPr lang="en-US" sz="2800" dirty="0"/>
                  <a:t>Evolve </a:t>
                </a:r>
                <a14:m>
                  <m:oMath xmlns:m="http://schemas.openxmlformats.org/officeDocument/2006/math">
                    <m:sSub>
                      <m:sSubPr>
                        <m:ctrlPr>
                          <a:rPr lang="en-US" sz="2800" b="1" i="1">
                            <a:solidFill>
                              <a:schemeClr val="accent6"/>
                            </a:solidFill>
                            <a:latin typeface="Cambria Math" panose="02040503050406030204" pitchFamily="18" charset="0"/>
                          </a:rPr>
                        </m:ctrlPr>
                      </m:sSubPr>
                      <m:e>
                        <m:r>
                          <a:rPr lang="en-US" sz="2800" b="1" i="1">
                            <a:solidFill>
                              <a:schemeClr val="accent6"/>
                            </a:solidFill>
                            <a:latin typeface="Cambria Math" panose="02040503050406030204" pitchFamily="18" charset="0"/>
                          </a:rPr>
                          <m:t>𝒈</m:t>
                        </m:r>
                      </m:e>
                      <m:sub>
                        <m:r>
                          <a:rPr lang="en-US" sz="2800" b="1" i="1">
                            <a:solidFill>
                              <a:schemeClr val="accent6"/>
                            </a:solidFill>
                            <a:latin typeface="Cambria Math" panose="02040503050406030204" pitchFamily="18" charset="0"/>
                          </a:rPr>
                          <m:t>𝒕</m:t>
                        </m:r>
                      </m:sub>
                    </m:sSub>
                  </m:oMath>
                </a14:m>
                <a:r>
                  <a:rPr lang="en-US" sz="2800" dirty="0"/>
                  <a:t> as reflected standard random walk on </a:t>
                </a:r>
                <a14:m>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ℤ</m:t>
                        </m:r>
                      </m:e>
                      <m:sub>
                        <m:r>
                          <a:rPr lang="en-US" sz="2800" b="0" i="1" smtClean="0">
                            <a:latin typeface="Cambria Math" panose="02040503050406030204" pitchFamily="18" charset="0"/>
                            <a:ea typeface="Cambria Math" panose="02040503050406030204" pitchFamily="18" charset="0"/>
                          </a:rPr>
                          <m:t>≥0</m:t>
                        </m:r>
                      </m:sub>
                    </m:sSub>
                  </m:oMath>
                </a14:m>
                <a:r>
                  <a:rPr lang="en-US" sz="2800" dirty="0"/>
                  <a:t>.</a:t>
                </a:r>
              </a:p>
            </p:txBody>
          </p:sp>
        </mc:Choice>
        <mc:Fallback xmlns="">
          <p:sp>
            <p:nvSpPr>
              <p:cNvPr id="15" name="TextBox 14">
                <a:extLst>
                  <a:ext uri="{FF2B5EF4-FFF2-40B4-BE49-F238E27FC236}">
                    <a16:creationId xmlns:a16="http://schemas.microsoft.com/office/drawing/2014/main" id="{4B3800E1-FC4D-D047-B376-2D46D42E9F55}"/>
                  </a:ext>
                </a:extLst>
              </p:cNvPr>
              <p:cNvSpPr txBox="1">
                <a:spLocks noRot="1" noChangeAspect="1" noMove="1" noResize="1" noEditPoints="1" noAdjustHandles="1" noChangeArrowheads="1" noChangeShapeType="1" noTextEdit="1"/>
              </p:cNvSpPr>
              <p:nvPr/>
            </p:nvSpPr>
            <p:spPr>
              <a:xfrm>
                <a:off x="838197" y="2253815"/>
                <a:ext cx="10833849" cy="523220"/>
              </a:xfrm>
              <a:prstGeom prst="rect">
                <a:avLst/>
              </a:prstGeom>
              <a:blipFill>
                <a:blip r:embed="rId5"/>
                <a:stretch>
                  <a:fillRect l="-1054" t="-9302" b="-279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FC5BE14C-AA89-844C-9900-948443B7E03C}"/>
                  </a:ext>
                </a:extLst>
              </p:cNvPr>
              <p:cNvSpPr/>
              <p:nvPr/>
            </p:nvSpPr>
            <p:spPr>
              <a:xfrm>
                <a:off x="505561" y="3100809"/>
                <a:ext cx="412055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Reg</m:t>
                      </m:r>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𝑀</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1" i="1" smtClean="0">
                              <a:solidFill>
                                <a:srgbClr val="7030A0"/>
                              </a:solidFill>
                              <a:latin typeface="Cambria Math" panose="02040503050406030204" pitchFamily="18" charset="0"/>
                            </a:rPr>
                          </m:ctrlPr>
                        </m:sSubPr>
                        <m:e>
                          <m:r>
                            <a:rPr lang="en-US" sz="2400" b="1" i="1" smtClean="0">
                              <a:solidFill>
                                <a:srgbClr val="7030A0"/>
                              </a:solidFill>
                              <a:latin typeface="Cambria Math" panose="02040503050406030204" pitchFamily="18" charset="0"/>
                            </a:rPr>
                            <m:t>𝑨</m:t>
                          </m:r>
                        </m:e>
                        <m:sub>
                          <m:r>
                            <a:rPr lang="en-US" sz="2400" b="1" i="1" smtClean="0">
                              <a:solidFill>
                                <a:srgbClr val="7030A0"/>
                              </a:solidFill>
                              <a:latin typeface="Cambria Math" panose="02040503050406030204" pitchFamily="18" charset="0"/>
                            </a:rPr>
                            <m:t>𝑻</m:t>
                          </m:r>
                        </m:sub>
                      </m:sSub>
                    </m:oMath>
                  </m:oMathPara>
                </a14:m>
                <a:endParaRPr lang="en-US" sz="2400" b="1" dirty="0"/>
              </a:p>
            </p:txBody>
          </p:sp>
        </mc:Choice>
        <mc:Fallback xmlns="">
          <p:sp>
            <p:nvSpPr>
              <p:cNvPr id="13" name="Rectangle 12">
                <a:extLst>
                  <a:ext uri="{FF2B5EF4-FFF2-40B4-BE49-F238E27FC236}">
                    <a16:creationId xmlns:a16="http://schemas.microsoft.com/office/drawing/2014/main" id="{FC5BE14C-AA89-844C-9900-948443B7E03C}"/>
                  </a:ext>
                </a:extLst>
              </p:cNvPr>
              <p:cNvSpPr>
                <a:spLocks noRot="1" noChangeAspect="1" noMove="1" noResize="1" noEditPoints="1" noAdjustHandles="1" noChangeArrowheads="1" noChangeShapeType="1" noTextEdit="1"/>
              </p:cNvSpPr>
              <p:nvPr/>
            </p:nvSpPr>
            <p:spPr>
              <a:xfrm>
                <a:off x="505561" y="3100809"/>
                <a:ext cx="4120552" cy="461665"/>
              </a:xfrm>
              <a:prstGeom prst="rect">
                <a:avLst/>
              </a:prstGeom>
              <a:blipFill>
                <a:blip r:embed="rId6"/>
                <a:stretch>
                  <a:fillRect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C53E4696-F9F1-2846-9EF9-BCE9935AFEE5}"/>
                  </a:ext>
                </a:extLst>
              </p:cNvPr>
              <p:cNvSpPr/>
              <p:nvPr/>
            </p:nvSpPr>
            <p:spPr>
              <a:xfrm>
                <a:off x="5821406" y="3100809"/>
                <a:ext cx="5532394" cy="461665"/>
              </a:xfrm>
              <a:prstGeom prst="rect">
                <a:avLst/>
              </a:prstGeom>
            </p:spPr>
            <p:txBody>
              <a:bodyPr wrap="square">
                <a:spAutoFit/>
              </a:bodyPr>
              <a:lstStyle/>
              <a:p>
                <a:r>
                  <a:rPr lang="en-US" sz="2400" b="0" dirty="0" err="1"/>
                  <a:t>Doob</a:t>
                </a:r>
                <a:r>
                  <a:rPr lang="en-US" sz="2400" b="0" dirty="0"/>
                  <a:t> decomposition. </a:t>
                </a:r>
                <a14:m>
                  <m:oMath xmlns:m="http://schemas.openxmlformats.org/officeDocument/2006/math">
                    <m:sSub>
                      <m:sSubPr>
                        <m:ctrlPr>
                          <a:rPr lang="en-US" sz="2400" b="0" i="1" smtClean="0">
                            <a:latin typeface="Cambria Math" panose="02040503050406030204" pitchFamily="18" charset="0"/>
                          </a:rPr>
                        </m:ctrlPr>
                      </m:sSubPr>
                      <m:e>
                        <m:r>
                          <a:rPr lang="en-US" sz="2400" i="1" smtClean="0">
                            <a:latin typeface="Cambria Math" panose="02040503050406030204" pitchFamily="18" charset="0"/>
                          </a:rPr>
                          <m:t>𝑀</m:t>
                        </m:r>
                      </m:e>
                      <m:sub>
                        <m:r>
                          <a:rPr lang="en-US" sz="2400" b="0" i="1" smtClean="0">
                            <a:latin typeface="Cambria Math" panose="02040503050406030204" pitchFamily="18" charset="0"/>
                          </a:rPr>
                          <m:t>𝑇</m:t>
                        </m:r>
                      </m:sub>
                    </m:sSub>
                  </m:oMath>
                </a14:m>
                <a:r>
                  <a:rPr lang="en-US" sz="2400" dirty="0"/>
                  <a:t> a martingale.</a:t>
                </a:r>
              </a:p>
            </p:txBody>
          </p:sp>
        </mc:Choice>
        <mc:Fallback xmlns="">
          <p:sp>
            <p:nvSpPr>
              <p:cNvPr id="18" name="Rectangle 17">
                <a:extLst>
                  <a:ext uri="{FF2B5EF4-FFF2-40B4-BE49-F238E27FC236}">
                    <a16:creationId xmlns:a16="http://schemas.microsoft.com/office/drawing/2014/main" id="{C53E4696-F9F1-2846-9EF9-BCE9935AFEE5}"/>
                  </a:ext>
                </a:extLst>
              </p:cNvPr>
              <p:cNvSpPr>
                <a:spLocks noRot="1" noChangeAspect="1" noMove="1" noResize="1" noEditPoints="1" noAdjustHandles="1" noChangeArrowheads="1" noChangeShapeType="1" noTextEdit="1"/>
              </p:cNvSpPr>
              <p:nvPr/>
            </p:nvSpPr>
            <p:spPr>
              <a:xfrm>
                <a:off x="5821406" y="3100809"/>
                <a:ext cx="5532394" cy="461665"/>
              </a:xfrm>
              <a:prstGeom prst="rect">
                <a:avLst/>
              </a:prstGeom>
              <a:blipFill>
                <a:blip r:embed="rId7"/>
                <a:stretch>
                  <a:fillRect l="-1602" t="-5263"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DC337B86-516E-6C47-9ED2-E9572C99E11C}"/>
                  </a:ext>
                </a:extLst>
              </p:cNvPr>
              <p:cNvSpPr/>
              <p:nvPr/>
            </p:nvSpPr>
            <p:spPr>
              <a:xfrm>
                <a:off x="834173" y="3694122"/>
                <a:ext cx="6266715" cy="461665"/>
              </a:xfrm>
              <a:prstGeom prst="rect">
                <a:avLst/>
              </a:prstGeom>
            </p:spPr>
            <p:txBody>
              <a:bodyPr wrap="square">
                <a:spAutoFit/>
              </a:bodyPr>
              <a:lstStyle/>
              <a:p>
                <a14:m>
                  <m:oMath xmlns:m="http://schemas.openxmlformats.org/officeDocument/2006/math">
                    <m:sSub>
                      <m:sSubPr>
                        <m:ctrlPr>
                          <a:rPr lang="en-US" sz="2400" b="1" i="1" smtClean="0">
                            <a:solidFill>
                              <a:srgbClr val="7030A0"/>
                            </a:solidFill>
                            <a:latin typeface="Cambria Math" panose="02040503050406030204" pitchFamily="18" charset="0"/>
                          </a:rPr>
                        </m:ctrlPr>
                      </m:sSubPr>
                      <m:e>
                        <m:r>
                          <a:rPr lang="en-US" sz="2400" b="1" i="1" smtClean="0">
                            <a:solidFill>
                              <a:srgbClr val="7030A0"/>
                            </a:solidFill>
                            <a:latin typeface="Cambria Math" panose="02040503050406030204" pitchFamily="18" charset="0"/>
                          </a:rPr>
                          <m:t>𝑨</m:t>
                        </m:r>
                      </m:e>
                      <m:sub>
                        <m:r>
                          <a:rPr lang="en-US" sz="2400" b="1" i="1" smtClean="0">
                            <a:solidFill>
                              <a:srgbClr val="7030A0"/>
                            </a:solidFill>
                            <a:latin typeface="Cambria Math" panose="02040503050406030204" pitchFamily="18" charset="0"/>
                          </a:rPr>
                          <m:t>𝒕</m:t>
                        </m:r>
                      </m:sub>
                    </m:sSub>
                    <m:r>
                      <a:rPr lang="en-US" sz="2400" b="0" i="1" smtClean="0">
                        <a:latin typeface="Cambria Math" panose="02040503050406030204" pitchFamily="18" charset="0"/>
                      </a:rPr>
                      <m:t>−</m:t>
                    </m:r>
                    <m:sSub>
                      <m:sSubPr>
                        <m:ctrlPr>
                          <a:rPr lang="en-US" sz="2400" b="1" i="1" smtClean="0">
                            <a:solidFill>
                              <a:srgbClr val="7030A0"/>
                            </a:solidFill>
                            <a:latin typeface="Cambria Math" panose="02040503050406030204" pitchFamily="18" charset="0"/>
                          </a:rPr>
                        </m:ctrlPr>
                      </m:sSubPr>
                      <m:e>
                        <m:r>
                          <a:rPr lang="en-US" sz="2400" b="1" i="1" smtClean="0">
                            <a:solidFill>
                              <a:srgbClr val="7030A0"/>
                            </a:solidFill>
                            <a:latin typeface="Cambria Math" panose="02040503050406030204" pitchFamily="18" charset="0"/>
                          </a:rPr>
                          <m:t>𝑨</m:t>
                        </m:r>
                      </m:e>
                      <m:sub>
                        <m:r>
                          <a:rPr lang="en-US" sz="2400" b="1" i="1" smtClean="0">
                            <a:solidFill>
                              <a:srgbClr val="7030A0"/>
                            </a:solidFill>
                            <a:latin typeface="Cambria Math" panose="02040503050406030204" pitchFamily="18" charset="0"/>
                          </a:rPr>
                          <m:t>𝒕</m:t>
                        </m:r>
                        <m:r>
                          <a:rPr lang="en-US" sz="2400" b="1" i="1" smtClean="0">
                            <a:solidFill>
                              <a:srgbClr val="7030A0"/>
                            </a:solidFill>
                            <a:latin typeface="Cambria Math" panose="02040503050406030204" pitchFamily="18" charset="0"/>
                          </a:rPr>
                          <m:t>−</m:t>
                        </m:r>
                        <m:r>
                          <a:rPr lang="en-US" sz="2400" b="1" i="1" smtClean="0">
                            <a:solidFill>
                              <a:srgbClr val="7030A0"/>
                            </a:solidFill>
                            <a:latin typeface="Cambria Math" panose="02040503050406030204" pitchFamily="18" charset="0"/>
                          </a:rPr>
                          <m:t>𝟏</m:t>
                        </m:r>
                      </m:sub>
                    </m:sSub>
                    <m:r>
                      <a:rPr lang="en-US" sz="2400" b="0" i="1" smtClean="0">
                        <a:latin typeface="Cambria Math" panose="02040503050406030204" pitchFamily="18" charset="0"/>
                      </a:rPr>
                      <m:t>=</m:t>
                    </m:r>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d>
                      </m:e>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ℱ</m:t>
                            </m:r>
                          </m:e>
                          <m:sub>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Sub>
                      </m:e>
                    </m:d>
                  </m:oMath>
                </a14:m>
                <a:r>
                  <a:rPr lang="en-US" sz="2400" dirty="0"/>
                  <a:t> </a:t>
                </a:r>
              </a:p>
            </p:txBody>
          </p:sp>
        </mc:Choice>
        <mc:Fallback xmlns="">
          <p:sp>
            <p:nvSpPr>
              <p:cNvPr id="16" name="Rectangle 15">
                <a:extLst>
                  <a:ext uri="{FF2B5EF4-FFF2-40B4-BE49-F238E27FC236}">
                    <a16:creationId xmlns:a16="http://schemas.microsoft.com/office/drawing/2014/main" id="{DC337B86-516E-6C47-9ED2-E9572C99E11C}"/>
                  </a:ext>
                </a:extLst>
              </p:cNvPr>
              <p:cNvSpPr>
                <a:spLocks noRot="1" noChangeAspect="1" noMove="1" noResize="1" noEditPoints="1" noAdjustHandles="1" noChangeArrowheads="1" noChangeShapeType="1" noTextEdit="1"/>
              </p:cNvSpPr>
              <p:nvPr/>
            </p:nvSpPr>
            <p:spPr>
              <a:xfrm>
                <a:off x="834173" y="3694122"/>
                <a:ext cx="6266715" cy="461665"/>
              </a:xfrm>
              <a:prstGeom prst="rect">
                <a:avLst/>
              </a:prstGeom>
              <a:blipFill>
                <a:blip r:embed="rId13"/>
                <a:stretch>
                  <a:fillRect l="-202"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075F966C-E277-B84A-BF13-3D0D3AF7F54B}"/>
                  </a:ext>
                </a:extLst>
              </p:cNvPr>
              <p:cNvSpPr/>
              <p:nvPr/>
            </p:nvSpPr>
            <p:spPr>
              <a:xfrm>
                <a:off x="834172" y="4248728"/>
                <a:ext cx="6266715" cy="461665"/>
              </a:xfrm>
              <a:prstGeom prst="rect">
                <a:avLst/>
              </a:prstGeom>
            </p:spPr>
            <p:txBody>
              <a:bodyPr wrap="square">
                <a:spAutoFit/>
              </a:bodyPr>
              <a:lstStyle/>
              <a:p>
                <a14:m>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𝐴</m:t>
                        </m:r>
                      </m:e>
                      <m:sub>
                        <m:r>
                          <a:rPr lang="en-US" sz="2400" b="0" i="1" smtClean="0">
                            <a:solidFill>
                              <a:schemeClr val="bg1"/>
                            </a:solidFill>
                            <a:latin typeface="Cambria Math" panose="02040503050406030204" pitchFamily="18" charset="0"/>
                          </a:rPr>
                          <m:t>𝑡</m:t>
                        </m:r>
                      </m:sub>
                    </m:sSub>
                    <m:r>
                      <a:rPr lang="en-US" sz="2400" b="0" i="1" smtClean="0">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𝐴</m:t>
                        </m:r>
                      </m:e>
                      <m:sub>
                        <m:r>
                          <a:rPr lang="en-US" sz="2400" b="0" i="1" smtClean="0">
                            <a:solidFill>
                              <a:schemeClr val="bg1"/>
                            </a:solidFill>
                            <a:latin typeface="Cambria Math" panose="02040503050406030204" pitchFamily="18" charset="0"/>
                          </a:rPr>
                          <m:t>𝑡</m:t>
                        </m:r>
                        <m:r>
                          <a:rPr lang="en-US" sz="2400" b="0" i="1" smtClean="0">
                            <a:solidFill>
                              <a:schemeClr val="bg1"/>
                            </a:solidFill>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d>
                      </m:e>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ℱ</m:t>
                            </m:r>
                          </m:e>
                          <m:sub>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Sub>
                      </m:e>
                    </m:d>
                  </m:oMath>
                </a14:m>
                <a:r>
                  <a:rPr lang="en-US" sz="2400" dirty="0"/>
                  <a:t> </a:t>
                </a:r>
              </a:p>
            </p:txBody>
          </p:sp>
        </mc:Choice>
        <mc:Fallback xmlns="">
          <p:sp>
            <p:nvSpPr>
              <p:cNvPr id="17" name="Rectangle 16">
                <a:extLst>
                  <a:ext uri="{FF2B5EF4-FFF2-40B4-BE49-F238E27FC236}">
                    <a16:creationId xmlns:a16="http://schemas.microsoft.com/office/drawing/2014/main" id="{075F966C-E277-B84A-BF13-3D0D3AF7F54B}"/>
                  </a:ext>
                </a:extLst>
              </p:cNvPr>
              <p:cNvSpPr>
                <a:spLocks noRot="1" noChangeAspect="1" noMove="1" noResize="1" noEditPoints="1" noAdjustHandles="1" noChangeArrowheads="1" noChangeShapeType="1" noTextEdit="1"/>
              </p:cNvSpPr>
              <p:nvPr/>
            </p:nvSpPr>
            <p:spPr>
              <a:xfrm>
                <a:off x="834172" y="4248728"/>
                <a:ext cx="6266715" cy="461665"/>
              </a:xfrm>
              <a:prstGeom prst="rect">
                <a:avLst/>
              </a:prstGeom>
              <a:blipFill>
                <a:blip r:embed="rId14"/>
                <a:stretch>
                  <a:fillRect l="-202"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61B82510-C2AB-EF47-B833-99176EFD6E58}"/>
                  </a:ext>
                </a:extLst>
              </p:cNvPr>
              <p:cNvSpPr/>
              <p:nvPr/>
            </p:nvSpPr>
            <p:spPr>
              <a:xfrm>
                <a:off x="5846849" y="4271108"/>
                <a:ext cx="2725652" cy="461665"/>
              </a:xfrm>
              <a:prstGeom prst="rect">
                <a:avLst/>
              </a:prstGeom>
            </p:spPr>
            <p:txBody>
              <a:bodyPr wrap="square">
                <a:spAutoFit/>
              </a:bodyPr>
              <a:lstStyle/>
              <a:p>
                <a:r>
                  <a:rPr lang="en-US" sz="2400" dirty="0"/>
                  <a:t>(</a:t>
                </a:r>
                <a14:m>
                  <m:oMath xmlns:m="http://schemas.openxmlformats.org/officeDocument/2006/math">
                    <m:sSub>
                      <m:sSubPr>
                        <m:ctrlPr>
                          <a:rPr lang="en-US" sz="2400" i="1">
                            <a:solidFill>
                              <a:schemeClr val="bg1"/>
                            </a:solidFill>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ℱ</m:t>
                        </m:r>
                      </m:e>
                      <m:sub>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Sub>
                  </m:oMath>
                </a14:m>
                <a:r>
                  <a:rPr lang="en-US" sz="2400" dirty="0"/>
                  <a:t>)</a:t>
                </a:r>
              </a:p>
            </p:txBody>
          </p:sp>
        </mc:Choice>
        <mc:Fallback xmlns="">
          <p:sp>
            <p:nvSpPr>
              <p:cNvPr id="25" name="Rectangle 24">
                <a:extLst>
                  <a:ext uri="{FF2B5EF4-FFF2-40B4-BE49-F238E27FC236}">
                    <a16:creationId xmlns:a16="http://schemas.microsoft.com/office/drawing/2014/main" id="{61B82510-C2AB-EF47-B833-99176EFD6E58}"/>
                  </a:ext>
                </a:extLst>
              </p:cNvPr>
              <p:cNvSpPr>
                <a:spLocks noRot="1" noChangeAspect="1" noMove="1" noResize="1" noEditPoints="1" noAdjustHandles="1" noChangeArrowheads="1" noChangeShapeType="1" noTextEdit="1"/>
              </p:cNvSpPr>
              <p:nvPr/>
            </p:nvSpPr>
            <p:spPr>
              <a:xfrm>
                <a:off x="5846849" y="4271108"/>
                <a:ext cx="2725652" cy="461665"/>
              </a:xfrm>
              <a:prstGeom prst="rect">
                <a:avLst/>
              </a:prstGeom>
              <a:blipFill>
                <a:blip r:embed="rId15"/>
                <a:stretch>
                  <a:fillRect l="-3241" t="-8108"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0D54C6AC-F1AF-E74A-80F3-01E59A3411FF}"/>
                  </a:ext>
                </a:extLst>
              </p:cNvPr>
              <p:cNvSpPr/>
              <p:nvPr/>
            </p:nvSpPr>
            <p:spPr>
              <a:xfrm>
                <a:off x="834172" y="4732773"/>
                <a:ext cx="6266715" cy="461665"/>
              </a:xfrm>
              <a:prstGeom prst="rect">
                <a:avLst/>
              </a:prstGeom>
            </p:spPr>
            <p:txBody>
              <a:bodyPr wrap="square">
                <a:spAutoFit/>
              </a:bodyPr>
              <a:lstStyle/>
              <a:p>
                <a14:m>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𝐴</m:t>
                        </m:r>
                      </m:e>
                      <m:sub>
                        <m:r>
                          <a:rPr lang="en-US" sz="2400" b="0" i="1" smtClean="0">
                            <a:solidFill>
                              <a:schemeClr val="bg1"/>
                            </a:solidFill>
                            <a:latin typeface="Cambria Math" panose="02040503050406030204" pitchFamily="18" charset="0"/>
                          </a:rPr>
                          <m:t>𝑡</m:t>
                        </m:r>
                      </m:sub>
                    </m:sSub>
                    <m:r>
                      <a:rPr lang="en-US" sz="2400" b="0" i="1" smtClean="0">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𝐴</m:t>
                        </m:r>
                      </m:e>
                      <m:sub>
                        <m:r>
                          <a:rPr lang="en-US" sz="2400" b="0" i="1" smtClean="0">
                            <a:solidFill>
                              <a:schemeClr val="bg1"/>
                            </a:solidFill>
                            <a:latin typeface="Cambria Math" panose="02040503050406030204" pitchFamily="18" charset="0"/>
                          </a:rPr>
                          <m:t>𝑡</m:t>
                        </m:r>
                        <m:r>
                          <a:rPr lang="en-US" sz="2400" b="0" i="1" smtClean="0">
                            <a:solidFill>
                              <a:schemeClr val="bg1"/>
                            </a:solidFill>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=0]</m:t>
                    </m:r>
                  </m:oMath>
                </a14:m>
                <a:r>
                  <a:rPr lang="en-US" sz="2400" dirty="0"/>
                  <a:t> </a:t>
                </a:r>
              </a:p>
            </p:txBody>
          </p:sp>
        </mc:Choice>
        <mc:Fallback xmlns="">
          <p:sp>
            <p:nvSpPr>
              <p:cNvPr id="26" name="Rectangle 25">
                <a:extLst>
                  <a:ext uri="{FF2B5EF4-FFF2-40B4-BE49-F238E27FC236}">
                    <a16:creationId xmlns:a16="http://schemas.microsoft.com/office/drawing/2014/main" id="{0D54C6AC-F1AF-E74A-80F3-01E59A3411FF}"/>
                  </a:ext>
                </a:extLst>
              </p:cNvPr>
              <p:cNvSpPr>
                <a:spLocks noRot="1" noChangeAspect="1" noMove="1" noResize="1" noEditPoints="1" noAdjustHandles="1" noChangeArrowheads="1" noChangeShapeType="1" noTextEdit="1"/>
              </p:cNvSpPr>
              <p:nvPr/>
            </p:nvSpPr>
            <p:spPr>
              <a:xfrm>
                <a:off x="834172" y="4732773"/>
                <a:ext cx="6266715" cy="461665"/>
              </a:xfrm>
              <a:prstGeom prst="rect">
                <a:avLst/>
              </a:prstGeom>
              <a:blipFill>
                <a:blip r:embed="rId16"/>
                <a:stretch>
                  <a:fillRect l="-202"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44EFE6C4-D63D-7944-9E54-4CEA5F8FACF7}"/>
                  </a:ext>
                </a:extLst>
              </p:cNvPr>
              <p:cNvSpPr/>
              <p:nvPr/>
            </p:nvSpPr>
            <p:spPr>
              <a:xfrm>
                <a:off x="834171" y="5200256"/>
                <a:ext cx="6266715" cy="461665"/>
              </a:xfrm>
              <a:prstGeom prst="rect">
                <a:avLst/>
              </a:prstGeom>
            </p:spPr>
            <p:txBody>
              <a:bodyPr wrap="square">
                <a:spAutoFit/>
              </a:bodyPr>
              <a:lstStyle/>
              <a:p>
                <a14:m>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𝐴</m:t>
                        </m:r>
                      </m:e>
                      <m:sub>
                        <m:r>
                          <a:rPr lang="en-US" sz="2400" b="0" i="1" smtClean="0">
                            <a:solidFill>
                              <a:schemeClr val="bg1"/>
                            </a:solidFill>
                            <a:latin typeface="Cambria Math" panose="02040503050406030204" pitchFamily="18" charset="0"/>
                          </a:rPr>
                          <m:t>𝑡</m:t>
                        </m:r>
                      </m:sub>
                    </m:sSub>
                    <m:r>
                      <a:rPr lang="en-US" sz="2400" b="0" i="1" smtClean="0">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𝐴</m:t>
                        </m:r>
                      </m:e>
                      <m:sub>
                        <m:r>
                          <a:rPr lang="en-US" sz="2400" b="0" i="1" smtClean="0">
                            <a:solidFill>
                              <a:schemeClr val="bg1"/>
                            </a:solidFill>
                            <a:latin typeface="Cambria Math" panose="02040503050406030204" pitchFamily="18" charset="0"/>
                          </a:rPr>
                          <m:t>𝑡</m:t>
                        </m:r>
                        <m:r>
                          <a:rPr lang="en-US" sz="2400" b="0" i="1" smtClean="0">
                            <a:solidFill>
                              <a:schemeClr val="bg1"/>
                            </a:solidFill>
                            <a:latin typeface="Cambria Math" panose="02040503050406030204" pitchFamily="18" charset="0"/>
                          </a:rPr>
                          <m:t>−1</m:t>
                        </m:r>
                      </m:sub>
                    </m:sSub>
                    <m:r>
                      <a:rPr lang="en-US" sz="2400" b="0" i="1" smtClean="0">
                        <a:latin typeface="Cambria Math" panose="02040503050406030204" pitchFamily="18" charset="0"/>
                      </a:rPr>
                      <m:t>=</m:t>
                    </m:r>
                    <m:f>
                      <m:fPr>
                        <m:type m:val="skw"/>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r>
                          <a:rPr lang="en-US" sz="2400" b="0" i="1" smtClean="0">
                            <a:solidFill>
                              <a:schemeClr val="tx1"/>
                            </a:solidFill>
                            <a:latin typeface="Cambria Math" panose="02040503050406030204" pitchFamily="18" charset="0"/>
                          </a:rPr>
                          <m:t>2</m:t>
                        </m:r>
                      </m:den>
                    </m:f>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=0]</m:t>
                    </m:r>
                  </m:oMath>
                </a14:m>
                <a:r>
                  <a:rPr lang="en-US" sz="2400" dirty="0"/>
                  <a:t> </a:t>
                </a:r>
              </a:p>
            </p:txBody>
          </p:sp>
        </mc:Choice>
        <mc:Fallback xmlns="">
          <p:sp>
            <p:nvSpPr>
              <p:cNvPr id="27" name="Rectangle 26">
                <a:extLst>
                  <a:ext uri="{FF2B5EF4-FFF2-40B4-BE49-F238E27FC236}">
                    <a16:creationId xmlns:a16="http://schemas.microsoft.com/office/drawing/2014/main" id="{44EFE6C4-D63D-7944-9E54-4CEA5F8FACF7}"/>
                  </a:ext>
                </a:extLst>
              </p:cNvPr>
              <p:cNvSpPr>
                <a:spLocks noRot="1" noChangeAspect="1" noMove="1" noResize="1" noEditPoints="1" noAdjustHandles="1" noChangeArrowheads="1" noChangeShapeType="1" noTextEdit="1"/>
              </p:cNvSpPr>
              <p:nvPr/>
            </p:nvSpPr>
            <p:spPr>
              <a:xfrm>
                <a:off x="834171" y="5200256"/>
                <a:ext cx="6266715" cy="461665"/>
              </a:xfrm>
              <a:prstGeom prst="rect">
                <a:avLst/>
              </a:prstGeom>
              <a:blipFill>
                <a:blip r:embed="rId17"/>
                <a:stretch>
                  <a:fillRect l="-202" t="-121053" b="-186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90CDD99F-FAF8-6F40-AE8E-894663D7CDE2}"/>
                  </a:ext>
                </a:extLst>
              </p:cNvPr>
              <p:cNvSpPr/>
              <p:nvPr/>
            </p:nvSpPr>
            <p:spPr>
              <a:xfrm>
                <a:off x="5846848" y="4732773"/>
                <a:ext cx="5183102" cy="461665"/>
              </a:xfrm>
              <a:prstGeom prst="rect">
                <a:avLst/>
              </a:prstGeom>
            </p:spPr>
            <p:txBody>
              <a:bodyPr wrap="square">
                <a:spAutoFit/>
              </a:bodyPr>
              <a:lstStyle/>
              <a:p>
                <a:r>
                  <a:rPr lang="en-US" sz="2400" dirty="0"/>
                  <a:t>(</a:t>
                </a:r>
                <a14:m>
                  <m:oMath xmlns:m="http://schemas.openxmlformats.org/officeDocument/2006/math">
                    <m:r>
                      <a:rPr lang="en-US" sz="2400" b="0" i="1" smtClean="0">
                        <a:solidFill>
                          <a:schemeClr val="tx1"/>
                        </a:solidFill>
                        <a:latin typeface="Cambria Math" panose="02040503050406030204" pitchFamily="18" charset="0"/>
                      </a:rPr>
                      <m:t>𝑔</m:t>
                    </m:r>
                  </m:oMath>
                </a14:m>
                <a:r>
                  <a:rPr lang="en-US" sz="2400" dirty="0"/>
                  <a:t> is a </a:t>
                </a:r>
                <a:r>
                  <a:rPr lang="en-US" sz="2400" b="1" dirty="0"/>
                  <a:t>reflected </a:t>
                </a:r>
                <a:r>
                  <a:rPr lang="en-US" sz="2400" dirty="0"/>
                  <a:t>standard RW)</a:t>
                </a:r>
              </a:p>
            </p:txBody>
          </p:sp>
        </mc:Choice>
        <mc:Fallback xmlns="">
          <p:sp>
            <p:nvSpPr>
              <p:cNvPr id="28" name="Rectangle 27">
                <a:extLst>
                  <a:ext uri="{FF2B5EF4-FFF2-40B4-BE49-F238E27FC236}">
                    <a16:creationId xmlns:a16="http://schemas.microsoft.com/office/drawing/2014/main" id="{90CDD99F-FAF8-6F40-AE8E-894663D7CDE2}"/>
                  </a:ext>
                </a:extLst>
              </p:cNvPr>
              <p:cNvSpPr>
                <a:spLocks noRot="1" noChangeAspect="1" noMove="1" noResize="1" noEditPoints="1" noAdjustHandles="1" noChangeArrowheads="1" noChangeShapeType="1" noTextEdit="1"/>
              </p:cNvSpPr>
              <p:nvPr/>
            </p:nvSpPr>
            <p:spPr>
              <a:xfrm>
                <a:off x="5846848" y="4732773"/>
                <a:ext cx="5183102" cy="461665"/>
              </a:xfrm>
              <a:prstGeom prst="rect">
                <a:avLst/>
              </a:prstGeom>
              <a:blipFill>
                <a:blip r:embed="rId18"/>
                <a:stretch>
                  <a:fillRect l="-1707" t="-8108"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4009E647-9D67-FF42-9C65-FEE389EFF515}"/>
                  </a:ext>
                </a:extLst>
              </p:cNvPr>
              <p:cNvSpPr/>
              <p:nvPr/>
            </p:nvSpPr>
            <p:spPr>
              <a:xfrm>
                <a:off x="5846848" y="5194438"/>
                <a:ext cx="5183102" cy="461665"/>
              </a:xfrm>
              <a:prstGeom prst="rect">
                <a:avLst/>
              </a:prstGeom>
            </p:spPr>
            <p:txBody>
              <a:bodyPr wrap="square">
                <a:spAutoFit/>
              </a:bodyPr>
              <a:lstStyle/>
              <a:p>
                <a:r>
                  <a:rPr lang="en-US" sz="2400" dirty="0"/>
                  <a:t>(</a:t>
                </a:r>
                <a14:m>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𝑡</m:t>
                        </m:r>
                      </m:sub>
                    </m:sSub>
                    <m:r>
                      <a:rPr lang="en-US" sz="2400" b="0" i="1" smtClean="0">
                        <a:solidFill>
                          <a:schemeClr val="tx1"/>
                        </a:solidFill>
                        <a:latin typeface="Cambria Math" panose="02040503050406030204" pitchFamily="18" charset="0"/>
                      </a:rPr>
                      <m:t>=</m:t>
                    </m:r>
                    <m:f>
                      <m:fPr>
                        <m:type m:val="skw"/>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r>
                          <a:rPr lang="en-US" sz="2400" b="0" i="1" smtClean="0">
                            <a:solidFill>
                              <a:schemeClr val="tx1"/>
                            </a:solidFill>
                            <a:latin typeface="Cambria Math" panose="02040503050406030204" pitchFamily="18" charset="0"/>
                          </a:rPr>
                          <m:t>2</m:t>
                        </m:r>
                      </m:den>
                    </m:f>
                  </m:oMath>
                </a14:m>
                <a:r>
                  <a:rPr lang="en-US" sz="2400" dirty="0"/>
                  <a:t> when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=0</m:t>
                    </m:r>
                  </m:oMath>
                </a14:m>
                <a:r>
                  <a:rPr lang="en-US" sz="2400" dirty="0"/>
                  <a:t>)</a:t>
                </a:r>
              </a:p>
            </p:txBody>
          </p:sp>
        </mc:Choice>
        <mc:Fallback xmlns="">
          <p:sp>
            <p:nvSpPr>
              <p:cNvPr id="29" name="Rectangle 28">
                <a:extLst>
                  <a:ext uri="{FF2B5EF4-FFF2-40B4-BE49-F238E27FC236}">
                    <a16:creationId xmlns:a16="http://schemas.microsoft.com/office/drawing/2014/main" id="{4009E647-9D67-FF42-9C65-FEE389EFF515}"/>
                  </a:ext>
                </a:extLst>
              </p:cNvPr>
              <p:cNvSpPr>
                <a:spLocks noRot="1" noChangeAspect="1" noMove="1" noResize="1" noEditPoints="1" noAdjustHandles="1" noChangeArrowheads="1" noChangeShapeType="1" noTextEdit="1"/>
              </p:cNvSpPr>
              <p:nvPr/>
            </p:nvSpPr>
            <p:spPr>
              <a:xfrm>
                <a:off x="5846848" y="5194438"/>
                <a:ext cx="5183102" cy="461665"/>
              </a:xfrm>
              <a:prstGeom prst="rect">
                <a:avLst/>
              </a:prstGeom>
              <a:blipFill>
                <a:blip r:embed="rId19"/>
                <a:stretch>
                  <a:fillRect l="-1707" t="-124324" b="-1918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43C77F1D-98FB-4B4D-AEF7-6CE19485C2EF}"/>
                  </a:ext>
                </a:extLst>
              </p:cNvPr>
              <p:cNvSpPr/>
              <p:nvPr/>
            </p:nvSpPr>
            <p:spPr>
              <a:xfrm>
                <a:off x="751105" y="5862886"/>
                <a:ext cx="6266715" cy="461665"/>
              </a:xfrm>
              <a:prstGeom prst="rect">
                <a:avLst/>
              </a:prstGeom>
            </p:spPr>
            <p:txBody>
              <a:bodyPr wrap="square">
                <a:spAutoFit/>
              </a:bodyPr>
              <a:lstStyle/>
              <a:p>
                <a14:m>
                  <m:oMath xmlns:m="http://schemas.openxmlformats.org/officeDocument/2006/math">
                    <m:r>
                      <a:rPr lang="en-US" sz="2400" b="0" i="1" smtClean="0">
                        <a:solidFill>
                          <a:schemeClr val="tx1"/>
                        </a:solidFill>
                        <a:latin typeface="Cambria Math" panose="02040503050406030204" pitchFamily="18" charset="0"/>
                      </a:rPr>
                      <m:t>∴</m:t>
                    </m:r>
                    <m:sSub>
                      <m:sSubPr>
                        <m:ctrlPr>
                          <a:rPr lang="en-US" sz="2400" b="1" i="1" smtClean="0">
                            <a:solidFill>
                              <a:srgbClr val="7030A0"/>
                            </a:solidFill>
                            <a:latin typeface="Cambria Math" panose="02040503050406030204" pitchFamily="18" charset="0"/>
                          </a:rPr>
                        </m:ctrlPr>
                      </m:sSubPr>
                      <m:e>
                        <m:r>
                          <a:rPr lang="en-US" sz="2400" b="1" i="1" smtClean="0">
                            <a:solidFill>
                              <a:srgbClr val="7030A0"/>
                            </a:solidFill>
                            <a:latin typeface="Cambria Math" panose="02040503050406030204" pitchFamily="18" charset="0"/>
                          </a:rPr>
                          <m:t>𝑨</m:t>
                        </m:r>
                      </m:e>
                      <m:sub>
                        <m:r>
                          <a:rPr lang="en-US" sz="2400" b="1" i="1" smtClean="0">
                            <a:solidFill>
                              <a:srgbClr val="7030A0"/>
                            </a:solidFill>
                            <a:latin typeface="Cambria Math" panose="02040503050406030204" pitchFamily="18" charset="0"/>
                          </a:rPr>
                          <m:t>𝑻</m:t>
                        </m:r>
                      </m:sub>
                    </m:sSub>
                    <m:r>
                      <a:rPr lang="en-US" sz="2400" b="0" i="1" smtClean="0">
                        <a:solidFill>
                          <a:schemeClr val="tx1"/>
                        </a:solidFill>
                        <a:latin typeface="Cambria Math" panose="02040503050406030204" pitchFamily="18" charset="0"/>
                      </a:rPr>
                      <m:t>=</m:t>
                    </m:r>
                    <m:f>
                      <m:fPr>
                        <m:type m:val="skw"/>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r>
                      <a:rPr lang="en-US" sz="2400" i="1">
                        <a:latin typeface="Cambria Math" panose="02040503050406030204" pitchFamily="18" charset="0"/>
                      </a:rPr>
                      <m:t>⋅</m:t>
                    </m:r>
                    <m:nary>
                      <m:naryPr>
                        <m:chr m:val="∑"/>
                        <m:supHide m:val="on"/>
                        <m:ctrlPr>
                          <a:rPr lang="en-US" sz="2400" b="0" i="1" smtClean="0">
                            <a:solidFill>
                              <a:schemeClr val="tx1"/>
                            </a:solidFill>
                            <a:latin typeface="Cambria Math" panose="02040503050406030204" pitchFamily="18" charset="0"/>
                          </a:rPr>
                        </m:ctrlPr>
                      </m:naryPr>
                      <m:sub>
                        <m:r>
                          <a:rPr lang="en-US" sz="2400" b="0" i="1" smtClean="0">
                            <a:solidFill>
                              <a:schemeClr val="tx1"/>
                            </a:solidFill>
                            <a:latin typeface="Cambria Math" panose="02040503050406030204" pitchFamily="18" charset="0"/>
                          </a:rPr>
                          <m:t>𝑡</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𝑇</m:t>
                        </m:r>
                      </m:sub>
                      <m:sup/>
                      <m:e>
                        <m:r>
                          <a:rPr lang="en-US" sz="2400" i="1">
                            <a:latin typeface="Cambria Math" panose="02040503050406030204" pitchFamily="18" charset="0"/>
                          </a:rPr>
                          <m:t>1</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=0</m:t>
                            </m:r>
                          </m:e>
                        </m:d>
                      </m:e>
                    </m:nary>
                    <m:r>
                      <a:rPr lang="en-US" sz="2400" b="0" i="1" smtClean="0">
                        <a:solidFill>
                          <a:schemeClr val="tx1"/>
                        </a:solidFill>
                        <a:latin typeface="Cambria Math" panose="02040503050406030204" pitchFamily="18" charset="0"/>
                      </a:rPr>
                      <m:t>=</m:t>
                    </m:r>
                    <m:f>
                      <m:fPr>
                        <m:type m:val="skw"/>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r>
                      <a:rPr lang="en-US" sz="2400" i="1">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𝑇</m:t>
                        </m:r>
                      </m:sub>
                    </m:sSub>
                  </m:oMath>
                </a14:m>
                <a:r>
                  <a:rPr lang="en-US" sz="2400" dirty="0">
                    <a:solidFill>
                      <a:schemeClr val="tx1"/>
                    </a:solidFill>
                  </a:rPr>
                  <a:t> </a:t>
                </a:r>
              </a:p>
            </p:txBody>
          </p:sp>
        </mc:Choice>
        <mc:Fallback xmlns="">
          <p:sp>
            <p:nvSpPr>
              <p:cNvPr id="30" name="Rectangle 29">
                <a:extLst>
                  <a:ext uri="{FF2B5EF4-FFF2-40B4-BE49-F238E27FC236}">
                    <a16:creationId xmlns:a16="http://schemas.microsoft.com/office/drawing/2014/main" id="{43C77F1D-98FB-4B4D-AEF7-6CE19485C2EF}"/>
                  </a:ext>
                </a:extLst>
              </p:cNvPr>
              <p:cNvSpPr>
                <a:spLocks noRot="1" noChangeAspect="1" noMove="1" noResize="1" noEditPoints="1" noAdjustHandles="1" noChangeArrowheads="1" noChangeShapeType="1" noTextEdit="1"/>
              </p:cNvSpPr>
              <p:nvPr/>
            </p:nvSpPr>
            <p:spPr>
              <a:xfrm>
                <a:off x="751105" y="5862886"/>
                <a:ext cx="6266715" cy="461665"/>
              </a:xfrm>
              <a:prstGeom prst="rect">
                <a:avLst/>
              </a:prstGeom>
              <a:blipFill>
                <a:blip r:embed="rId20"/>
                <a:stretch>
                  <a:fillRect t="-124324" b="-1918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1C045D14-C766-1049-9015-558A2B3C3477}"/>
                  </a:ext>
                </a:extLst>
              </p:cNvPr>
              <p:cNvSpPr/>
              <p:nvPr/>
            </p:nvSpPr>
            <p:spPr>
              <a:xfrm>
                <a:off x="5846848" y="3683050"/>
                <a:ext cx="3540040" cy="461665"/>
              </a:xfrm>
              <a:prstGeom prst="rect">
                <a:avLst/>
              </a:prstGeom>
            </p:spPr>
            <p:txBody>
              <a:bodyPr wrap="square">
                <a:spAutoFit/>
              </a:bodyPr>
              <a:lstStyle/>
              <a:p>
                <a:r>
                  <a:rPr lang="en-US" sz="2400" dirty="0"/>
                  <a:t>(</a:t>
                </a:r>
                <a14:m>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ℱ</m:t>
                        </m:r>
                      </m:e>
                      <m:sub>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𝜎</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𝑔</m:t>
                            </m:r>
                          </m:e>
                          <m:sub>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𝑔</m:t>
                            </m:r>
                          </m:e>
                          <m:sub>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Sub>
                      </m:e>
                    </m:d>
                  </m:oMath>
                </a14:m>
                <a:r>
                  <a:rPr lang="en-US" sz="2400" dirty="0"/>
                  <a:t>)</a:t>
                </a:r>
              </a:p>
            </p:txBody>
          </p:sp>
        </mc:Choice>
        <mc:Fallback xmlns="">
          <p:sp>
            <p:nvSpPr>
              <p:cNvPr id="31" name="Rectangle 30">
                <a:extLst>
                  <a:ext uri="{FF2B5EF4-FFF2-40B4-BE49-F238E27FC236}">
                    <a16:creationId xmlns:a16="http://schemas.microsoft.com/office/drawing/2014/main" id="{1C045D14-C766-1049-9015-558A2B3C3477}"/>
                  </a:ext>
                </a:extLst>
              </p:cNvPr>
              <p:cNvSpPr>
                <a:spLocks noRot="1" noChangeAspect="1" noMove="1" noResize="1" noEditPoints="1" noAdjustHandles="1" noChangeArrowheads="1" noChangeShapeType="1" noTextEdit="1"/>
              </p:cNvSpPr>
              <p:nvPr/>
            </p:nvSpPr>
            <p:spPr>
              <a:xfrm>
                <a:off x="5846848" y="3683050"/>
                <a:ext cx="3540040" cy="461665"/>
              </a:xfrm>
              <a:prstGeom prst="rect">
                <a:avLst/>
              </a:prstGeom>
              <a:blipFill>
                <a:blip r:embed="rId21"/>
                <a:stretch>
                  <a:fillRect l="-2500" t="-5405"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C4CAEF06-FEDB-654D-B82A-63ECE4F6E655}"/>
                  </a:ext>
                </a:extLst>
              </p:cNvPr>
              <p:cNvSpPr/>
              <p:nvPr/>
            </p:nvSpPr>
            <p:spPr>
              <a:xfrm>
                <a:off x="6209954" y="5862885"/>
                <a:ext cx="6266715" cy="461665"/>
              </a:xfrm>
              <a:prstGeom prst="rect">
                <a:avLst/>
              </a:prstGeom>
            </p:spPr>
            <p:txBody>
              <a:bodyPr wrap="square">
                <a:spAutoFit/>
              </a:bodyPr>
              <a:lstStyle/>
              <a:p>
                <a:r>
                  <a:rPr lang="en-US" sz="2400" b="0" dirty="0"/>
                  <a:t>(</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𝑇</m:t>
                        </m:r>
                      </m:sub>
                    </m:sSub>
                  </m:oMath>
                </a14:m>
                <a:r>
                  <a:rPr lang="en-US" sz="2400" dirty="0">
                    <a:solidFill>
                      <a:schemeClr val="tx1"/>
                    </a:solidFill>
                  </a:rPr>
                  <a:t> is called local time of </a:t>
                </a:r>
                <a14:m>
                  <m:oMath xmlns:m="http://schemas.openxmlformats.org/officeDocument/2006/math">
                    <m:r>
                      <a:rPr lang="en-US" sz="2400" b="0" i="1" smtClean="0">
                        <a:solidFill>
                          <a:schemeClr val="tx1"/>
                        </a:solidFill>
                        <a:latin typeface="Cambria Math" panose="02040503050406030204" pitchFamily="18" charset="0"/>
                      </a:rPr>
                      <m:t>𝑔</m:t>
                    </m:r>
                  </m:oMath>
                </a14:m>
                <a:r>
                  <a:rPr lang="en-US" sz="2400" dirty="0">
                    <a:solidFill>
                      <a:schemeClr val="tx1"/>
                    </a:solidFill>
                  </a:rPr>
                  <a:t>.)</a:t>
                </a:r>
              </a:p>
            </p:txBody>
          </p:sp>
        </mc:Choice>
        <mc:Fallback xmlns="">
          <p:sp>
            <p:nvSpPr>
              <p:cNvPr id="32" name="Rectangle 31">
                <a:extLst>
                  <a:ext uri="{FF2B5EF4-FFF2-40B4-BE49-F238E27FC236}">
                    <a16:creationId xmlns:a16="http://schemas.microsoft.com/office/drawing/2014/main" id="{C4CAEF06-FEDB-654D-B82A-63ECE4F6E655}"/>
                  </a:ext>
                </a:extLst>
              </p:cNvPr>
              <p:cNvSpPr>
                <a:spLocks noRot="1" noChangeAspect="1" noMove="1" noResize="1" noEditPoints="1" noAdjustHandles="1" noChangeArrowheads="1" noChangeShapeType="1" noTextEdit="1"/>
              </p:cNvSpPr>
              <p:nvPr/>
            </p:nvSpPr>
            <p:spPr>
              <a:xfrm>
                <a:off x="6209954" y="5862885"/>
                <a:ext cx="6266715" cy="461665"/>
              </a:xfrm>
              <a:prstGeom prst="rect">
                <a:avLst/>
              </a:prstGeom>
              <a:blipFill>
                <a:blip r:embed="rId22"/>
                <a:stretch>
                  <a:fillRect l="-1417" t="-8108" b="-27027"/>
                </a:stretch>
              </a:blipFill>
            </p:spPr>
            <p:txBody>
              <a:bodyPr/>
              <a:lstStyle/>
              <a:p>
                <a:r>
                  <a:rPr lang="en-US">
                    <a:noFill/>
                  </a:rPr>
                  <a:t> </a:t>
                </a:r>
              </a:p>
            </p:txBody>
          </p:sp>
        </mc:Fallback>
      </mc:AlternateContent>
    </p:spTree>
    <p:extLst>
      <p:ext uri="{BB962C8B-B14F-4D97-AF65-F5344CB8AC3E}">
        <p14:creationId xmlns:p14="http://schemas.microsoft.com/office/powerpoint/2010/main" val="202705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5" grpId="0"/>
      <p:bldP spid="26" grpId="0"/>
      <p:bldP spid="27" grpId="0"/>
      <p:bldP spid="28" grpId="0"/>
      <p:bldP spid="29" grpId="0"/>
      <p:bldP spid="30" grpId="0"/>
      <p:bldP spid="31" grpId="0"/>
      <p:bldP spid="3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Proof of Lower Bound</a:t>
            </a:r>
          </a:p>
        </p:txBody>
      </p:sp>
      <p:sp>
        <p:nvSpPr>
          <p:cNvPr id="12" name="TextBox 11">
            <a:extLst>
              <a:ext uri="{FF2B5EF4-FFF2-40B4-BE49-F238E27FC236}">
                <a16:creationId xmlns:a16="http://schemas.microsoft.com/office/drawing/2014/main" id="{22F8A571-7E39-534C-9A5C-898A06152C9D}"/>
              </a:ext>
            </a:extLst>
          </p:cNvPr>
          <p:cNvSpPr txBox="1"/>
          <p:nvPr/>
        </p:nvSpPr>
        <p:spPr>
          <a:xfrm>
            <a:off x="838198" y="900512"/>
            <a:ext cx="10833849" cy="523220"/>
          </a:xfrm>
          <a:prstGeom prst="rect">
            <a:avLst/>
          </a:prstGeom>
          <a:solidFill>
            <a:schemeClr val="bg1"/>
          </a:solidFill>
        </p:spPr>
        <p:txBody>
          <a:bodyPr wrap="square" rtlCol="0">
            <a:spAutoFit/>
          </a:bodyPr>
          <a:lstStyle/>
          <a:p>
            <a:r>
              <a:rPr lang="en-US" sz="2800" dirty="0"/>
              <a:t>Recall that</a:t>
            </a:r>
            <a:endParaRPr lang="en-US" sz="2800" b="1"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27CF67F8-C3AC-C741-9E60-869EFDC07276}"/>
                  </a:ext>
                </a:extLst>
              </p:cNvPr>
              <p:cNvSpPr/>
              <p:nvPr/>
            </p:nvSpPr>
            <p:spPr>
              <a:xfrm>
                <a:off x="1199933" y="1260402"/>
                <a:ext cx="4120552" cy="9884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Reg</m:t>
                      </m:r>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𝑇</m:t>
                          </m:r>
                        </m:sub>
                        <m:sup/>
                        <m:e>
                          <m:sSub>
                            <m:sSubPr>
                              <m:ctrlPr>
                                <a:rPr lang="en-US" sz="2400" b="1" i="1">
                                  <a:solidFill>
                                    <a:schemeClr val="accent1"/>
                                  </a:solidFill>
                                  <a:latin typeface="Cambria Math" panose="02040503050406030204" pitchFamily="18" charset="0"/>
                                </a:rPr>
                              </m:ctrlPr>
                            </m:sSubPr>
                            <m:e>
                              <m:r>
                                <a:rPr lang="en-US" sz="2400" b="1" i="1">
                                  <a:solidFill>
                                    <a:schemeClr val="accent1"/>
                                  </a:solidFill>
                                  <a:latin typeface="Cambria Math" panose="02040503050406030204" pitchFamily="18" charset="0"/>
                                </a:rPr>
                                <m:t>𝒑</m:t>
                              </m:r>
                            </m:e>
                            <m:sub>
                              <m:r>
                                <a:rPr lang="en-US" sz="2400" b="1" i="1">
                                  <a:solidFill>
                                    <a:schemeClr val="accent1"/>
                                  </a:solidFill>
                                  <a:latin typeface="Cambria Math" panose="02040503050406030204" pitchFamily="18" charset="0"/>
                                </a:rPr>
                                <m:t>𝒕</m:t>
                              </m:r>
                            </m:sub>
                          </m:sSub>
                          <m:r>
                            <a:rPr lang="en-US" sz="2400" i="1">
                              <a:latin typeface="Cambria Math" panose="02040503050406030204" pitchFamily="18" charset="0"/>
                            </a:rPr>
                            <m:t>⋅(</m:t>
                          </m:r>
                          <m:sSub>
                            <m:sSubPr>
                              <m:ctrlPr>
                                <a:rPr lang="en-US" sz="2400" b="1" i="1">
                                  <a:solidFill>
                                    <a:schemeClr val="accent6"/>
                                  </a:solidFill>
                                  <a:latin typeface="Cambria Math" panose="02040503050406030204" pitchFamily="18" charset="0"/>
                                </a:rPr>
                              </m:ctrlPr>
                            </m:sSubPr>
                            <m:e>
                              <m:r>
                                <a:rPr lang="en-US" sz="2400" b="1" i="1">
                                  <a:solidFill>
                                    <a:schemeClr val="accent6"/>
                                  </a:solidFill>
                                  <a:latin typeface="Cambria Math" panose="02040503050406030204" pitchFamily="18" charset="0"/>
                                </a:rPr>
                                <m:t>𝒈</m:t>
                              </m:r>
                            </m:e>
                            <m:sub>
                              <m:r>
                                <a:rPr lang="en-US" sz="2400" b="1" i="1">
                                  <a:solidFill>
                                    <a:schemeClr val="accent6"/>
                                  </a:solidFill>
                                  <a:latin typeface="Cambria Math" panose="02040503050406030204" pitchFamily="18" charset="0"/>
                                </a:rPr>
                                <m:t>𝒕</m:t>
                              </m:r>
                            </m:sub>
                          </m:sSub>
                          <m:r>
                            <a:rPr lang="en-US" sz="2400" i="1">
                              <a:latin typeface="Cambria Math" panose="02040503050406030204" pitchFamily="18" charset="0"/>
                            </a:rPr>
                            <m:t>−</m:t>
                          </m:r>
                          <m:sSub>
                            <m:sSubPr>
                              <m:ctrlPr>
                                <a:rPr lang="en-US" sz="2400" b="1" i="1">
                                  <a:solidFill>
                                    <a:schemeClr val="accent6"/>
                                  </a:solidFill>
                                  <a:latin typeface="Cambria Math" panose="02040503050406030204" pitchFamily="18" charset="0"/>
                                </a:rPr>
                              </m:ctrlPr>
                            </m:sSubPr>
                            <m:e>
                              <m:r>
                                <a:rPr lang="en-US" sz="2400" b="1" i="1">
                                  <a:solidFill>
                                    <a:schemeClr val="accent6"/>
                                  </a:solidFill>
                                  <a:latin typeface="Cambria Math" panose="02040503050406030204" pitchFamily="18" charset="0"/>
                                </a:rPr>
                                <m:t>𝒈</m:t>
                              </m:r>
                            </m:e>
                            <m:sub>
                              <m:r>
                                <a:rPr lang="en-US" sz="2400" b="1" i="1">
                                  <a:solidFill>
                                    <a:schemeClr val="accent6"/>
                                  </a:solidFill>
                                  <a:latin typeface="Cambria Math" panose="02040503050406030204" pitchFamily="18" charset="0"/>
                                </a:rPr>
                                <m:t>𝒕</m:t>
                              </m:r>
                              <m:r>
                                <a:rPr lang="en-US" sz="2400" b="1" i="1">
                                  <a:solidFill>
                                    <a:schemeClr val="accent6"/>
                                  </a:solidFill>
                                  <a:latin typeface="Cambria Math" panose="02040503050406030204" pitchFamily="18" charset="0"/>
                                </a:rPr>
                                <m:t>−</m:t>
                              </m:r>
                              <m:r>
                                <a:rPr lang="en-US" sz="2400" b="1" i="1">
                                  <a:solidFill>
                                    <a:schemeClr val="accent6"/>
                                  </a:solidFill>
                                  <a:latin typeface="Cambria Math" panose="02040503050406030204" pitchFamily="18" charset="0"/>
                                </a:rPr>
                                <m:t>𝟏</m:t>
                              </m:r>
                            </m:sub>
                          </m:sSub>
                          <m:r>
                            <a:rPr lang="en-US" sz="2400" i="1">
                              <a:latin typeface="Cambria Math" panose="02040503050406030204" pitchFamily="18" charset="0"/>
                            </a:rPr>
                            <m:t>)</m:t>
                          </m:r>
                        </m:e>
                      </m:nary>
                    </m:oMath>
                  </m:oMathPara>
                </a14:m>
                <a:endParaRPr lang="en-US" sz="2400" dirty="0"/>
              </a:p>
            </p:txBody>
          </p:sp>
        </mc:Choice>
        <mc:Fallback xmlns="">
          <p:sp>
            <p:nvSpPr>
              <p:cNvPr id="6" name="Rectangle 5">
                <a:extLst>
                  <a:ext uri="{FF2B5EF4-FFF2-40B4-BE49-F238E27FC236}">
                    <a16:creationId xmlns:a16="http://schemas.microsoft.com/office/drawing/2014/main" id="{27CF67F8-C3AC-C741-9E60-869EFDC07276}"/>
                  </a:ext>
                </a:extLst>
              </p:cNvPr>
              <p:cNvSpPr>
                <a:spLocks noRot="1" noChangeAspect="1" noMove="1" noResize="1" noEditPoints="1" noAdjustHandles="1" noChangeArrowheads="1" noChangeShapeType="1" noTextEdit="1"/>
              </p:cNvSpPr>
              <p:nvPr/>
            </p:nvSpPr>
            <p:spPr>
              <a:xfrm>
                <a:off x="1199933" y="1260402"/>
                <a:ext cx="4120552" cy="988476"/>
              </a:xfrm>
              <a:prstGeom prst="rect">
                <a:avLst/>
              </a:prstGeom>
              <a:blipFill>
                <a:blip r:embed="rId3"/>
                <a:stretch>
                  <a:fillRect t="-127848" b="-1797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6F6F669C-EDCE-6B4B-B4A8-084B52A74044}"/>
                  </a:ext>
                </a:extLst>
              </p:cNvPr>
              <p:cNvSpPr/>
              <p:nvPr/>
            </p:nvSpPr>
            <p:spPr>
              <a:xfrm>
                <a:off x="6435989" y="1523807"/>
                <a:ext cx="4401899" cy="461665"/>
              </a:xfrm>
              <a:prstGeom prst="rect">
                <a:avLst/>
              </a:prstGeom>
            </p:spPr>
            <p:txBody>
              <a:bodyPr wrap="square">
                <a:spAutoFit/>
              </a:bodyPr>
              <a:lstStyle/>
              <a:p>
                <a:r>
                  <a:rPr lang="en-US" sz="2400" dirty="0"/>
                  <a:t>where</a:t>
                </a:r>
                <a:r>
                  <a:rPr lang="en-US" sz="2400" dirty="0">
                    <a:solidFill>
                      <a:schemeClr val="accent1"/>
                    </a:solidFill>
                  </a:rPr>
                  <a:t> </a:t>
                </a:r>
                <a14:m>
                  <m:oMath xmlns:m="http://schemas.openxmlformats.org/officeDocument/2006/math">
                    <m:sSub>
                      <m:sSubPr>
                        <m:ctrlPr>
                          <a:rPr lang="en-US" sz="2400" b="1" i="1" smtClean="0">
                            <a:solidFill>
                              <a:schemeClr val="accent1"/>
                            </a:solidFill>
                            <a:latin typeface="Cambria Math" panose="02040503050406030204" pitchFamily="18" charset="0"/>
                          </a:rPr>
                        </m:ctrlPr>
                      </m:sSubPr>
                      <m:e>
                        <m:r>
                          <a:rPr lang="en-US" sz="2400" b="1" i="1">
                            <a:solidFill>
                              <a:schemeClr val="accent1"/>
                            </a:solidFill>
                            <a:latin typeface="Cambria Math" panose="02040503050406030204" pitchFamily="18" charset="0"/>
                          </a:rPr>
                          <m:t>𝒑</m:t>
                        </m:r>
                      </m:e>
                      <m:sub>
                        <m:r>
                          <a:rPr lang="en-US" sz="2400" b="1" i="1">
                            <a:solidFill>
                              <a:schemeClr val="accent1"/>
                            </a:solidFill>
                            <a:latin typeface="Cambria Math" panose="02040503050406030204" pitchFamily="18" charset="0"/>
                          </a:rPr>
                          <m:t>𝒕</m:t>
                        </m:r>
                      </m:sub>
                    </m:sSub>
                    <m:r>
                      <a:rPr lang="en-US" sz="2400" b="0" i="1" smtClean="0">
                        <a:solidFill>
                          <a:schemeClr val="accent1"/>
                        </a:solidFill>
                        <a:latin typeface="Cambria Math" panose="02040503050406030204" pitchFamily="18" charset="0"/>
                      </a:rPr>
                      <m:t>=0.5</m:t>
                    </m:r>
                  </m:oMath>
                </a14:m>
                <a:r>
                  <a:rPr lang="en-US" sz="2400" dirty="0"/>
                  <a:t> when </a:t>
                </a:r>
                <a14:m>
                  <m:oMath xmlns:m="http://schemas.openxmlformats.org/officeDocument/2006/math">
                    <m:sSub>
                      <m:sSubPr>
                        <m:ctrlPr>
                          <a:rPr lang="en-US" sz="2400" b="1" i="1" smtClean="0">
                            <a:solidFill>
                              <a:schemeClr val="accent6"/>
                            </a:solidFill>
                            <a:latin typeface="Cambria Math" panose="02040503050406030204" pitchFamily="18" charset="0"/>
                          </a:rPr>
                        </m:ctrlPr>
                      </m:sSubPr>
                      <m:e>
                        <m:r>
                          <a:rPr lang="en-US" sz="2400" b="1" i="1" smtClean="0">
                            <a:solidFill>
                              <a:schemeClr val="accent6"/>
                            </a:solidFill>
                            <a:latin typeface="Cambria Math" panose="02040503050406030204" pitchFamily="18" charset="0"/>
                          </a:rPr>
                          <m:t>𝒈</m:t>
                        </m:r>
                      </m:e>
                      <m:sub>
                        <m:r>
                          <a:rPr lang="en-US" sz="2400" b="1" i="1" smtClean="0">
                            <a:solidFill>
                              <a:schemeClr val="accent6"/>
                            </a:solidFill>
                            <a:latin typeface="Cambria Math" panose="02040503050406030204" pitchFamily="18" charset="0"/>
                          </a:rPr>
                          <m:t>𝒕</m:t>
                        </m:r>
                        <m:r>
                          <a:rPr lang="en-US" sz="2400" b="1" i="1" smtClean="0">
                            <a:solidFill>
                              <a:schemeClr val="accent6"/>
                            </a:solidFill>
                            <a:latin typeface="Cambria Math" panose="02040503050406030204" pitchFamily="18" charset="0"/>
                          </a:rPr>
                          <m:t>−</m:t>
                        </m:r>
                        <m:r>
                          <a:rPr lang="en-US" sz="2400" b="1" i="1" smtClean="0">
                            <a:solidFill>
                              <a:schemeClr val="accent6"/>
                            </a:solidFill>
                            <a:latin typeface="Cambria Math" panose="02040503050406030204" pitchFamily="18" charset="0"/>
                          </a:rPr>
                          <m:t>𝟏</m:t>
                        </m:r>
                      </m:sub>
                    </m:sSub>
                    <m:r>
                      <a:rPr lang="en-US" sz="2400" b="0" i="1" smtClean="0">
                        <a:solidFill>
                          <a:schemeClr val="accent6"/>
                        </a:solidFill>
                        <a:latin typeface="Cambria Math" panose="02040503050406030204" pitchFamily="18" charset="0"/>
                      </a:rPr>
                      <m:t>=0</m:t>
                    </m:r>
                  </m:oMath>
                </a14:m>
                <a:endParaRPr lang="en-US" sz="2400" dirty="0"/>
              </a:p>
            </p:txBody>
          </p:sp>
        </mc:Choice>
        <mc:Fallback xmlns="">
          <p:sp>
            <p:nvSpPr>
              <p:cNvPr id="14" name="Rectangle 13">
                <a:extLst>
                  <a:ext uri="{FF2B5EF4-FFF2-40B4-BE49-F238E27FC236}">
                    <a16:creationId xmlns:a16="http://schemas.microsoft.com/office/drawing/2014/main" id="{6F6F669C-EDCE-6B4B-B4A8-084B52A74044}"/>
                  </a:ext>
                </a:extLst>
              </p:cNvPr>
              <p:cNvSpPr>
                <a:spLocks noRot="1" noChangeAspect="1" noMove="1" noResize="1" noEditPoints="1" noAdjustHandles="1" noChangeArrowheads="1" noChangeShapeType="1" noTextEdit="1"/>
              </p:cNvSpPr>
              <p:nvPr/>
            </p:nvSpPr>
            <p:spPr>
              <a:xfrm>
                <a:off x="6435989" y="1523807"/>
                <a:ext cx="4401899" cy="461665"/>
              </a:xfrm>
              <a:prstGeom prst="rect">
                <a:avLst/>
              </a:prstGeom>
              <a:blipFill>
                <a:blip r:embed="rId4"/>
                <a:stretch>
                  <a:fillRect l="-2017" t="-8333" b="-3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B3800E1-FC4D-D047-B376-2D46D42E9F55}"/>
                  </a:ext>
                </a:extLst>
              </p:cNvPr>
              <p:cNvSpPr txBox="1"/>
              <p:nvPr/>
            </p:nvSpPr>
            <p:spPr>
              <a:xfrm>
                <a:off x="838197" y="2253815"/>
                <a:ext cx="10833849" cy="523220"/>
              </a:xfrm>
              <a:prstGeom prst="rect">
                <a:avLst/>
              </a:prstGeom>
              <a:noFill/>
            </p:spPr>
            <p:txBody>
              <a:bodyPr wrap="square" rtlCol="0">
                <a:spAutoFit/>
              </a:bodyPr>
              <a:lstStyle/>
              <a:p>
                <a:r>
                  <a:rPr lang="en-US" sz="2800" dirty="0"/>
                  <a:t>Evolve </a:t>
                </a:r>
                <a14:m>
                  <m:oMath xmlns:m="http://schemas.openxmlformats.org/officeDocument/2006/math">
                    <m:sSub>
                      <m:sSubPr>
                        <m:ctrlPr>
                          <a:rPr lang="en-US" sz="2800" b="1" i="1">
                            <a:solidFill>
                              <a:schemeClr val="accent6"/>
                            </a:solidFill>
                            <a:latin typeface="Cambria Math" panose="02040503050406030204" pitchFamily="18" charset="0"/>
                          </a:rPr>
                        </m:ctrlPr>
                      </m:sSubPr>
                      <m:e>
                        <m:r>
                          <a:rPr lang="en-US" sz="2800" b="1" i="1">
                            <a:solidFill>
                              <a:schemeClr val="accent6"/>
                            </a:solidFill>
                            <a:latin typeface="Cambria Math" panose="02040503050406030204" pitchFamily="18" charset="0"/>
                          </a:rPr>
                          <m:t>𝒈</m:t>
                        </m:r>
                      </m:e>
                      <m:sub>
                        <m:r>
                          <a:rPr lang="en-US" sz="2800" b="1" i="1">
                            <a:solidFill>
                              <a:schemeClr val="accent6"/>
                            </a:solidFill>
                            <a:latin typeface="Cambria Math" panose="02040503050406030204" pitchFamily="18" charset="0"/>
                          </a:rPr>
                          <m:t>𝒕</m:t>
                        </m:r>
                      </m:sub>
                    </m:sSub>
                  </m:oMath>
                </a14:m>
                <a:r>
                  <a:rPr lang="en-US" sz="2800" dirty="0"/>
                  <a:t> as reflected standard random walk on </a:t>
                </a:r>
                <a14:m>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ℤ</m:t>
                        </m:r>
                      </m:e>
                      <m:sub>
                        <m:r>
                          <a:rPr lang="en-US" sz="2800" b="0" i="1" smtClean="0">
                            <a:latin typeface="Cambria Math" panose="02040503050406030204" pitchFamily="18" charset="0"/>
                            <a:ea typeface="Cambria Math" panose="02040503050406030204" pitchFamily="18" charset="0"/>
                          </a:rPr>
                          <m:t>≥0</m:t>
                        </m:r>
                      </m:sub>
                    </m:sSub>
                  </m:oMath>
                </a14:m>
                <a:r>
                  <a:rPr lang="en-US" sz="2800" dirty="0"/>
                  <a:t>.</a:t>
                </a:r>
              </a:p>
            </p:txBody>
          </p:sp>
        </mc:Choice>
        <mc:Fallback xmlns="">
          <p:sp>
            <p:nvSpPr>
              <p:cNvPr id="15" name="TextBox 14">
                <a:extLst>
                  <a:ext uri="{FF2B5EF4-FFF2-40B4-BE49-F238E27FC236}">
                    <a16:creationId xmlns:a16="http://schemas.microsoft.com/office/drawing/2014/main" id="{4B3800E1-FC4D-D047-B376-2D46D42E9F55}"/>
                  </a:ext>
                </a:extLst>
              </p:cNvPr>
              <p:cNvSpPr txBox="1">
                <a:spLocks noRot="1" noChangeAspect="1" noMove="1" noResize="1" noEditPoints="1" noAdjustHandles="1" noChangeArrowheads="1" noChangeShapeType="1" noTextEdit="1"/>
              </p:cNvSpPr>
              <p:nvPr/>
            </p:nvSpPr>
            <p:spPr>
              <a:xfrm>
                <a:off x="838197" y="2253815"/>
                <a:ext cx="10833849" cy="523220"/>
              </a:xfrm>
              <a:prstGeom prst="rect">
                <a:avLst/>
              </a:prstGeom>
              <a:blipFill>
                <a:blip r:embed="rId5"/>
                <a:stretch>
                  <a:fillRect l="-1054" t="-9302" b="-279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FC5BE14C-AA89-844C-9900-948443B7E03C}"/>
                  </a:ext>
                </a:extLst>
              </p:cNvPr>
              <p:cNvSpPr/>
              <p:nvPr/>
            </p:nvSpPr>
            <p:spPr>
              <a:xfrm>
                <a:off x="834173" y="3045378"/>
                <a:ext cx="4120552" cy="5725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Reg</m:t>
                      </m:r>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𝑀</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f>
                        <m:fPr>
                          <m:type m:val="skw"/>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𝑇</m:t>
                          </m:r>
                        </m:sub>
                      </m:sSub>
                    </m:oMath>
                  </m:oMathPara>
                </a14:m>
                <a:endParaRPr lang="en-US" sz="2400" dirty="0"/>
              </a:p>
            </p:txBody>
          </p:sp>
        </mc:Choice>
        <mc:Fallback xmlns="">
          <p:sp>
            <p:nvSpPr>
              <p:cNvPr id="13" name="Rectangle 12">
                <a:extLst>
                  <a:ext uri="{FF2B5EF4-FFF2-40B4-BE49-F238E27FC236}">
                    <a16:creationId xmlns:a16="http://schemas.microsoft.com/office/drawing/2014/main" id="{FC5BE14C-AA89-844C-9900-948443B7E03C}"/>
                  </a:ext>
                </a:extLst>
              </p:cNvPr>
              <p:cNvSpPr>
                <a:spLocks noRot="1" noChangeAspect="1" noMove="1" noResize="1" noEditPoints="1" noAdjustHandles="1" noChangeArrowheads="1" noChangeShapeType="1" noTextEdit="1"/>
              </p:cNvSpPr>
              <p:nvPr/>
            </p:nvSpPr>
            <p:spPr>
              <a:xfrm>
                <a:off x="834173" y="3045378"/>
                <a:ext cx="4120552" cy="572529"/>
              </a:xfrm>
              <a:prstGeom prst="rect">
                <a:avLst/>
              </a:prstGeom>
              <a:blipFill>
                <a:blip r:embed="rId6"/>
                <a:stretch>
                  <a:fillRect t="-126667" b="-19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C53E4696-F9F1-2846-9EF9-BCE9935AFEE5}"/>
                  </a:ext>
                </a:extLst>
              </p:cNvPr>
              <p:cNvSpPr/>
              <p:nvPr/>
            </p:nvSpPr>
            <p:spPr>
              <a:xfrm>
                <a:off x="5821406" y="2912969"/>
                <a:ext cx="5532394" cy="837345"/>
              </a:xfrm>
              <a:prstGeom prst="rect">
                <a:avLst/>
              </a:prstGeom>
            </p:spPr>
            <p:txBody>
              <a:bodyPr wrap="square">
                <a:spAutoFit/>
              </a:bodyPr>
              <a:lstStyle/>
              <a:p>
                <a:r>
                  <a:rPr lang="en-US" sz="2400" b="0" dirty="0" err="1"/>
                  <a:t>Doob</a:t>
                </a:r>
                <a:r>
                  <a:rPr lang="en-US" sz="2400" b="0" dirty="0"/>
                  <a:t> decomposition. </a:t>
                </a:r>
                <a14:m>
                  <m:oMath xmlns:m="http://schemas.openxmlformats.org/officeDocument/2006/math">
                    <m:sSub>
                      <m:sSubPr>
                        <m:ctrlPr>
                          <a:rPr lang="en-US" sz="2400" b="0" i="1" smtClean="0">
                            <a:latin typeface="Cambria Math" panose="02040503050406030204" pitchFamily="18" charset="0"/>
                          </a:rPr>
                        </m:ctrlPr>
                      </m:sSubPr>
                      <m:e>
                        <m:r>
                          <a:rPr lang="en-US" sz="2400" i="1" smtClean="0">
                            <a:latin typeface="Cambria Math" panose="02040503050406030204" pitchFamily="18" charset="0"/>
                          </a:rPr>
                          <m:t>𝑀</m:t>
                        </m:r>
                      </m:e>
                      <m:sub>
                        <m:r>
                          <a:rPr lang="en-US" sz="2400" b="0" i="1" smtClean="0">
                            <a:latin typeface="Cambria Math" panose="02040503050406030204" pitchFamily="18" charset="0"/>
                          </a:rPr>
                          <m:t>𝑇</m:t>
                        </m:r>
                      </m:sub>
                    </m:sSub>
                  </m:oMath>
                </a14:m>
                <a:r>
                  <a:rPr lang="en-US" sz="2400" dirty="0"/>
                  <a:t> a martingale.</a:t>
                </a:r>
              </a:p>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𝑇</m:t>
                        </m:r>
                      </m:sub>
                    </m:sSub>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𝑡</m:t>
                        </m:r>
                        <m:r>
                          <a:rPr lang="en-US" sz="2400" b="0" i="1" smtClean="0">
                            <a:latin typeface="Cambria Math" panose="02040503050406030204" pitchFamily="18" charset="0"/>
                          </a:rPr>
                          <m:t>=1</m:t>
                        </m:r>
                      </m:sub>
                      <m:sup>
                        <m:r>
                          <a:rPr lang="en-US" sz="2400" b="0" i="1" smtClean="0">
                            <a:latin typeface="Cambria Math" panose="02040503050406030204" pitchFamily="18" charset="0"/>
                          </a:rPr>
                          <m:t>𝑇</m:t>
                        </m:r>
                      </m:sup>
                      <m:e>
                        <m:r>
                          <a:rPr lang="en-US" sz="2400" b="0" i="1" smtClean="0">
                            <a:latin typeface="Cambria Math" panose="02040503050406030204" pitchFamily="18" charset="0"/>
                          </a:rPr>
                          <m:t>1</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=0</m:t>
                            </m:r>
                          </m:e>
                        </m:d>
                      </m:e>
                    </m:nary>
                  </m:oMath>
                </a14:m>
                <a:r>
                  <a:rPr lang="en-US" sz="2400" dirty="0"/>
                  <a:t> is local time of </a:t>
                </a:r>
                <a14:m>
                  <m:oMath xmlns:m="http://schemas.openxmlformats.org/officeDocument/2006/math">
                    <m:r>
                      <a:rPr lang="en-US" sz="2400" b="0" i="1" smtClean="0">
                        <a:latin typeface="Cambria Math" panose="02040503050406030204" pitchFamily="18" charset="0"/>
                      </a:rPr>
                      <m:t>𝑔</m:t>
                    </m:r>
                  </m:oMath>
                </a14:m>
                <a:r>
                  <a:rPr lang="en-US" sz="2400" dirty="0"/>
                  <a:t>. </a:t>
                </a:r>
              </a:p>
            </p:txBody>
          </p:sp>
        </mc:Choice>
        <mc:Fallback xmlns="">
          <p:sp>
            <p:nvSpPr>
              <p:cNvPr id="18" name="Rectangle 17">
                <a:extLst>
                  <a:ext uri="{FF2B5EF4-FFF2-40B4-BE49-F238E27FC236}">
                    <a16:creationId xmlns:a16="http://schemas.microsoft.com/office/drawing/2014/main" id="{C53E4696-F9F1-2846-9EF9-BCE9935AFEE5}"/>
                  </a:ext>
                </a:extLst>
              </p:cNvPr>
              <p:cNvSpPr>
                <a:spLocks noRot="1" noChangeAspect="1" noMove="1" noResize="1" noEditPoints="1" noAdjustHandles="1" noChangeArrowheads="1" noChangeShapeType="1" noTextEdit="1"/>
              </p:cNvSpPr>
              <p:nvPr/>
            </p:nvSpPr>
            <p:spPr>
              <a:xfrm>
                <a:off x="5821406" y="2912969"/>
                <a:ext cx="5532394" cy="837345"/>
              </a:xfrm>
              <a:prstGeom prst="rect">
                <a:avLst/>
              </a:prstGeom>
              <a:blipFill>
                <a:blip r:embed="rId7"/>
                <a:stretch>
                  <a:fillRect l="-1602" t="-25373" b="-105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ABB75928-1EBE-524A-96D2-6AA3D752E05E}"/>
                  </a:ext>
                </a:extLst>
              </p:cNvPr>
              <p:cNvSpPr/>
              <p:nvPr/>
            </p:nvSpPr>
            <p:spPr>
              <a:xfrm>
                <a:off x="1821708" y="4018657"/>
                <a:ext cx="4120552" cy="5725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𝑀</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f>
                        <m:fPr>
                          <m:type m:val="skw"/>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oMath>
                  </m:oMathPara>
                </a14:m>
                <a:endParaRPr lang="en-US" sz="2400" dirty="0"/>
              </a:p>
            </p:txBody>
          </p:sp>
        </mc:Choice>
        <mc:Fallback xmlns="">
          <p:sp>
            <p:nvSpPr>
              <p:cNvPr id="19" name="Rectangle 18">
                <a:extLst>
                  <a:ext uri="{FF2B5EF4-FFF2-40B4-BE49-F238E27FC236}">
                    <a16:creationId xmlns:a16="http://schemas.microsoft.com/office/drawing/2014/main" id="{ABB75928-1EBE-524A-96D2-6AA3D752E05E}"/>
                  </a:ext>
                </a:extLst>
              </p:cNvPr>
              <p:cNvSpPr>
                <a:spLocks noRot="1" noChangeAspect="1" noMove="1" noResize="1" noEditPoints="1" noAdjustHandles="1" noChangeArrowheads="1" noChangeShapeType="1" noTextEdit="1"/>
              </p:cNvSpPr>
              <p:nvPr/>
            </p:nvSpPr>
            <p:spPr>
              <a:xfrm>
                <a:off x="1821708" y="4018657"/>
                <a:ext cx="4120552" cy="572529"/>
              </a:xfrm>
              <a:prstGeom prst="rect">
                <a:avLst/>
              </a:prstGeom>
              <a:blipFill>
                <a:blip r:embed="rId8"/>
                <a:stretch>
                  <a:fillRect t="-119149" b="-1851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DD700100-B98A-F14B-92CE-285480983D0D}"/>
                  </a:ext>
                </a:extLst>
              </p:cNvPr>
              <p:cNvSpPr/>
              <p:nvPr/>
            </p:nvSpPr>
            <p:spPr>
              <a:xfrm>
                <a:off x="5821406" y="3886248"/>
                <a:ext cx="6332494" cy="830997"/>
              </a:xfrm>
              <a:prstGeom prst="rect">
                <a:avLst/>
              </a:prstGeom>
            </p:spPr>
            <p:txBody>
              <a:bodyPr wrap="square">
                <a:spAutoFit/>
              </a:bodyPr>
              <a:lstStyle/>
              <a:p>
                <a:r>
                  <a:rPr lang="en-US" sz="2400" dirty="0"/>
                  <a:t>Tanaka’s Formula: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𝑇</m:t>
                        </m:r>
                      </m:sub>
                    </m:sSub>
                  </m:oMath>
                </a14:m>
                <a:r>
                  <a:rPr lang="en-US" sz="2400" dirty="0"/>
                  <a:t>;</a:t>
                </a:r>
              </a:p>
              <a:p>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𝑍</m:t>
                        </m:r>
                      </m:e>
                      <m:sub>
                        <m:r>
                          <a:rPr lang="en-US" sz="2400" i="1">
                            <a:latin typeface="Cambria Math" panose="02040503050406030204" pitchFamily="18" charset="0"/>
                          </a:rPr>
                          <m:t>𝑇</m:t>
                        </m:r>
                      </m:sub>
                    </m:sSub>
                  </m:oMath>
                </a14:m>
                <a:r>
                  <a:rPr lang="en-US" sz="2400" dirty="0"/>
                  <a:t> a martingale.</a:t>
                </a:r>
              </a:p>
            </p:txBody>
          </p:sp>
        </mc:Choice>
        <mc:Fallback xmlns="">
          <p:sp>
            <p:nvSpPr>
              <p:cNvPr id="20" name="Rectangle 19">
                <a:extLst>
                  <a:ext uri="{FF2B5EF4-FFF2-40B4-BE49-F238E27FC236}">
                    <a16:creationId xmlns:a16="http://schemas.microsoft.com/office/drawing/2014/main" id="{DD700100-B98A-F14B-92CE-285480983D0D}"/>
                  </a:ext>
                </a:extLst>
              </p:cNvPr>
              <p:cNvSpPr>
                <a:spLocks noRot="1" noChangeAspect="1" noMove="1" noResize="1" noEditPoints="1" noAdjustHandles="1" noChangeArrowheads="1" noChangeShapeType="1" noTextEdit="1"/>
              </p:cNvSpPr>
              <p:nvPr/>
            </p:nvSpPr>
            <p:spPr>
              <a:xfrm>
                <a:off x="5821406" y="3886248"/>
                <a:ext cx="6332494" cy="830997"/>
              </a:xfrm>
              <a:prstGeom prst="rect">
                <a:avLst/>
              </a:prstGeom>
              <a:blipFill>
                <a:blip r:embed="rId9"/>
                <a:stretch>
                  <a:fillRect l="-1400" t="-4545"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CF61639-F8A2-F947-8024-FB32974BB4FF}"/>
                  </a:ext>
                </a:extLst>
              </p:cNvPr>
              <p:cNvSpPr/>
              <p:nvPr/>
            </p:nvSpPr>
            <p:spPr>
              <a:xfrm>
                <a:off x="2216809" y="4953288"/>
                <a:ext cx="2354998" cy="5725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𝑀</m:t>
                              </m:r>
                            </m:e>
                          </m:acc>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f>
                        <m:fPr>
                          <m:type m:val="skw"/>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𝑇</m:t>
                          </m:r>
                        </m:sub>
                      </m:sSub>
                    </m:oMath>
                  </m:oMathPara>
                </a14:m>
                <a:endParaRPr lang="en-US" sz="2400" dirty="0"/>
              </a:p>
            </p:txBody>
          </p:sp>
        </mc:Choice>
        <mc:Fallback xmlns="">
          <p:sp>
            <p:nvSpPr>
              <p:cNvPr id="21" name="Rectangle 20">
                <a:extLst>
                  <a:ext uri="{FF2B5EF4-FFF2-40B4-BE49-F238E27FC236}">
                    <a16:creationId xmlns:a16="http://schemas.microsoft.com/office/drawing/2014/main" id="{9CF61639-F8A2-F947-8024-FB32974BB4FF}"/>
                  </a:ext>
                </a:extLst>
              </p:cNvPr>
              <p:cNvSpPr>
                <a:spLocks noRot="1" noChangeAspect="1" noMove="1" noResize="1" noEditPoints="1" noAdjustHandles="1" noChangeArrowheads="1" noChangeShapeType="1" noTextEdit="1"/>
              </p:cNvSpPr>
              <p:nvPr/>
            </p:nvSpPr>
            <p:spPr>
              <a:xfrm>
                <a:off x="2216809" y="4953288"/>
                <a:ext cx="2354998" cy="572529"/>
              </a:xfrm>
              <a:prstGeom prst="rect">
                <a:avLst/>
              </a:prstGeom>
              <a:blipFill>
                <a:blip r:embed="rId10"/>
                <a:stretch>
                  <a:fillRect t="-121739" b="-18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813D927D-F29D-CC43-803D-08DE4B48A0D3}"/>
                  </a:ext>
                </a:extLst>
              </p:cNvPr>
              <p:cNvSpPr/>
              <p:nvPr/>
            </p:nvSpPr>
            <p:spPr>
              <a:xfrm>
                <a:off x="5821406" y="4849654"/>
                <a:ext cx="5681746" cy="850746"/>
              </a:xfrm>
              <a:prstGeom prst="rect">
                <a:avLst/>
              </a:prstGeom>
            </p:spPr>
            <p:txBody>
              <a:bodyPr wrap="square">
                <a:spAutoFit/>
              </a:bodyPr>
              <a:lstStyle/>
              <a:p>
                <a14:m>
                  <m:oMath xmlns:m="http://schemas.openxmlformats.org/officeDocument/2006/math">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𝑀</m:t>
                            </m:r>
                          </m:e>
                        </m:acc>
                      </m:e>
                      <m:sub>
                        <m:r>
                          <a:rPr lang="en-US" sz="2400" b="0" i="1" smtClean="0">
                            <a:latin typeface="Cambria Math" panose="02040503050406030204" pitchFamily="18" charset="0"/>
                          </a:rPr>
                          <m:t>𝑇</m:t>
                        </m:r>
                      </m:sub>
                    </m:sSub>
                  </m:oMath>
                </a14:m>
                <a:r>
                  <a:rPr lang="en-US" sz="2400" dirty="0"/>
                  <a:t> a martingale w/ bounded increments;</a:t>
                </a:r>
              </a:p>
              <a:p>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𝑀</m:t>
                            </m:r>
                          </m:e>
                        </m:acc>
                      </m:e>
                      <m:sub>
                        <m:r>
                          <a:rPr lang="en-US" sz="2400" i="1">
                            <a:latin typeface="Cambria Math" panose="02040503050406030204" pitchFamily="18" charset="0"/>
                          </a:rPr>
                          <m:t>𝑇</m:t>
                        </m:r>
                      </m:sub>
                    </m:sSub>
                    <m:r>
                      <a:rPr lang="en-US" sz="2400" b="0" i="1" smtClean="0">
                        <a:latin typeface="Cambria Math" panose="02040503050406030204" pitchFamily="18" charset="0"/>
                      </a:rPr>
                      <m:t>=0</m:t>
                    </m:r>
                  </m:oMath>
                </a14:m>
                <a:r>
                  <a:rPr lang="en-US" sz="2400" dirty="0"/>
                  <a:t> </a:t>
                </a:r>
              </a:p>
            </p:txBody>
          </p:sp>
        </mc:Choice>
        <mc:Fallback xmlns="">
          <p:sp>
            <p:nvSpPr>
              <p:cNvPr id="22" name="Rectangle 21">
                <a:extLst>
                  <a:ext uri="{FF2B5EF4-FFF2-40B4-BE49-F238E27FC236}">
                    <a16:creationId xmlns:a16="http://schemas.microsoft.com/office/drawing/2014/main" id="{813D927D-F29D-CC43-803D-08DE4B48A0D3}"/>
                  </a:ext>
                </a:extLst>
              </p:cNvPr>
              <p:cNvSpPr>
                <a:spLocks noRot="1" noChangeAspect="1" noMove="1" noResize="1" noEditPoints="1" noAdjustHandles="1" noChangeArrowheads="1" noChangeShapeType="1" noTextEdit="1"/>
              </p:cNvSpPr>
              <p:nvPr/>
            </p:nvSpPr>
            <p:spPr>
              <a:xfrm>
                <a:off x="5821406" y="4849654"/>
                <a:ext cx="5681746" cy="850746"/>
              </a:xfrm>
              <a:prstGeom prst="rect">
                <a:avLst/>
              </a:prstGeom>
              <a:blipFill>
                <a:blip r:embed="rId11"/>
                <a:stretch>
                  <a:fillRect t="-5882"/>
                </a:stretch>
              </a:blipFill>
            </p:spPr>
            <p:txBody>
              <a:bodyPr/>
              <a:lstStyle/>
              <a:p>
                <a:r>
                  <a:rPr lang="en-US">
                    <a:noFill/>
                  </a:rPr>
                  <a:t> </a:t>
                </a:r>
              </a:p>
            </p:txBody>
          </p:sp>
        </mc:Fallback>
      </mc:AlternateContent>
    </p:spTree>
    <p:extLst>
      <p:ext uri="{BB962C8B-B14F-4D97-AF65-F5344CB8AC3E}">
        <p14:creationId xmlns:p14="http://schemas.microsoft.com/office/powerpoint/2010/main" val="2007541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Proof of Lower Bound</a:t>
            </a:r>
          </a:p>
        </p:txBody>
      </p:sp>
      <p:sp>
        <p:nvSpPr>
          <p:cNvPr id="12" name="TextBox 11">
            <a:extLst>
              <a:ext uri="{FF2B5EF4-FFF2-40B4-BE49-F238E27FC236}">
                <a16:creationId xmlns:a16="http://schemas.microsoft.com/office/drawing/2014/main" id="{22F8A571-7E39-534C-9A5C-898A06152C9D}"/>
              </a:ext>
            </a:extLst>
          </p:cNvPr>
          <p:cNvSpPr txBox="1"/>
          <p:nvPr/>
        </p:nvSpPr>
        <p:spPr>
          <a:xfrm>
            <a:off x="838198" y="900512"/>
            <a:ext cx="10833849" cy="523220"/>
          </a:xfrm>
          <a:prstGeom prst="rect">
            <a:avLst/>
          </a:prstGeom>
          <a:solidFill>
            <a:schemeClr val="bg1"/>
          </a:solidFill>
        </p:spPr>
        <p:txBody>
          <a:bodyPr wrap="square" rtlCol="0">
            <a:spAutoFit/>
          </a:bodyPr>
          <a:lstStyle/>
          <a:p>
            <a:r>
              <a:rPr lang="en-US" sz="2800" dirty="0"/>
              <a:t>Recall that</a:t>
            </a:r>
            <a:endParaRPr lang="en-US" sz="2800" b="1"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27CF67F8-C3AC-C741-9E60-869EFDC07276}"/>
                  </a:ext>
                </a:extLst>
              </p:cNvPr>
              <p:cNvSpPr/>
              <p:nvPr/>
            </p:nvSpPr>
            <p:spPr>
              <a:xfrm>
                <a:off x="1199933" y="1260402"/>
                <a:ext cx="4120552" cy="9884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Reg</m:t>
                      </m:r>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𝑇</m:t>
                          </m:r>
                        </m:sub>
                        <m:sup/>
                        <m:e>
                          <m:sSub>
                            <m:sSubPr>
                              <m:ctrlPr>
                                <a:rPr lang="en-US" sz="2400" b="1" i="1">
                                  <a:solidFill>
                                    <a:schemeClr val="accent1"/>
                                  </a:solidFill>
                                  <a:latin typeface="Cambria Math" panose="02040503050406030204" pitchFamily="18" charset="0"/>
                                </a:rPr>
                              </m:ctrlPr>
                            </m:sSubPr>
                            <m:e>
                              <m:r>
                                <a:rPr lang="en-US" sz="2400" b="1" i="1">
                                  <a:solidFill>
                                    <a:schemeClr val="accent1"/>
                                  </a:solidFill>
                                  <a:latin typeface="Cambria Math" panose="02040503050406030204" pitchFamily="18" charset="0"/>
                                </a:rPr>
                                <m:t>𝒑</m:t>
                              </m:r>
                            </m:e>
                            <m:sub>
                              <m:r>
                                <a:rPr lang="en-US" sz="2400" b="1" i="1">
                                  <a:solidFill>
                                    <a:schemeClr val="accent1"/>
                                  </a:solidFill>
                                  <a:latin typeface="Cambria Math" panose="02040503050406030204" pitchFamily="18" charset="0"/>
                                </a:rPr>
                                <m:t>𝒕</m:t>
                              </m:r>
                            </m:sub>
                          </m:sSub>
                          <m:r>
                            <a:rPr lang="en-US" sz="2400" i="1">
                              <a:latin typeface="Cambria Math" panose="02040503050406030204" pitchFamily="18" charset="0"/>
                            </a:rPr>
                            <m:t>⋅(</m:t>
                          </m:r>
                          <m:sSub>
                            <m:sSubPr>
                              <m:ctrlPr>
                                <a:rPr lang="en-US" sz="2400" b="1" i="1">
                                  <a:solidFill>
                                    <a:schemeClr val="accent6"/>
                                  </a:solidFill>
                                  <a:latin typeface="Cambria Math" panose="02040503050406030204" pitchFamily="18" charset="0"/>
                                </a:rPr>
                              </m:ctrlPr>
                            </m:sSubPr>
                            <m:e>
                              <m:r>
                                <a:rPr lang="en-US" sz="2400" b="1" i="1">
                                  <a:solidFill>
                                    <a:schemeClr val="accent6"/>
                                  </a:solidFill>
                                  <a:latin typeface="Cambria Math" panose="02040503050406030204" pitchFamily="18" charset="0"/>
                                </a:rPr>
                                <m:t>𝒈</m:t>
                              </m:r>
                            </m:e>
                            <m:sub>
                              <m:r>
                                <a:rPr lang="en-US" sz="2400" b="1" i="1">
                                  <a:solidFill>
                                    <a:schemeClr val="accent6"/>
                                  </a:solidFill>
                                  <a:latin typeface="Cambria Math" panose="02040503050406030204" pitchFamily="18" charset="0"/>
                                </a:rPr>
                                <m:t>𝒕</m:t>
                              </m:r>
                            </m:sub>
                          </m:sSub>
                          <m:r>
                            <a:rPr lang="en-US" sz="2400" i="1">
                              <a:latin typeface="Cambria Math" panose="02040503050406030204" pitchFamily="18" charset="0"/>
                            </a:rPr>
                            <m:t>−</m:t>
                          </m:r>
                          <m:sSub>
                            <m:sSubPr>
                              <m:ctrlPr>
                                <a:rPr lang="en-US" sz="2400" b="1" i="1">
                                  <a:solidFill>
                                    <a:schemeClr val="accent6"/>
                                  </a:solidFill>
                                  <a:latin typeface="Cambria Math" panose="02040503050406030204" pitchFamily="18" charset="0"/>
                                </a:rPr>
                              </m:ctrlPr>
                            </m:sSubPr>
                            <m:e>
                              <m:r>
                                <a:rPr lang="en-US" sz="2400" b="1" i="1">
                                  <a:solidFill>
                                    <a:schemeClr val="accent6"/>
                                  </a:solidFill>
                                  <a:latin typeface="Cambria Math" panose="02040503050406030204" pitchFamily="18" charset="0"/>
                                </a:rPr>
                                <m:t>𝒈</m:t>
                              </m:r>
                            </m:e>
                            <m:sub>
                              <m:r>
                                <a:rPr lang="en-US" sz="2400" b="1" i="1">
                                  <a:solidFill>
                                    <a:schemeClr val="accent6"/>
                                  </a:solidFill>
                                  <a:latin typeface="Cambria Math" panose="02040503050406030204" pitchFamily="18" charset="0"/>
                                </a:rPr>
                                <m:t>𝒕</m:t>
                              </m:r>
                              <m:r>
                                <a:rPr lang="en-US" sz="2400" b="1" i="1">
                                  <a:solidFill>
                                    <a:schemeClr val="accent6"/>
                                  </a:solidFill>
                                  <a:latin typeface="Cambria Math" panose="02040503050406030204" pitchFamily="18" charset="0"/>
                                </a:rPr>
                                <m:t>−</m:t>
                              </m:r>
                              <m:r>
                                <a:rPr lang="en-US" sz="2400" b="1" i="1">
                                  <a:solidFill>
                                    <a:schemeClr val="accent6"/>
                                  </a:solidFill>
                                  <a:latin typeface="Cambria Math" panose="02040503050406030204" pitchFamily="18" charset="0"/>
                                </a:rPr>
                                <m:t>𝟏</m:t>
                              </m:r>
                            </m:sub>
                          </m:sSub>
                          <m:r>
                            <a:rPr lang="en-US" sz="2400" i="1">
                              <a:latin typeface="Cambria Math" panose="02040503050406030204" pitchFamily="18" charset="0"/>
                            </a:rPr>
                            <m:t>)</m:t>
                          </m:r>
                        </m:e>
                      </m:nary>
                    </m:oMath>
                  </m:oMathPara>
                </a14:m>
                <a:endParaRPr lang="en-US" sz="2400" dirty="0"/>
              </a:p>
            </p:txBody>
          </p:sp>
        </mc:Choice>
        <mc:Fallback xmlns="">
          <p:sp>
            <p:nvSpPr>
              <p:cNvPr id="6" name="Rectangle 5">
                <a:extLst>
                  <a:ext uri="{FF2B5EF4-FFF2-40B4-BE49-F238E27FC236}">
                    <a16:creationId xmlns:a16="http://schemas.microsoft.com/office/drawing/2014/main" id="{27CF67F8-C3AC-C741-9E60-869EFDC07276}"/>
                  </a:ext>
                </a:extLst>
              </p:cNvPr>
              <p:cNvSpPr>
                <a:spLocks noRot="1" noChangeAspect="1" noMove="1" noResize="1" noEditPoints="1" noAdjustHandles="1" noChangeArrowheads="1" noChangeShapeType="1" noTextEdit="1"/>
              </p:cNvSpPr>
              <p:nvPr/>
            </p:nvSpPr>
            <p:spPr>
              <a:xfrm>
                <a:off x="1199933" y="1260402"/>
                <a:ext cx="4120552" cy="988476"/>
              </a:xfrm>
              <a:prstGeom prst="rect">
                <a:avLst/>
              </a:prstGeom>
              <a:blipFill>
                <a:blip r:embed="rId3"/>
                <a:stretch>
                  <a:fillRect t="-127848" b="-1797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6F6F669C-EDCE-6B4B-B4A8-084B52A74044}"/>
                  </a:ext>
                </a:extLst>
              </p:cNvPr>
              <p:cNvSpPr/>
              <p:nvPr/>
            </p:nvSpPr>
            <p:spPr>
              <a:xfrm>
                <a:off x="6435989" y="1523807"/>
                <a:ext cx="4401899" cy="461665"/>
              </a:xfrm>
              <a:prstGeom prst="rect">
                <a:avLst/>
              </a:prstGeom>
            </p:spPr>
            <p:txBody>
              <a:bodyPr wrap="square">
                <a:spAutoFit/>
              </a:bodyPr>
              <a:lstStyle/>
              <a:p>
                <a:r>
                  <a:rPr lang="en-US" sz="2400" dirty="0"/>
                  <a:t>where</a:t>
                </a:r>
                <a:r>
                  <a:rPr lang="en-US" sz="2400" dirty="0">
                    <a:solidFill>
                      <a:schemeClr val="accent1"/>
                    </a:solidFill>
                  </a:rPr>
                  <a:t> </a:t>
                </a:r>
                <a14:m>
                  <m:oMath xmlns:m="http://schemas.openxmlformats.org/officeDocument/2006/math">
                    <m:sSub>
                      <m:sSubPr>
                        <m:ctrlPr>
                          <a:rPr lang="en-US" sz="2400" b="1" i="1" smtClean="0">
                            <a:solidFill>
                              <a:schemeClr val="accent1"/>
                            </a:solidFill>
                            <a:latin typeface="Cambria Math" panose="02040503050406030204" pitchFamily="18" charset="0"/>
                          </a:rPr>
                        </m:ctrlPr>
                      </m:sSubPr>
                      <m:e>
                        <m:r>
                          <a:rPr lang="en-US" sz="2400" b="1" i="1">
                            <a:solidFill>
                              <a:schemeClr val="accent1"/>
                            </a:solidFill>
                            <a:latin typeface="Cambria Math" panose="02040503050406030204" pitchFamily="18" charset="0"/>
                          </a:rPr>
                          <m:t>𝒑</m:t>
                        </m:r>
                      </m:e>
                      <m:sub>
                        <m:r>
                          <a:rPr lang="en-US" sz="2400" b="1" i="1">
                            <a:solidFill>
                              <a:schemeClr val="accent1"/>
                            </a:solidFill>
                            <a:latin typeface="Cambria Math" panose="02040503050406030204" pitchFamily="18" charset="0"/>
                          </a:rPr>
                          <m:t>𝒕</m:t>
                        </m:r>
                      </m:sub>
                    </m:sSub>
                    <m:r>
                      <a:rPr lang="en-US" sz="2400" b="0" i="1" smtClean="0">
                        <a:solidFill>
                          <a:schemeClr val="accent1"/>
                        </a:solidFill>
                        <a:latin typeface="Cambria Math" panose="02040503050406030204" pitchFamily="18" charset="0"/>
                      </a:rPr>
                      <m:t>=0.5</m:t>
                    </m:r>
                  </m:oMath>
                </a14:m>
                <a:r>
                  <a:rPr lang="en-US" sz="2400" dirty="0"/>
                  <a:t> when </a:t>
                </a:r>
                <a14:m>
                  <m:oMath xmlns:m="http://schemas.openxmlformats.org/officeDocument/2006/math">
                    <m:sSub>
                      <m:sSubPr>
                        <m:ctrlPr>
                          <a:rPr lang="en-US" sz="2400" b="1" i="1" smtClean="0">
                            <a:solidFill>
                              <a:schemeClr val="accent6"/>
                            </a:solidFill>
                            <a:latin typeface="Cambria Math" panose="02040503050406030204" pitchFamily="18" charset="0"/>
                          </a:rPr>
                        </m:ctrlPr>
                      </m:sSubPr>
                      <m:e>
                        <m:r>
                          <a:rPr lang="en-US" sz="2400" b="1" i="1" smtClean="0">
                            <a:solidFill>
                              <a:schemeClr val="accent6"/>
                            </a:solidFill>
                            <a:latin typeface="Cambria Math" panose="02040503050406030204" pitchFamily="18" charset="0"/>
                          </a:rPr>
                          <m:t>𝒈</m:t>
                        </m:r>
                      </m:e>
                      <m:sub>
                        <m:r>
                          <a:rPr lang="en-US" sz="2400" b="1" i="1" smtClean="0">
                            <a:solidFill>
                              <a:schemeClr val="accent6"/>
                            </a:solidFill>
                            <a:latin typeface="Cambria Math" panose="02040503050406030204" pitchFamily="18" charset="0"/>
                          </a:rPr>
                          <m:t>𝒕</m:t>
                        </m:r>
                        <m:r>
                          <a:rPr lang="en-US" sz="2400" b="1" i="1" smtClean="0">
                            <a:solidFill>
                              <a:schemeClr val="accent6"/>
                            </a:solidFill>
                            <a:latin typeface="Cambria Math" panose="02040503050406030204" pitchFamily="18" charset="0"/>
                          </a:rPr>
                          <m:t>−</m:t>
                        </m:r>
                        <m:r>
                          <a:rPr lang="en-US" sz="2400" b="1" i="1" smtClean="0">
                            <a:solidFill>
                              <a:schemeClr val="accent6"/>
                            </a:solidFill>
                            <a:latin typeface="Cambria Math" panose="02040503050406030204" pitchFamily="18" charset="0"/>
                          </a:rPr>
                          <m:t>𝟏</m:t>
                        </m:r>
                      </m:sub>
                    </m:sSub>
                    <m:r>
                      <a:rPr lang="en-US" sz="2400" b="0" i="1" smtClean="0">
                        <a:solidFill>
                          <a:schemeClr val="accent6"/>
                        </a:solidFill>
                        <a:latin typeface="Cambria Math" panose="02040503050406030204" pitchFamily="18" charset="0"/>
                      </a:rPr>
                      <m:t>=0</m:t>
                    </m:r>
                  </m:oMath>
                </a14:m>
                <a:endParaRPr lang="en-US" sz="2400" dirty="0"/>
              </a:p>
            </p:txBody>
          </p:sp>
        </mc:Choice>
        <mc:Fallback xmlns="">
          <p:sp>
            <p:nvSpPr>
              <p:cNvPr id="14" name="Rectangle 13">
                <a:extLst>
                  <a:ext uri="{FF2B5EF4-FFF2-40B4-BE49-F238E27FC236}">
                    <a16:creationId xmlns:a16="http://schemas.microsoft.com/office/drawing/2014/main" id="{6F6F669C-EDCE-6B4B-B4A8-084B52A74044}"/>
                  </a:ext>
                </a:extLst>
              </p:cNvPr>
              <p:cNvSpPr>
                <a:spLocks noRot="1" noChangeAspect="1" noMove="1" noResize="1" noEditPoints="1" noAdjustHandles="1" noChangeArrowheads="1" noChangeShapeType="1" noTextEdit="1"/>
              </p:cNvSpPr>
              <p:nvPr/>
            </p:nvSpPr>
            <p:spPr>
              <a:xfrm>
                <a:off x="6435989" y="1523807"/>
                <a:ext cx="4401899" cy="461665"/>
              </a:xfrm>
              <a:prstGeom prst="rect">
                <a:avLst/>
              </a:prstGeom>
              <a:blipFill>
                <a:blip r:embed="rId4"/>
                <a:stretch>
                  <a:fillRect l="-2017" t="-8333" b="-3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B3800E1-FC4D-D047-B376-2D46D42E9F55}"/>
                  </a:ext>
                </a:extLst>
              </p:cNvPr>
              <p:cNvSpPr txBox="1"/>
              <p:nvPr/>
            </p:nvSpPr>
            <p:spPr>
              <a:xfrm>
                <a:off x="838197" y="2253815"/>
                <a:ext cx="10833849" cy="523220"/>
              </a:xfrm>
              <a:prstGeom prst="rect">
                <a:avLst/>
              </a:prstGeom>
              <a:noFill/>
            </p:spPr>
            <p:txBody>
              <a:bodyPr wrap="square" rtlCol="0">
                <a:spAutoFit/>
              </a:bodyPr>
              <a:lstStyle/>
              <a:p>
                <a:r>
                  <a:rPr lang="en-US" sz="2800" dirty="0"/>
                  <a:t>Evolve </a:t>
                </a:r>
                <a14:m>
                  <m:oMath xmlns:m="http://schemas.openxmlformats.org/officeDocument/2006/math">
                    <m:sSub>
                      <m:sSubPr>
                        <m:ctrlPr>
                          <a:rPr lang="en-US" sz="2800" b="1" i="1">
                            <a:solidFill>
                              <a:schemeClr val="accent6"/>
                            </a:solidFill>
                            <a:latin typeface="Cambria Math" panose="02040503050406030204" pitchFamily="18" charset="0"/>
                          </a:rPr>
                        </m:ctrlPr>
                      </m:sSubPr>
                      <m:e>
                        <m:r>
                          <a:rPr lang="en-US" sz="2800" b="1" i="1">
                            <a:solidFill>
                              <a:schemeClr val="accent6"/>
                            </a:solidFill>
                            <a:latin typeface="Cambria Math" panose="02040503050406030204" pitchFamily="18" charset="0"/>
                          </a:rPr>
                          <m:t>𝒈</m:t>
                        </m:r>
                      </m:e>
                      <m:sub>
                        <m:r>
                          <a:rPr lang="en-US" sz="2800" b="1" i="1">
                            <a:solidFill>
                              <a:schemeClr val="accent6"/>
                            </a:solidFill>
                            <a:latin typeface="Cambria Math" panose="02040503050406030204" pitchFamily="18" charset="0"/>
                          </a:rPr>
                          <m:t>𝒕</m:t>
                        </m:r>
                      </m:sub>
                    </m:sSub>
                  </m:oMath>
                </a14:m>
                <a:r>
                  <a:rPr lang="en-US" sz="2800" dirty="0"/>
                  <a:t> as reflected standard random walk on </a:t>
                </a:r>
                <a14:m>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ℤ</m:t>
                        </m:r>
                      </m:e>
                      <m:sub>
                        <m:r>
                          <a:rPr lang="en-US" sz="2800" b="0" i="1" smtClean="0">
                            <a:latin typeface="Cambria Math" panose="02040503050406030204" pitchFamily="18" charset="0"/>
                            <a:ea typeface="Cambria Math" panose="02040503050406030204" pitchFamily="18" charset="0"/>
                          </a:rPr>
                          <m:t>≥0</m:t>
                        </m:r>
                      </m:sub>
                    </m:sSub>
                  </m:oMath>
                </a14:m>
                <a:r>
                  <a:rPr lang="en-US" sz="2800" dirty="0"/>
                  <a:t>.</a:t>
                </a:r>
              </a:p>
            </p:txBody>
          </p:sp>
        </mc:Choice>
        <mc:Fallback xmlns="">
          <p:sp>
            <p:nvSpPr>
              <p:cNvPr id="15" name="TextBox 14">
                <a:extLst>
                  <a:ext uri="{FF2B5EF4-FFF2-40B4-BE49-F238E27FC236}">
                    <a16:creationId xmlns:a16="http://schemas.microsoft.com/office/drawing/2014/main" id="{4B3800E1-FC4D-D047-B376-2D46D42E9F55}"/>
                  </a:ext>
                </a:extLst>
              </p:cNvPr>
              <p:cNvSpPr txBox="1">
                <a:spLocks noRot="1" noChangeAspect="1" noMove="1" noResize="1" noEditPoints="1" noAdjustHandles="1" noChangeArrowheads="1" noChangeShapeType="1" noTextEdit="1"/>
              </p:cNvSpPr>
              <p:nvPr/>
            </p:nvSpPr>
            <p:spPr>
              <a:xfrm>
                <a:off x="838197" y="2253815"/>
                <a:ext cx="10833849" cy="523220"/>
              </a:xfrm>
              <a:prstGeom prst="rect">
                <a:avLst/>
              </a:prstGeom>
              <a:blipFill>
                <a:blip r:embed="rId5"/>
                <a:stretch>
                  <a:fillRect l="-1054" t="-9302" b="-279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FC5BE14C-AA89-844C-9900-948443B7E03C}"/>
                  </a:ext>
                </a:extLst>
              </p:cNvPr>
              <p:cNvSpPr/>
              <p:nvPr/>
            </p:nvSpPr>
            <p:spPr>
              <a:xfrm>
                <a:off x="834173" y="3045378"/>
                <a:ext cx="4120552" cy="5725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Reg</m:t>
                      </m:r>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𝑀</m:t>
                              </m:r>
                            </m:e>
                          </m:acc>
                        </m:e>
                        <m:sub>
                          <m:r>
                            <a:rPr lang="en-US" sz="2400" i="1">
                              <a:latin typeface="Cambria Math" panose="02040503050406030204" pitchFamily="18" charset="0"/>
                            </a:rPr>
                            <m:t>𝑇</m:t>
                          </m:r>
                        </m:sub>
                      </m:sSub>
                      <m:r>
                        <a:rPr lang="en-US" sz="2400" i="1">
                          <a:latin typeface="Cambria Math" panose="02040503050406030204" pitchFamily="18" charset="0"/>
                        </a:rPr>
                        <m:t>+</m:t>
                      </m:r>
                      <m:f>
                        <m:fPr>
                          <m:type m:val="skw"/>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i="1">
                              <a:latin typeface="Cambria Math" panose="02040503050406030204" pitchFamily="18" charset="0"/>
                            </a:rPr>
                            <m:t>𝑇</m:t>
                          </m:r>
                        </m:sub>
                      </m:sSub>
                    </m:oMath>
                  </m:oMathPara>
                </a14:m>
                <a:endParaRPr lang="en-US" sz="2400" dirty="0"/>
              </a:p>
            </p:txBody>
          </p:sp>
        </mc:Choice>
        <mc:Fallback xmlns="">
          <p:sp>
            <p:nvSpPr>
              <p:cNvPr id="13" name="Rectangle 12">
                <a:extLst>
                  <a:ext uri="{FF2B5EF4-FFF2-40B4-BE49-F238E27FC236}">
                    <a16:creationId xmlns:a16="http://schemas.microsoft.com/office/drawing/2014/main" id="{FC5BE14C-AA89-844C-9900-948443B7E03C}"/>
                  </a:ext>
                </a:extLst>
              </p:cNvPr>
              <p:cNvSpPr>
                <a:spLocks noRot="1" noChangeAspect="1" noMove="1" noResize="1" noEditPoints="1" noAdjustHandles="1" noChangeArrowheads="1" noChangeShapeType="1" noTextEdit="1"/>
              </p:cNvSpPr>
              <p:nvPr/>
            </p:nvSpPr>
            <p:spPr>
              <a:xfrm>
                <a:off x="834173" y="3045378"/>
                <a:ext cx="4120552" cy="572529"/>
              </a:xfrm>
              <a:prstGeom prst="rect">
                <a:avLst/>
              </a:prstGeom>
              <a:blipFill>
                <a:blip r:embed="rId6"/>
                <a:stretch>
                  <a:fillRect t="-126667" b="-19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2DEB9522-83B7-7845-9A61-D1240D675B82}"/>
                  </a:ext>
                </a:extLst>
              </p:cNvPr>
              <p:cNvSpPr/>
              <p:nvPr/>
            </p:nvSpPr>
            <p:spPr>
              <a:xfrm>
                <a:off x="5821406" y="3095872"/>
                <a:ext cx="5850640" cy="471539"/>
              </a:xfrm>
              <a:prstGeom prst="rect">
                <a:avLst/>
              </a:prstGeom>
            </p:spPr>
            <p:txBody>
              <a:bodyPr wrap="square">
                <a:spAutoFit/>
              </a:bodyPr>
              <a:lstStyle/>
              <a:p>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𝑀</m:t>
                            </m:r>
                          </m:e>
                        </m:acc>
                      </m:e>
                      <m:sub>
                        <m:r>
                          <a:rPr lang="en-US" sz="2400" i="1">
                            <a:latin typeface="Cambria Math" panose="02040503050406030204" pitchFamily="18" charset="0"/>
                          </a:rPr>
                          <m:t>𝑇</m:t>
                        </m:r>
                      </m:sub>
                    </m:sSub>
                  </m:oMath>
                </a14:m>
                <a:r>
                  <a:rPr lang="en-US" sz="2400" dirty="0"/>
                  <a:t> a martingale w/ bounded increments</a:t>
                </a:r>
              </a:p>
            </p:txBody>
          </p:sp>
        </mc:Choice>
        <mc:Fallback xmlns="">
          <p:sp>
            <p:nvSpPr>
              <p:cNvPr id="16" name="Rectangle 15">
                <a:extLst>
                  <a:ext uri="{FF2B5EF4-FFF2-40B4-BE49-F238E27FC236}">
                    <a16:creationId xmlns:a16="http://schemas.microsoft.com/office/drawing/2014/main" id="{2DEB9522-83B7-7845-9A61-D1240D675B82}"/>
                  </a:ext>
                </a:extLst>
              </p:cNvPr>
              <p:cNvSpPr>
                <a:spLocks noRot="1" noChangeAspect="1" noMove="1" noResize="1" noEditPoints="1" noAdjustHandles="1" noChangeArrowheads="1" noChangeShapeType="1" noTextEdit="1"/>
              </p:cNvSpPr>
              <p:nvPr/>
            </p:nvSpPr>
            <p:spPr>
              <a:xfrm>
                <a:off x="5821406" y="3095872"/>
                <a:ext cx="5850640" cy="471539"/>
              </a:xfrm>
              <a:prstGeom prst="rect">
                <a:avLst/>
              </a:prstGeom>
              <a:blipFill>
                <a:blip r:embed="rId7"/>
                <a:stretch>
                  <a:fillRect t="-10526" b="-236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E0FB539-1CB2-964A-B303-6F939CFC4E1A}"/>
                  </a:ext>
                </a:extLst>
              </p:cNvPr>
              <p:cNvSpPr txBox="1"/>
              <p:nvPr/>
            </p:nvSpPr>
            <p:spPr>
              <a:xfrm>
                <a:off x="838197" y="3780412"/>
                <a:ext cx="10833849" cy="581634"/>
              </a:xfrm>
              <a:prstGeom prst="rect">
                <a:avLst/>
              </a:prstGeom>
              <a:noFill/>
            </p:spPr>
            <p:txBody>
              <a:bodyPr wrap="square" rtlCol="0">
                <a:spAutoFit/>
              </a:bodyPr>
              <a:lstStyle/>
              <a:p>
                <a:r>
                  <a:rPr lang="en-US" sz="2800" dirty="0"/>
                  <a:t>Consider </a:t>
                </a:r>
                <a14:m>
                  <m:oMath xmlns:m="http://schemas.openxmlformats.org/officeDocument/2006/math">
                    <m:r>
                      <a:rPr lang="en-US" sz="2800" b="0" i="1" smtClean="0">
                        <a:latin typeface="Cambria Math" panose="02040503050406030204" pitchFamily="18" charset="0"/>
                      </a:rPr>
                      <m:t>𝜏</m:t>
                    </m:r>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inf</m:t>
                        </m:r>
                      </m:fName>
                      <m:e>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≥1:</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𝑔</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𝑐</m:t>
                            </m:r>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e>
                        </m:d>
                      </m:e>
                    </m:func>
                  </m:oMath>
                </a14:m>
                <a:r>
                  <a:rPr lang="en-US" sz="2800" dirty="0"/>
                  <a:t> for some </a:t>
                </a:r>
                <a14:m>
                  <m:oMath xmlns:m="http://schemas.openxmlformats.org/officeDocument/2006/math">
                    <m:r>
                      <a:rPr lang="en-US" sz="2800" i="1">
                        <a:latin typeface="Cambria Math" panose="02040503050406030204" pitchFamily="18" charset="0"/>
                      </a:rPr>
                      <m:t>𝑐</m:t>
                    </m:r>
                    <m:r>
                      <a:rPr lang="en-US" sz="2800" b="0" i="0" smtClean="0">
                        <a:latin typeface="Cambria Math" panose="02040503050406030204" pitchFamily="18" charset="0"/>
                      </a:rPr>
                      <m:t>&gt;1</m:t>
                    </m:r>
                  </m:oMath>
                </a14:m>
                <a:r>
                  <a:rPr lang="en-US" sz="2800" dirty="0"/>
                  <a:t>…</a:t>
                </a:r>
              </a:p>
            </p:txBody>
          </p:sp>
        </mc:Choice>
        <mc:Fallback xmlns="">
          <p:sp>
            <p:nvSpPr>
              <p:cNvPr id="17" name="TextBox 16">
                <a:extLst>
                  <a:ext uri="{FF2B5EF4-FFF2-40B4-BE49-F238E27FC236}">
                    <a16:creationId xmlns:a16="http://schemas.microsoft.com/office/drawing/2014/main" id="{EE0FB539-1CB2-964A-B303-6F939CFC4E1A}"/>
                  </a:ext>
                </a:extLst>
              </p:cNvPr>
              <p:cNvSpPr txBox="1">
                <a:spLocks noRot="1" noChangeAspect="1" noMove="1" noResize="1" noEditPoints="1" noAdjustHandles="1" noChangeArrowheads="1" noChangeShapeType="1" noTextEdit="1"/>
              </p:cNvSpPr>
              <p:nvPr/>
            </p:nvSpPr>
            <p:spPr>
              <a:xfrm>
                <a:off x="838197" y="3780412"/>
                <a:ext cx="10833849" cy="581634"/>
              </a:xfrm>
              <a:prstGeom prst="rect">
                <a:avLst/>
              </a:prstGeom>
              <a:blipFill>
                <a:blip r:embed="rId8"/>
                <a:stretch>
                  <a:fillRect l="-1054" t="-4348"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7E8E80A-8C5C-264E-93F1-FA9999CD8DFD}"/>
                  </a:ext>
                </a:extLst>
              </p:cNvPr>
              <p:cNvSpPr/>
              <p:nvPr/>
            </p:nvSpPr>
            <p:spPr>
              <a:xfrm>
                <a:off x="7441638" y="384059"/>
                <a:ext cx="3803349" cy="666529"/>
              </a:xfrm>
              <a:prstGeom prst="rect">
                <a:avLst/>
              </a:prstGeom>
            </p:spPr>
            <p:txBody>
              <a:bodyPr wrap="none">
                <a:spAutoFit/>
              </a:bodyPr>
              <a:lstStyle/>
              <a:p>
                <a:r>
                  <a:rPr lang="en-US" sz="2800" b="0" dirty="0"/>
                  <a:t>Goal: </a:t>
                </a:r>
                <a14:m>
                  <m:oMath xmlns:m="http://schemas.openxmlformats.org/officeDocument/2006/math">
                    <m:r>
                      <m:rPr>
                        <m:sty m:val="p"/>
                      </m:rPr>
                      <a:rPr lang="en-US" sz="2800" b="0" i="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b="0" i="1" smtClean="0">
                            <a:latin typeface="Cambria Math" panose="02040503050406030204" pitchFamily="18" charset="0"/>
                          </a:rPr>
                          <m:t>𝛾</m:t>
                        </m:r>
                        <m:r>
                          <a:rPr lang="en-US" sz="2800" b="0" i="1" smtClean="0">
                            <a:latin typeface="Cambria Math" panose="02040503050406030204" pitchFamily="18" charset="0"/>
                          </a:rPr>
                          <m:t>−</m:t>
                        </m:r>
                        <m:r>
                          <a:rPr lang="en-US" sz="2800" b="0" i="1" smtClean="0">
                            <a:latin typeface="Cambria Math" panose="02040503050406030204" pitchFamily="18" charset="0"/>
                          </a:rPr>
                          <m:t>𝜖</m:t>
                        </m:r>
                      </m:num>
                      <m:den>
                        <m:r>
                          <a:rPr lang="en-US" sz="2800" i="1">
                            <a:latin typeface="Cambria Math" panose="02040503050406030204" pitchFamily="18" charset="0"/>
                          </a:rPr>
                          <m:t>2</m:t>
                        </m:r>
                      </m:den>
                    </m:f>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𝑇</m:t>
                        </m:r>
                      </m:e>
                    </m:rad>
                  </m:oMath>
                </a14:m>
                <a:endParaRPr lang="en-US" sz="2800" dirty="0"/>
              </a:p>
            </p:txBody>
          </p:sp>
        </mc:Choice>
        <mc:Fallback xmlns="">
          <p:sp>
            <p:nvSpPr>
              <p:cNvPr id="18" name="Rectangle 17">
                <a:extLst>
                  <a:ext uri="{FF2B5EF4-FFF2-40B4-BE49-F238E27FC236}">
                    <a16:creationId xmlns:a16="http://schemas.microsoft.com/office/drawing/2014/main" id="{27E8E80A-8C5C-264E-93F1-FA9999CD8DFD}"/>
                  </a:ext>
                </a:extLst>
              </p:cNvPr>
              <p:cNvSpPr>
                <a:spLocks noRot="1" noChangeAspect="1" noMove="1" noResize="1" noEditPoints="1" noAdjustHandles="1" noChangeArrowheads="1" noChangeShapeType="1" noTextEdit="1"/>
              </p:cNvSpPr>
              <p:nvPr/>
            </p:nvSpPr>
            <p:spPr>
              <a:xfrm>
                <a:off x="7441638" y="384059"/>
                <a:ext cx="3803349" cy="666529"/>
              </a:xfrm>
              <a:prstGeom prst="rect">
                <a:avLst/>
              </a:prstGeom>
              <a:blipFill>
                <a:blip r:embed="rId10"/>
                <a:stretch>
                  <a:fillRect l="-3000" b="-11111"/>
                </a:stretch>
              </a:blipFill>
            </p:spPr>
            <p:txBody>
              <a:bodyPr/>
              <a:lstStyle/>
              <a:p>
                <a:r>
                  <a:rPr lang="en-US">
                    <a:noFill/>
                  </a:rPr>
                  <a:t> </a:t>
                </a:r>
              </a:p>
            </p:txBody>
          </p:sp>
        </mc:Fallback>
      </mc:AlternateContent>
      <p:sp>
        <p:nvSpPr>
          <p:cNvPr id="19" name="Rounded Rectangle 18">
            <a:extLst>
              <a:ext uri="{FF2B5EF4-FFF2-40B4-BE49-F238E27FC236}">
                <a16:creationId xmlns:a16="http://schemas.microsoft.com/office/drawing/2014/main" id="{E690FEE1-C4C6-B347-B4C2-C426D3EC1B06}"/>
              </a:ext>
            </a:extLst>
          </p:cNvPr>
          <p:cNvSpPr/>
          <p:nvPr/>
        </p:nvSpPr>
        <p:spPr>
          <a:xfrm>
            <a:off x="7332827" y="356503"/>
            <a:ext cx="4020973" cy="73000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F604577-8A10-ED4B-84A0-FB2C33A9CA5B}"/>
              </a:ext>
            </a:extLst>
          </p:cNvPr>
          <p:cNvPicPr>
            <a:picLocks noChangeAspect="1"/>
          </p:cNvPicPr>
          <p:nvPr/>
        </p:nvPicPr>
        <p:blipFill rotWithShape="1">
          <a:blip r:embed="rId11"/>
          <a:srcRect r="10793"/>
          <a:stretch/>
        </p:blipFill>
        <p:spPr>
          <a:xfrm>
            <a:off x="1963781" y="4362045"/>
            <a:ext cx="7715250" cy="2427337"/>
          </a:xfrm>
          <a:prstGeom prst="rect">
            <a:avLst/>
          </a:prstGeom>
        </p:spPr>
      </p:pic>
      <p:sp>
        <p:nvSpPr>
          <p:cNvPr id="4" name="Oval 3">
            <a:extLst>
              <a:ext uri="{FF2B5EF4-FFF2-40B4-BE49-F238E27FC236}">
                <a16:creationId xmlns:a16="http://schemas.microsoft.com/office/drawing/2014/main" id="{F6FD1DF9-5EC0-E247-86F8-D159862C7836}"/>
              </a:ext>
            </a:extLst>
          </p:cNvPr>
          <p:cNvSpPr/>
          <p:nvPr/>
        </p:nvSpPr>
        <p:spPr>
          <a:xfrm>
            <a:off x="8969240" y="4524551"/>
            <a:ext cx="374072" cy="374072"/>
          </a:xfrm>
          <a:prstGeom prst="ellipse">
            <a:avLst/>
          </a:prstGeom>
          <a:noFill/>
          <a:ln w="44450">
            <a:solidFill>
              <a:srgbClr val="21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0267C81-C3B8-3B4D-A366-63D28A690737}"/>
                  </a:ext>
                </a:extLst>
              </p:cNvPr>
              <p:cNvSpPr txBox="1"/>
              <p:nvPr/>
            </p:nvSpPr>
            <p:spPr>
              <a:xfrm>
                <a:off x="7646187" y="4309178"/>
                <a:ext cx="608998"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𝜏</m:t>
                      </m:r>
                    </m:oMath>
                  </m:oMathPara>
                </a14:m>
                <a:endParaRPr lang="en-US" sz="2800" dirty="0"/>
              </a:p>
            </p:txBody>
          </p:sp>
        </mc:Choice>
        <mc:Fallback xmlns="">
          <p:sp>
            <p:nvSpPr>
              <p:cNvPr id="21" name="TextBox 20">
                <a:extLst>
                  <a:ext uri="{FF2B5EF4-FFF2-40B4-BE49-F238E27FC236}">
                    <a16:creationId xmlns:a16="http://schemas.microsoft.com/office/drawing/2014/main" id="{10267C81-C3B8-3B4D-A366-63D28A690737}"/>
                  </a:ext>
                </a:extLst>
              </p:cNvPr>
              <p:cNvSpPr txBox="1">
                <a:spLocks noRot="1" noChangeAspect="1" noMove="1" noResize="1" noEditPoints="1" noAdjustHandles="1" noChangeArrowheads="1" noChangeShapeType="1" noTextEdit="1"/>
              </p:cNvSpPr>
              <p:nvPr/>
            </p:nvSpPr>
            <p:spPr>
              <a:xfrm>
                <a:off x="7646187" y="4309178"/>
                <a:ext cx="608998" cy="523220"/>
              </a:xfrm>
              <a:prstGeom prst="rect">
                <a:avLst/>
              </a:prstGeom>
              <a:blipFill>
                <a:blip r:embed="rId12"/>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1EDF55FE-9913-B744-9E97-00F76A5FFCFA}"/>
              </a:ext>
            </a:extLst>
          </p:cNvPr>
          <p:cNvCxnSpPr>
            <a:cxnSpLocks/>
            <a:stCxn id="21" idx="3"/>
            <a:endCxn id="4" idx="2"/>
          </p:cNvCxnSpPr>
          <p:nvPr/>
        </p:nvCxnSpPr>
        <p:spPr>
          <a:xfrm>
            <a:off x="8255185" y="4570788"/>
            <a:ext cx="714055" cy="140799"/>
          </a:xfrm>
          <a:prstGeom prst="straightConnector1">
            <a:avLst/>
          </a:prstGeom>
          <a:ln w="38100">
            <a:solidFill>
              <a:srgbClr val="21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998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4" grpId="0" animBg="1"/>
      <p:bldP spid="2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Proof of Lower Bound</a:t>
            </a:r>
          </a:p>
        </p:txBody>
      </p:sp>
      <p:sp>
        <p:nvSpPr>
          <p:cNvPr id="12" name="TextBox 11">
            <a:extLst>
              <a:ext uri="{FF2B5EF4-FFF2-40B4-BE49-F238E27FC236}">
                <a16:creationId xmlns:a16="http://schemas.microsoft.com/office/drawing/2014/main" id="{22F8A571-7E39-534C-9A5C-898A06152C9D}"/>
              </a:ext>
            </a:extLst>
          </p:cNvPr>
          <p:cNvSpPr txBox="1"/>
          <p:nvPr/>
        </p:nvSpPr>
        <p:spPr>
          <a:xfrm>
            <a:off x="838198" y="900512"/>
            <a:ext cx="10833849" cy="523220"/>
          </a:xfrm>
          <a:prstGeom prst="rect">
            <a:avLst/>
          </a:prstGeom>
          <a:solidFill>
            <a:schemeClr val="bg1"/>
          </a:solidFill>
        </p:spPr>
        <p:txBody>
          <a:bodyPr wrap="square" rtlCol="0">
            <a:spAutoFit/>
          </a:bodyPr>
          <a:lstStyle/>
          <a:p>
            <a:r>
              <a:rPr lang="en-US" sz="2800" dirty="0"/>
              <a:t>Recall that</a:t>
            </a:r>
            <a:endParaRPr lang="en-US" sz="2800" b="1"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27CF67F8-C3AC-C741-9E60-869EFDC07276}"/>
                  </a:ext>
                </a:extLst>
              </p:cNvPr>
              <p:cNvSpPr/>
              <p:nvPr/>
            </p:nvSpPr>
            <p:spPr>
              <a:xfrm>
                <a:off x="1199933" y="1260402"/>
                <a:ext cx="4120552" cy="9884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Reg</m:t>
                      </m:r>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𝑇</m:t>
                          </m:r>
                        </m:sub>
                        <m:sup/>
                        <m:e>
                          <m:sSub>
                            <m:sSubPr>
                              <m:ctrlPr>
                                <a:rPr lang="en-US" sz="2400" b="1" i="1">
                                  <a:solidFill>
                                    <a:schemeClr val="accent1"/>
                                  </a:solidFill>
                                  <a:latin typeface="Cambria Math" panose="02040503050406030204" pitchFamily="18" charset="0"/>
                                </a:rPr>
                              </m:ctrlPr>
                            </m:sSubPr>
                            <m:e>
                              <m:r>
                                <a:rPr lang="en-US" sz="2400" b="1" i="1">
                                  <a:solidFill>
                                    <a:schemeClr val="accent1"/>
                                  </a:solidFill>
                                  <a:latin typeface="Cambria Math" panose="02040503050406030204" pitchFamily="18" charset="0"/>
                                </a:rPr>
                                <m:t>𝒑</m:t>
                              </m:r>
                            </m:e>
                            <m:sub>
                              <m:r>
                                <a:rPr lang="en-US" sz="2400" b="1" i="1">
                                  <a:solidFill>
                                    <a:schemeClr val="accent1"/>
                                  </a:solidFill>
                                  <a:latin typeface="Cambria Math" panose="02040503050406030204" pitchFamily="18" charset="0"/>
                                </a:rPr>
                                <m:t>𝒕</m:t>
                              </m:r>
                            </m:sub>
                          </m:sSub>
                          <m:r>
                            <a:rPr lang="en-US" sz="2400" i="1">
                              <a:latin typeface="Cambria Math" panose="02040503050406030204" pitchFamily="18" charset="0"/>
                            </a:rPr>
                            <m:t>⋅(</m:t>
                          </m:r>
                          <m:sSub>
                            <m:sSubPr>
                              <m:ctrlPr>
                                <a:rPr lang="en-US" sz="2400" b="1" i="1">
                                  <a:solidFill>
                                    <a:schemeClr val="accent6"/>
                                  </a:solidFill>
                                  <a:latin typeface="Cambria Math" panose="02040503050406030204" pitchFamily="18" charset="0"/>
                                </a:rPr>
                              </m:ctrlPr>
                            </m:sSubPr>
                            <m:e>
                              <m:r>
                                <a:rPr lang="en-US" sz="2400" b="1" i="1">
                                  <a:solidFill>
                                    <a:schemeClr val="accent6"/>
                                  </a:solidFill>
                                  <a:latin typeface="Cambria Math" panose="02040503050406030204" pitchFamily="18" charset="0"/>
                                </a:rPr>
                                <m:t>𝒈</m:t>
                              </m:r>
                            </m:e>
                            <m:sub>
                              <m:r>
                                <a:rPr lang="en-US" sz="2400" b="1" i="1">
                                  <a:solidFill>
                                    <a:schemeClr val="accent6"/>
                                  </a:solidFill>
                                  <a:latin typeface="Cambria Math" panose="02040503050406030204" pitchFamily="18" charset="0"/>
                                </a:rPr>
                                <m:t>𝒕</m:t>
                              </m:r>
                            </m:sub>
                          </m:sSub>
                          <m:r>
                            <a:rPr lang="en-US" sz="2400" i="1">
                              <a:latin typeface="Cambria Math" panose="02040503050406030204" pitchFamily="18" charset="0"/>
                            </a:rPr>
                            <m:t>−</m:t>
                          </m:r>
                          <m:sSub>
                            <m:sSubPr>
                              <m:ctrlPr>
                                <a:rPr lang="en-US" sz="2400" b="1" i="1">
                                  <a:solidFill>
                                    <a:schemeClr val="accent6"/>
                                  </a:solidFill>
                                  <a:latin typeface="Cambria Math" panose="02040503050406030204" pitchFamily="18" charset="0"/>
                                </a:rPr>
                              </m:ctrlPr>
                            </m:sSubPr>
                            <m:e>
                              <m:r>
                                <a:rPr lang="en-US" sz="2400" b="1" i="1">
                                  <a:solidFill>
                                    <a:schemeClr val="accent6"/>
                                  </a:solidFill>
                                  <a:latin typeface="Cambria Math" panose="02040503050406030204" pitchFamily="18" charset="0"/>
                                </a:rPr>
                                <m:t>𝒈</m:t>
                              </m:r>
                            </m:e>
                            <m:sub>
                              <m:r>
                                <a:rPr lang="en-US" sz="2400" b="1" i="1">
                                  <a:solidFill>
                                    <a:schemeClr val="accent6"/>
                                  </a:solidFill>
                                  <a:latin typeface="Cambria Math" panose="02040503050406030204" pitchFamily="18" charset="0"/>
                                </a:rPr>
                                <m:t>𝒕</m:t>
                              </m:r>
                              <m:r>
                                <a:rPr lang="en-US" sz="2400" b="1" i="1">
                                  <a:solidFill>
                                    <a:schemeClr val="accent6"/>
                                  </a:solidFill>
                                  <a:latin typeface="Cambria Math" panose="02040503050406030204" pitchFamily="18" charset="0"/>
                                </a:rPr>
                                <m:t>−</m:t>
                              </m:r>
                              <m:r>
                                <a:rPr lang="en-US" sz="2400" b="1" i="1">
                                  <a:solidFill>
                                    <a:schemeClr val="accent6"/>
                                  </a:solidFill>
                                  <a:latin typeface="Cambria Math" panose="02040503050406030204" pitchFamily="18" charset="0"/>
                                </a:rPr>
                                <m:t>𝟏</m:t>
                              </m:r>
                            </m:sub>
                          </m:sSub>
                          <m:r>
                            <a:rPr lang="en-US" sz="2400" i="1">
                              <a:latin typeface="Cambria Math" panose="02040503050406030204" pitchFamily="18" charset="0"/>
                            </a:rPr>
                            <m:t>)</m:t>
                          </m:r>
                        </m:e>
                      </m:nary>
                    </m:oMath>
                  </m:oMathPara>
                </a14:m>
                <a:endParaRPr lang="en-US" sz="2400" dirty="0"/>
              </a:p>
            </p:txBody>
          </p:sp>
        </mc:Choice>
        <mc:Fallback xmlns="">
          <p:sp>
            <p:nvSpPr>
              <p:cNvPr id="6" name="Rectangle 5">
                <a:extLst>
                  <a:ext uri="{FF2B5EF4-FFF2-40B4-BE49-F238E27FC236}">
                    <a16:creationId xmlns:a16="http://schemas.microsoft.com/office/drawing/2014/main" id="{27CF67F8-C3AC-C741-9E60-869EFDC07276}"/>
                  </a:ext>
                </a:extLst>
              </p:cNvPr>
              <p:cNvSpPr>
                <a:spLocks noRot="1" noChangeAspect="1" noMove="1" noResize="1" noEditPoints="1" noAdjustHandles="1" noChangeArrowheads="1" noChangeShapeType="1" noTextEdit="1"/>
              </p:cNvSpPr>
              <p:nvPr/>
            </p:nvSpPr>
            <p:spPr>
              <a:xfrm>
                <a:off x="1199933" y="1260402"/>
                <a:ext cx="4120552" cy="988476"/>
              </a:xfrm>
              <a:prstGeom prst="rect">
                <a:avLst/>
              </a:prstGeom>
              <a:blipFill>
                <a:blip r:embed="rId3"/>
                <a:stretch>
                  <a:fillRect t="-127848" b="-1797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6F6F669C-EDCE-6B4B-B4A8-084B52A74044}"/>
                  </a:ext>
                </a:extLst>
              </p:cNvPr>
              <p:cNvSpPr/>
              <p:nvPr/>
            </p:nvSpPr>
            <p:spPr>
              <a:xfrm>
                <a:off x="6435989" y="1523807"/>
                <a:ext cx="4401899" cy="461665"/>
              </a:xfrm>
              <a:prstGeom prst="rect">
                <a:avLst/>
              </a:prstGeom>
            </p:spPr>
            <p:txBody>
              <a:bodyPr wrap="square">
                <a:spAutoFit/>
              </a:bodyPr>
              <a:lstStyle/>
              <a:p>
                <a:r>
                  <a:rPr lang="en-US" sz="2400" dirty="0"/>
                  <a:t>where</a:t>
                </a:r>
                <a:r>
                  <a:rPr lang="en-US" sz="2400" dirty="0">
                    <a:solidFill>
                      <a:schemeClr val="accent1"/>
                    </a:solidFill>
                  </a:rPr>
                  <a:t> </a:t>
                </a:r>
                <a14:m>
                  <m:oMath xmlns:m="http://schemas.openxmlformats.org/officeDocument/2006/math">
                    <m:sSub>
                      <m:sSubPr>
                        <m:ctrlPr>
                          <a:rPr lang="en-US" sz="2400" b="1" i="1" smtClean="0">
                            <a:solidFill>
                              <a:schemeClr val="accent1"/>
                            </a:solidFill>
                            <a:latin typeface="Cambria Math" panose="02040503050406030204" pitchFamily="18" charset="0"/>
                          </a:rPr>
                        </m:ctrlPr>
                      </m:sSubPr>
                      <m:e>
                        <m:r>
                          <a:rPr lang="en-US" sz="2400" b="1" i="1">
                            <a:solidFill>
                              <a:schemeClr val="accent1"/>
                            </a:solidFill>
                            <a:latin typeface="Cambria Math" panose="02040503050406030204" pitchFamily="18" charset="0"/>
                          </a:rPr>
                          <m:t>𝒑</m:t>
                        </m:r>
                      </m:e>
                      <m:sub>
                        <m:r>
                          <a:rPr lang="en-US" sz="2400" b="1" i="1">
                            <a:solidFill>
                              <a:schemeClr val="accent1"/>
                            </a:solidFill>
                            <a:latin typeface="Cambria Math" panose="02040503050406030204" pitchFamily="18" charset="0"/>
                          </a:rPr>
                          <m:t>𝒕</m:t>
                        </m:r>
                      </m:sub>
                    </m:sSub>
                    <m:r>
                      <a:rPr lang="en-US" sz="2400" b="0" i="1" smtClean="0">
                        <a:solidFill>
                          <a:schemeClr val="accent1"/>
                        </a:solidFill>
                        <a:latin typeface="Cambria Math" panose="02040503050406030204" pitchFamily="18" charset="0"/>
                      </a:rPr>
                      <m:t>=0.5</m:t>
                    </m:r>
                  </m:oMath>
                </a14:m>
                <a:r>
                  <a:rPr lang="en-US" sz="2400" dirty="0"/>
                  <a:t> when </a:t>
                </a:r>
                <a14:m>
                  <m:oMath xmlns:m="http://schemas.openxmlformats.org/officeDocument/2006/math">
                    <m:sSub>
                      <m:sSubPr>
                        <m:ctrlPr>
                          <a:rPr lang="en-US" sz="2400" b="1" i="1" smtClean="0">
                            <a:solidFill>
                              <a:schemeClr val="accent6"/>
                            </a:solidFill>
                            <a:latin typeface="Cambria Math" panose="02040503050406030204" pitchFamily="18" charset="0"/>
                          </a:rPr>
                        </m:ctrlPr>
                      </m:sSubPr>
                      <m:e>
                        <m:r>
                          <a:rPr lang="en-US" sz="2400" b="1" i="1" smtClean="0">
                            <a:solidFill>
                              <a:schemeClr val="accent6"/>
                            </a:solidFill>
                            <a:latin typeface="Cambria Math" panose="02040503050406030204" pitchFamily="18" charset="0"/>
                          </a:rPr>
                          <m:t>𝒈</m:t>
                        </m:r>
                      </m:e>
                      <m:sub>
                        <m:r>
                          <a:rPr lang="en-US" sz="2400" b="1" i="1" smtClean="0">
                            <a:solidFill>
                              <a:schemeClr val="accent6"/>
                            </a:solidFill>
                            <a:latin typeface="Cambria Math" panose="02040503050406030204" pitchFamily="18" charset="0"/>
                          </a:rPr>
                          <m:t>𝒕</m:t>
                        </m:r>
                        <m:r>
                          <a:rPr lang="en-US" sz="2400" b="1" i="1" smtClean="0">
                            <a:solidFill>
                              <a:schemeClr val="accent6"/>
                            </a:solidFill>
                            <a:latin typeface="Cambria Math" panose="02040503050406030204" pitchFamily="18" charset="0"/>
                          </a:rPr>
                          <m:t>−</m:t>
                        </m:r>
                        <m:r>
                          <a:rPr lang="en-US" sz="2400" b="1" i="1" smtClean="0">
                            <a:solidFill>
                              <a:schemeClr val="accent6"/>
                            </a:solidFill>
                            <a:latin typeface="Cambria Math" panose="02040503050406030204" pitchFamily="18" charset="0"/>
                          </a:rPr>
                          <m:t>𝟏</m:t>
                        </m:r>
                      </m:sub>
                    </m:sSub>
                    <m:r>
                      <a:rPr lang="en-US" sz="2400" b="0" i="1" smtClean="0">
                        <a:solidFill>
                          <a:schemeClr val="accent6"/>
                        </a:solidFill>
                        <a:latin typeface="Cambria Math" panose="02040503050406030204" pitchFamily="18" charset="0"/>
                      </a:rPr>
                      <m:t>=0</m:t>
                    </m:r>
                  </m:oMath>
                </a14:m>
                <a:endParaRPr lang="en-US" sz="2400" dirty="0"/>
              </a:p>
            </p:txBody>
          </p:sp>
        </mc:Choice>
        <mc:Fallback xmlns="">
          <p:sp>
            <p:nvSpPr>
              <p:cNvPr id="14" name="Rectangle 13">
                <a:extLst>
                  <a:ext uri="{FF2B5EF4-FFF2-40B4-BE49-F238E27FC236}">
                    <a16:creationId xmlns:a16="http://schemas.microsoft.com/office/drawing/2014/main" id="{6F6F669C-EDCE-6B4B-B4A8-084B52A74044}"/>
                  </a:ext>
                </a:extLst>
              </p:cNvPr>
              <p:cNvSpPr>
                <a:spLocks noRot="1" noChangeAspect="1" noMove="1" noResize="1" noEditPoints="1" noAdjustHandles="1" noChangeArrowheads="1" noChangeShapeType="1" noTextEdit="1"/>
              </p:cNvSpPr>
              <p:nvPr/>
            </p:nvSpPr>
            <p:spPr>
              <a:xfrm>
                <a:off x="6435989" y="1523807"/>
                <a:ext cx="4401899" cy="461665"/>
              </a:xfrm>
              <a:prstGeom prst="rect">
                <a:avLst/>
              </a:prstGeom>
              <a:blipFill>
                <a:blip r:embed="rId4"/>
                <a:stretch>
                  <a:fillRect l="-2017" t="-8333" b="-3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B3800E1-FC4D-D047-B376-2D46D42E9F55}"/>
                  </a:ext>
                </a:extLst>
              </p:cNvPr>
              <p:cNvSpPr txBox="1"/>
              <p:nvPr/>
            </p:nvSpPr>
            <p:spPr>
              <a:xfrm>
                <a:off x="838197" y="2253815"/>
                <a:ext cx="10833849" cy="523220"/>
              </a:xfrm>
              <a:prstGeom prst="rect">
                <a:avLst/>
              </a:prstGeom>
              <a:noFill/>
            </p:spPr>
            <p:txBody>
              <a:bodyPr wrap="square" rtlCol="0">
                <a:spAutoFit/>
              </a:bodyPr>
              <a:lstStyle/>
              <a:p>
                <a:r>
                  <a:rPr lang="en-US" sz="2800" dirty="0"/>
                  <a:t>Evolve </a:t>
                </a:r>
                <a14:m>
                  <m:oMath xmlns:m="http://schemas.openxmlformats.org/officeDocument/2006/math">
                    <m:sSub>
                      <m:sSubPr>
                        <m:ctrlPr>
                          <a:rPr lang="en-US" sz="2800" b="1" i="1">
                            <a:solidFill>
                              <a:schemeClr val="accent6"/>
                            </a:solidFill>
                            <a:latin typeface="Cambria Math" panose="02040503050406030204" pitchFamily="18" charset="0"/>
                          </a:rPr>
                        </m:ctrlPr>
                      </m:sSubPr>
                      <m:e>
                        <m:r>
                          <a:rPr lang="en-US" sz="2800" b="1" i="1">
                            <a:solidFill>
                              <a:schemeClr val="accent6"/>
                            </a:solidFill>
                            <a:latin typeface="Cambria Math" panose="02040503050406030204" pitchFamily="18" charset="0"/>
                          </a:rPr>
                          <m:t>𝒈</m:t>
                        </m:r>
                      </m:e>
                      <m:sub>
                        <m:r>
                          <a:rPr lang="en-US" sz="2800" b="1" i="1">
                            <a:solidFill>
                              <a:schemeClr val="accent6"/>
                            </a:solidFill>
                            <a:latin typeface="Cambria Math" panose="02040503050406030204" pitchFamily="18" charset="0"/>
                          </a:rPr>
                          <m:t>𝒕</m:t>
                        </m:r>
                      </m:sub>
                    </m:sSub>
                  </m:oMath>
                </a14:m>
                <a:r>
                  <a:rPr lang="en-US" sz="2800" dirty="0"/>
                  <a:t> as reflected standard random walk on </a:t>
                </a:r>
                <a14:m>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ℤ</m:t>
                        </m:r>
                      </m:e>
                      <m:sub>
                        <m:r>
                          <a:rPr lang="en-US" sz="2800" b="0" i="1" smtClean="0">
                            <a:latin typeface="Cambria Math" panose="02040503050406030204" pitchFamily="18" charset="0"/>
                            <a:ea typeface="Cambria Math" panose="02040503050406030204" pitchFamily="18" charset="0"/>
                          </a:rPr>
                          <m:t>≥0</m:t>
                        </m:r>
                      </m:sub>
                    </m:sSub>
                  </m:oMath>
                </a14:m>
                <a:r>
                  <a:rPr lang="en-US" sz="2800" dirty="0"/>
                  <a:t>.</a:t>
                </a:r>
              </a:p>
            </p:txBody>
          </p:sp>
        </mc:Choice>
        <mc:Fallback xmlns="">
          <p:sp>
            <p:nvSpPr>
              <p:cNvPr id="15" name="TextBox 14">
                <a:extLst>
                  <a:ext uri="{FF2B5EF4-FFF2-40B4-BE49-F238E27FC236}">
                    <a16:creationId xmlns:a16="http://schemas.microsoft.com/office/drawing/2014/main" id="{4B3800E1-FC4D-D047-B376-2D46D42E9F55}"/>
                  </a:ext>
                </a:extLst>
              </p:cNvPr>
              <p:cNvSpPr txBox="1">
                <a:spLocks noRot="1" noChangeAspect="1" noMove="1" noResize="1" noEditPoints="1" noAdjustHandles="1" noChangeArrowheads="1" noChangeShapeType="1" noTextEdit="1"/>
              </p:cNvSpPr>
              <p:nvPr/>
            </p:nvSpPr>
            <p:spPr>
              <a:xfrm>
                <a:off x="838197" y="2253815"/>
                <a:ext cx="10833849" cy="523220"/>
              </a:xfrm>
              <a:prstGeom prst="rect">
                <a:avLst/>
              </a:prstGeom>
              <a:blipFill>
                <a:blip r:embed="rId5"/>
                <a:stretch>
                  <a:fillRect l="-1054" t="-9302" b="-279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FC5BE14C-AA89-844C-9900-948443B7E03C}"/>
                  </a:ext>
                </a:extLst>
              </p:cNvPr>
              <p:cNvSpPr/>
              <p:nvPr/>
            </p:nvSpPr>
            <p:spPr>
              <a:xfrm>
                <a:off x="834173" y="3045378"/>
                <a:ext cx="4120552" cy="5725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Reg</m:t>
                      </m:r>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𝑀</m:t>
                              </m:r>
                            </m:e>
                          </m:acc>
                        </m:e>
                        <m:sub>
                          <m:r>
                            <a:rPr lang="en-US" sz="2400" i="1">
                              <a:latin typeface="Cambria Math" panose="02040503050406030204" pitchFamily="18" charset="0"/>
                            </a:rPr>
                            <m:t>𝑇</m:t>
                          </m:r>
                        </m:sub>
                      </m:sSub>
                      <m:r>
                        <a:rPr lang="en-US" sz="2400" i="1">
                          <a:latin typeface="Cambria Math" panose="02040503050406030204" pitchFamily="18" charset="0"/>
                        </a:rPr>
                        <m:t>+</m:t>
                      </m:r>
                      <m:f>
                        <m:fPr>
                          <m:type m:val="skw"/>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i="1">
                              <a:latin typeface="Cambria Math" panose="02040503050406030204" pitchFamily="18" charset="0"/>
                            </a:rPr>
                            <m:t>𝑇</m:t>
                          </m:r>
                        </m:sub>
                      </m:sSub>
                    </m:oMath>
                  </m:oMathPara>
                </a14:m>
                <a:endParaRPr lang="en-US" sz="2400" dirty="0"/>
              </a:p>
            </p:txBody>
          </p:sp>
        </mc:Choice>
        <mc:Fallback xmlns="">
          <p:sp>
            <p:nvSpPr>
              <p:cNvPr id="13" name="Rectangle 12">
                <a:extLst>
                  <a:ext uri="{FF2B5EF4-FFF2-40B4-BE49-F238E27FC236}">
                    <a16:creationId xmlns:a16="http://schemas.microsoft.com/office/drawing/2014/main" id="{FC5BE14C-AA89-844C-9900-948443B7E03C}"/>
                  </a:ext>
                </a:extLst>
              </p:cNvPr>
              <p:cNvSpPr>
                <a:spLocks noRot="1" noChangeAspect="1" noMove="1" noResize="1" noEditPoints="1" noAdjustHandles="1" noChangeArrowheads="1" noChangeShapeType="1" noTextEdit="1"/>
              </p:cNvSpPr>
              <p:nvPr/>
            </p:nvSpPr>
            <p:spPr>
              <a:xfrm>
                <a:off x="834173" y="3045378"/>
                <a:ext cx="4120552" cy="572529"/>
              </a:xfrm>
              <a:prstGeom prst="rect">
                <a:avLst/>
              </a:prstGeom>
              <a:blipFill>
                <a:blip r:embed="rId6"/>
                <a:stretch>
                  <a:fillRect t="-126667" b="-19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2DEB9522-83B7-7845-9A61-D1240D675B82}"/>
                  </a:ext>
                </a:extLst>
              </p:cNvPr>
              <p:cNvSpPr/>
              <p:nvPr/>
            </p:nvSpPr>
            <p:spPr>
              <a:xfrm>
                <a:off x="5821406" y="3095872"/>
                <a:ext cx="5850640" cy="471539"/>
              </a:xfrm>
              <a:prstGeom prst="rect">
                <a:avLst/>
              </a:prstGeom>
            </p:spPr>
            <p:txBody>
              <a:bodyPr wrap="square">
                <a:spAutoFit/>
              </a:bodyPr>
              <a:lstStyle/>
              <a:p>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𝑀</m:t>
                            </m:r>
                          </m:e>
                        </m:acc>
                      </m:e>
                      <m:sub>
                        <m:r>
                          <a:rPr lang="en-US" sz="2400" i="1">
                            <a:latin typeface="Cambria Math" panose="02040503050406030204" pitchFamily="18" charset="0"/>
                          </a:rPr>
                          <m:t>𝑇</m:t>
                        </m:r>
                      </m:sub>
                    </m:sSub>
                  </m:oMath>
                </a14:m>
                <a:r>
                  <a:rPr lang="en-US" sz="2400" dirty="0"/>
                  <a:t> a martingale w/ bounded increments</a:t>
                </a:r>
              </a:p>
            </p:txBody>
          </p:sp>
        </mc:Choice>
        <mc:Fallback xmlns="">
          <p:sp>
            <p:nvSpPr>
              <p:cNvPr id="16" name="Rectangle 15">
                <a:extLst>
                  <a:ext uri="{FF2B5EF4-FFF2-40B4-BE49-F238E27FC236}">
                    <a16:creationId xmlns:a16="http://schemas.microsoft.com/office/drawing/2014/main" id="{2DEB9522-83B7-7845-9A61-D1240D675B82}"/>
                  </a:ext>
                </a:extLst>
              </p:cNvPr>
              <p:cNvSpPr>
                <a:spLocks noRot="1" noChangeAspect="1" noMove="1" noResize="1" noEditPoints="1" noAdjustHandles="1" noChangeArrowheads="1" noChangeShapeType="1" noTextEdit="1"/>
              </p:cNvSpPr>
              <p:nvPr/>
            </p:nvSpPr>
            <p:spPr>
              <a:xfrm>
                <a:off x="5821406" y="3095872"/>
                <a:ext cx="5850640" cy="471539"/>
              </a:xfrm>
              <a:prstGeom prst="rect">
                <a:avLst/>
              </a:prstGeom>
              <a:blipFill>
                <a:blip r:embed="rId7"/>
                <a:stretch>
                  <a:fillRect t="-10526" b="-236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E0FB539-1CB2-964A-B303-6F939CFC4E1A}"/>
                  </a:ext>
                </a:extLst>
              </p:cNvPr>
              <p:cNvSpPr txBox="1"/>
              <p:nvPr/>
            </p:nvSpPr>
            <p:spPr>
              <a:xfrm>
                <a:off x="838197" y="3780412"/>
                <a:ext cx="10833849" cy="581634"/>
              </a:xfrm>
              <a:prstGeom prst="rect">
                <a:avLst/>
              </a:prstGeom>
              <a:noFill/>
            </p:spPr>
            <p:txBody>
              <a:bodyPr wrap="square" rtlCol="0">
                <a:spAutoFit/>
              </a:bodyPr>
              <a:lstStyle/>
              <a:p>
                <a:r>
                  <a:rPr lang="en-US" sz="2800" dirty="0"/>
                  <a:t>Consider </a:t>
                </a:r>
                <a14:m>
                  <m:oMath xmlns:m="http://schemas.openxmlformats.org/officeDocument/2006/math">
                    <m:r>
                      <a:rPr lang="en-US" sz="2800" b="0" i="1" smtClean="0">
                        <a:latin typeface="Cambria Math" panose="02040503050406030204" pitchFamily="18" charset="0"/>
                      </a:rPr>
                      <m:t>𝜏</m:t>
                    </m:r>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inf</m:t>
                        </m:r>
                      </m:fName>
                      <m:e>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≥1:</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𝑔</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𝑐</m:t>
                            </m:r>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e>
                        </m:d>
                      </m:e>
                    </m:func>
                  </m:oMath>
                </a14:m>
                <a:r>
                  <a:rPr lang="en-US" sz="2800" dirty="0"/>
                  <a:t> for some </a:t>
                </a:r>
                <a14:m>
                  <m:oMath xmlns:m="http://schemas.openxmlformats.org/officeDocument/2006/math">
                    <m:r>
                      <a:rPr lang="en-US" sz="2800" i="1">
                        <a:latin typeface="Cambria Math" panose="02040503050406030204" pitchFamily="18" charset="0"/>
                      </a:rPr>
                      <m:t>𝑐</m:t>
                    </m:r>
                    <m:r>
                      <a:rPr lang="en-US" sz="2800" b="0" i="0" smtClean="0">
                        <a:latin typeface="Cambria Math" panose="02040503050406030204" pitchFamily="18" charset="0"/>
                      </a:rPr>
                      <m:t>&gt;1</m:t>
                    </m:r>
                  </m:oMath>
                </a14:m>
                <a:r>
                  <a:rPr lang="en-US" sz="2800" dirty="0"/>
                  <a:t>…</a:t>
                </a:r>
              </a:p>
            </p:txBody>
          </p:sp>
        </mc:Choice>
        <mc:Fallback xmlns="">
          <p:sp>
            <p:nvSpPr>
              <p:cNvPr id="17" name="TextBox 16">
                <a:extLst>
                  <a:ext uri="{FF2B5EF4-FFF2-40B4-BE49-F238E27FC236}">
                    <a16:creationId xmlns:a16="http://schemas.microsoft.com/office/drawing/2014/main" id="{EE0FB539-1CB2-964A-B303-6F939CFC4E1A}"/>
                  </a:ext>
                </a:extLst>
              </p:cNvPr>
              <p:cNvSpPr txBox="1">
                <a:spLocks noRot="1" noChangeAspect="1" noMove="1" noResize="1" noEditPoints="1" noAdjustHandles="1" noChangeArrowheads="1" noChangeShapeType="1" noTextEdit="1"/>
              </p:cNvSpPr>
              <p:nvPr/>
            </p:nvSpPr>
            <p:spPr>
              <a:xfrm>
                <a:off x="838197" y="3780412"/>
                <a:ext cx="10833849" cy="581634"/>
              </a:xfrm>
              <a:prstGeom prst="rect">
                <a:avLst/>
              </a:prstGeom>
              <a:blipFill>
                <a:blip r:embed="rId8"/>
                <a:stretch>
                  <a:fillRect l="-1054" t="-4348"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650C0D82-F022-D342-B8D3-443928213CF3}"/>
                  </a:ext>
                </a:extLst>
              </p:cNvPr>
              <p:cNvSpPr/>
              <p:nvPr/>
            </p:nvSpPr>
            <p:spPr>
              <a:xfrm>
                <a:off x="661896" y="4665550"/>
                <a:ext cx="6282245" cy="574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r>
                            <m:rPr>
                              <m:sty m:val="p"/>
                            </m:rPr>
                            <a:rPr lang="en-US" sz="2400" smtClean="0">
                              <a:latin typeface="Cambria Math" panose="02040503050406030204" pitchFamily="18" charset="0"/>
                            </a:rPr>
                            <m:t>Reg</m:t>
                          </m:r>
                          <m:d>
                            <m:dPr>
                              <m:ctrlPr>
                                <a:rPr lang="en-US" sz="2400" i="1">
                                  <a:latin typeface="Cambria Math" panose="02040503050406030204" pitchFamily="18" charset="0"/>
                                </a:rPr>
                              </m:ctrlPr>
                            </m:dPr>
                            <m:e>
                              <m:r>
                                <a:rPr lang="en-US" sz="2400" b="0" i="1" smtClean="0">
                                  <a:latin typeface="Cambria Math" panose="02040503050406030204" pitchFamily="18" charset="0"/>
                                </a:rPr>
                                <m:t>𝜏</m:t>
                              </m:r>
                            </m:e>
                          </m:d>
                        </m:e>
                      </m:d>
                      <m:r>
                        <a:rPr lang="en-US" sz="2400" i="1">
                          <a:latin typeface="Cambria Math" panose="02040503050406030204" pitchFamily="18" charset="0"/>
                        </a:rPr>
                        <m:t>=</m:t>
                      </m:r>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𝑀</m:t>
                                  </m:r>
                                </m:e>
                              </m:acc>
                            </m:e>
                            <m:sub>
                              <m:r>
                                <a:rPr lang="en-US" sz="2400" b="0" i="1" smtClean="0">
                                  <a:latin typeface="Cambria Math" panose="02040503050406030204" pitchFamily="18" charset="0"/>
                                </a:rPr>
                                <m:t>𝜏</m:t>
                              </m:r>
                            </m:sub>
                          </m:sSub>
                        </m:e>
                      </m:d>
                      <m:r>
                        <a:rPr lang="en-US" sz="2400" i="1">
                          <a:latin typeface="Cambria Math" panose="02040503050406030204" pitchFamily="18" charset="0"/>
                        </a:rPr>
                        <m:t>+</m:t>
                      </m:r>
                      <m:f>
                        <m:fPr>
                          <m:type m:val="skw"/>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r>
                        <a:rPr lang="en-US" sz="2400" i="1">
                          <a:latin typeface="Cambria Math" panose="02040503050406030204" pitchFamily="18" charset="0"/>
                        </a:rPr>
                        <m:t>⋅</m:t>
                      </m:r>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b="0" i="1" smtClean="0">
                                  <a:latin typeface="Cambria Math" panose="02040503050406030204" pitchFamily="18" charset="0"/>
                                </a:rPr>
                                <m:t>𝜏</m:t>
                              </m:r>
                            </m:sub>
                          </m:sSub>
                        </m:e>
                      </m:d>
                      <m:r>
                        <a:rPr lang="en-US" sz="2400" b="0" i="1" smtClean="0">
                          <a:solidFill>
                            <a:schemeClr val="bg1"/>
                          </a:solidFill>
                          <a:latin typeface="Cambria Math" panose="02040503050406030204" pitchFamily="18" charset="0"/>
                        </a:rPr>
                        <m:t>≥</m:t>
                      </m:r>
                      <m:f>
                        <m:fPr>
                          <m:type m:val="skw"/>
                          <m:ctrlPr>
                            <a:rPr lang="en-US" sz="2400" i="1">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𝑐</m:t>
                          </m:r>
                        </m:num>
                        <m:den>
                          <m:r>
                            <a:rPr lang="en-US" sz="2400" i="1">
                              <a:solidFill>
                                <a:schemeClr val="bg1"/>
                              </a:solidFill>
                              <a:latin typeface="Cambria Math" panose="02040503050406030204" pitchFamily="18" charset="0"/>
                            </a:rPr>
                            <m:t>2</m:t>
                          </m:r>
                        </m:den>
                      </m:f>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𝐸</m:t>
                      </m:r>
                      <m:r>
                        <a:rPr lang="en-US" sz="2400" b="0" i="1" smtClean="0">
                          <a:solidFill>
                            <a:schemeClr val="bg1"/>
                          </a:solidFill>
                          <a:latin typeface="Cambria Math" panose="02040503050406030204" pitchFamily="18" charset="0"/>
                        </a:rPr>
                        <m:t>[</m:t>
                      </m:r>
                      <m:rad>
                        <m:radPr>
                          <m:degHide m:val="on"/>
                          <m:ctrlPr>
                            <a:rPr lang="en-US" sz="2400" b="0" i="1" smtClean="0">
                              <a:solidFill>
                                <a:schemeClr val="bg1"/>
                              </a:solidFill>
                              <a:latin typeface="Cambria Math" panose="02040503050406030204" pitchFamily="18" charset="0"/>
                            </a:rPr>
                          </m:ctrlPr>
                        </m:radPr>
                        <m:deg/>
                        <m:e>
                          <m:r>
                            <a:rPr lang="en-US" sz="2400" b="0" i="1" smtClean="0">
                              <a:solidFill>
                                <a:schemeClr val="bg1"/>
                              </a:solidFill>
                              <a:latin typeface="Cambria Math" panose="02040503050406030204" pitchFamily="18" charset="0"/>
                            </a:rPr>
                            <m:t>𝜏</m:t>
                          </m:r>
                        </m:e>
                      </m:rad>
                      <m:r>
                        <a:rPr lang="en-US" sz="2400" b="0" i="1" smtClean="0">
                          <a:solidFill>
                            <a:schemeClr val="bg1"/>
                          </a:solidFill>
                          <a:latin typeface="Cambria Math" panose="02040503050406030204" pitchFamily="18" charset="0"/>
                        </a:rPr>
                        <m:t>]</m:t>
                      </m:r>
                    </m:oMath>
                  </m:oMathPara>
                </a14:m>
                <a:endParaRPr lang="en-US" sz="2400" dirty="0"/>
              </a:p>
            </p:txBody>
          </p:sp>
        </mc:Choice>
        <mc:Fallback xmlns="">
          <p:sp>
            <p:nvSpPr>
              <p:cNvPr id="23" name="Rectangle 22">
                <a:extLst>
                  <a:ext uri="{FF2B5EF4-FFF2-40B4-BE49-F238E27FC236}">
                    <a16:creationId xmlns:a16="http://schemas.microsoft.com/office/drawing/2014/main" id="{650C0D82-F022-D342-B8D3-443928213CF3}"/>
                  </a:ext>
                </a:extLst>
              </p:cNvPr>
              <p:cNvSpPr>
                <a:spLocks noRot="1" noChangeAspect="1" noMove="1" noResize="1" noEditPoints="1" noAdjustHandles="1" noChangeArrowheads="1" noChangeShapeType="1" noTextEdit="1"/>
              </p:cNvSpPr>
              <p:nvPr/>
            </p:nvSpPr>
            <p:spPr>
              <a:xfrm>
                <a:off x="661896" y="4665550"/>
                <a:ext cx="6282245" cy="574003"/>
              </a:xfrm>
              <a:prstGeom prst="rect">
                <a:avLst/>
              </a:prstGeom>
              <a:blipFill>
                <a:blip r:embed="rId9"/>
                <a:stretch>
                  <a:fillRect t="-119149" r="-403" b="-1893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7E8E80A-8C5C-264E-93F1-FA9999CD8DFD}"/>
                  </a:ext>
                </a:extLst>
              </p:cNvPr>
              <p:cNvSpPr/>
              <p:nvPr/>
            </p:nvSpPr>
            <p:spPr>
              <a:xfrm>
                <a:off x="7441638" y="384059"/>
                <a:ext cx="3803349" cy="666529"/>
              </a:xfrm>
              <a:prstGeom prst="rect">
                <a:avLst/>
              </a:prstGeom>
            </p:spPr>
            <p:txBody>
              <a:bodyPr wrap="none">
                <a:spAutoFit/>
              </a:bodyPr>
              <a:lstStyle/>
              <a:p>
                <a:r>
                  <a:rPr lang="en-US" sz="2800" b="0" dirty="0"/>
                  <a:t>Goal: </a:t>
                </a:r>
                <a14:m>
                  <m:oMath xmlns:m="http://schemas.openxmlformats.org/officeDocument/2006/math">
                    <m:r>
                      <m:rPr>
                        <m:sty m:val="p"/>
                      </m:rPr>
                      <a:rPr lang="en-US" sz="2800" b="0" i="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b="0" i="1" smtClean="0">
                            <a:latin typeface="Cambria Math" panose="02040503050406030204" pitchFamily="18" charset="0"/>
                          </a:rPr>
                          <m:t>𝛾</m:t>
                        </m:r>
                        <m:r>
                          <a:rPr lang="en-US" sz="2800" b="0" i="1" smtClean="0">
                            <a:latin typeface="Cambria Math" panose="02040503050406030204" pitchFamily="18" charset="0"/>
                          </a:rPr>
                          <m:t>−</m:t>
                        </m:r>
                        <m:r>
                          <a:rPr lang="en-US" sz="2800" b="0" i="1" smtClean="0">
                            <a:latin typeface="Cambria Math" panose="02040503050406030204" pitchFamily="18" charset="0"/>
                          </a:rPr>
                          <m:t>𝜖</m:t>
                        </m:r>
                      </m:num>
                      <m:den>
                        <m:r>
                          <a:rPr lang="en-US" sz="2800" i="1">
                            <a:latin typeface="Cambria Math" panose="02040503050406030204" pitchFamily="18" charset="0"/>
                          </a:rPr>
                          <m:t>2</m:t>
                        </m:r>
                      </m:den>
                    </m:f>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𝑇</m:t>
                        </m:r>
                      </m:e>
                    </m:rad>
                  </m:oMath>
                </a14:m>
                <a:endParaRPr lang="en-US" sz="2800" dirty="0"/>
              </a:p>
            </p:txBody>
          </p:sp>
        </mc:Choice>
        <mc:Fallback xmlns="">
          <p:sp>
            <p:nvSpPr>
              <p:cNvPr id="18" name="Rectangle 17">
                <a:extLst>
                  <a:ext uri="{FF2B5EF4-FFF2-40B4-BE49-F238E27FC236}">
                    <a16:creationId xmlns:a16="http://schemas.microsoft.com/office/drawing/2014/main" id="{27E8E80A-8C5C-264E-93F1-FA9999CD8DFD}"/>
                  </a:ext>
                </a:extLst>
              </p:cNvPr>
              <p:cNvSpPr>
                <a:spLocks noRot="1" noChangeAspect="1" noMove="1" noResize="1" noEditPoints="1" noAdjustHandles="1" noChangeArrowheads="1" noChangeShapeType="1" noTextEdit="1"/>
              </p:cNvSpPr>
              <p:nvPr/>
            </p:nvSpPr>
            <p:spPr>
              <a:xfrm>
                <a:off x="7441638" y="384059"/>
                <a:ext cx="3803349" cy="666529"/>
              </a:xfrm>
              <a:prstGeom prst="rect">
                <a:avLst/>
              </a:prstGeom>
              <a:blipFill>
                <a:blip r:embed="rId10"/>
                <a:stretch>
                  <a:fillRect l="-3000" b="-11111"/>
                </a:stretch>
              </a:blipFill>
            </p:spPr>
            <p:txBody>
              <a:bodyPr/>
              <a:lstStyle/>
              <a:p>
                <a:r>
                  <a:rPr lang="en-US">
                    <a:noFill/>
                  </a:rPr>
                  <a:t> </a:t>
                </a:r>
              </a:p>
            </p:txBody>
          </p:sp>
        </mc:Fallback>
      </mc:AlternateContent>
      <p:sp>
        <p:nvSpPr>
          <p:cNvPr id="19" name="Rounded Rectangle 18">
            <a:extLst>
              <a:ext uri="{FF2B5EF4-FFF2-40B4-BE49-F238E27FC236}">
                <a16:creationId xmlns:a16="http://schemas.microsoft.com/office/drawing/2014/main" id="{E690FEE1-C4C6-B347-B4C2-C426D3EC1B06}"/>
              </a:ext>
            </a:extLst>
          </p:cNvPr>
          <p:cNvSpPr/>
          <p:nvPr/>
        </p:nvSpPr>
        <p:spPr>
          <a:xfrm>
            <a:off x="7332827" y="356503"/>
            <a:ext cx="4020973" cy="73000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6850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a:extLst>
              <a:ext uri="{FF2B5EF4-FFF2-40B4-BE49-F238E27FC236}">
                <a16:creationId xmlns:a16="http://schemas.microsoft.com/office/drawing/2014/main" id="{3C6CADBE-7ACA-864F-9638-DBED794698DC}"/>
              </a:ext>
            </a:extLst>
          </p:cNvPr>
          <p:cNvSpPr/>
          <p:nvPr/>
        </p:nvSpPr>
        <p:spPr>
          <a:xfrm>
            <a:off x="2203201" y="1901548"/>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5662CC-49DC-EF4D-B82A-A709F65FC23F}"/>
                  </a:ext>
                </a:extLst>
              </p:cNvPr>
              <p:cNvSpPr>
                <a:spLocks noGrp="1"/>
              </p:cNvSpPr>
              <p:nvPr>
                <p:ph idx="1"/>
              </p:nvPr>
            </p:nvSpPr>
            <p:spPr>
              <a:xfrm>
                <a:off x="4091073" y="398725"/>
                <a:ext cx="7288099" cy="1159916"/>
              </a:xfrm>
            </p:spPr>
            <p:txBody>
              <a:bodyPr>
                <a:normAutofit fontScale="92500"/>
              </a:bodyPr>
              <a:lstStyle/>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cs typeface="Calibri" panose="020F0502020204030204" pitchFamily="34" charset="0"/>
                        </a:rPr>
                        <m:t>Reg</m:t>
                      </m:r>
                      <m:d>
                        <m:dPr>
                          <m:ctrlPr>
                            <a:rPr lang="en-US" b="0" i="1" smtClean="0">
                              <a:latin typeface="Cambria Math" panose="02040503050406030204" pitchFamily="18" charset="0"/>
                              <a:cs typeface="Calibri" panose="020F0502020204030204" pitchFamily="34" charset="0"/>
                            </a:rPr>
                          </m:ctrlPr>
                        </m:dPr>
                        <m:e>
                          <m:r>
                            <a:rPr lang="en-US" b="0" i="1" smtClean="0">
                              <a:latin typeface="Cambria Math" panose="02040503050406030204" pitchFamily="18" charset="0"/>
                              <a:cs typeface="Calibri" panose="020F0502020204030204" pitchFamily="34" charset="0"/>
                            </a:rPr>
                            <m:t>𝑇</m:t>
                          </m:r>
                        </m:e>
                      </m:d>
                      <m:r>
                        <a:rPr lang="en-US" b="0" i="1" smtClean="0">
                          <a:latin typeface="Cambria Math" panose="02040503050406030204" pitchFamily="18" charset="0"/>
                          <a:cs typeface="Calibri" panose="020F0502020204030204" pitchFamily="34" charset="0"/>
                        </a:rPr>
                        <m:t>≔</m:t>
                      </m:r>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Sup>
                            <m:sSubSupPr>
                              <m:ctrlPr>
                                <a:rPr lang="en-US" b="0" i="1" smtClean="0">
                                  <a:latin typeface="Cambria Math" panose="02040503050406030204" pitchFamily="18" charset="0"/>
                                  <a:cs typeface="Calibri" panose="020F0502020204030204" pitchFamily="34" charset="0"/>
                                </a:rPr>
                              </m:ctrlPr>
                            </m:sSubSup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sub>
                            <m:sup>
                              <m:r>
                                <m:rPr>
                                  <m:sty m:val="p"/>
                                </m:rPr>
                                <a:rPr lang="en-US" b="0" i="0" smtClean="0">
                                  <a:latin typeface="Cambria Math" panose="02040503050406030204" pitchFamily="18" charset="0"/>
                                  <a:cs typeface="Calibri" panose="020F0502020204030204" pitchFamily="34" charset="0"/>
                                </a:rPr>
                                <m:t>T</m:t>
                              </m:r>
                            </m:sup>
                          </m:sSubSup>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𝑥</m:t>
                              </m:r>
                            </m:e>
                            <m:sub>
                              <m:r>
                                <a:rPr lang="en-US" b="0" i="1" smtClean="0">
                                  <a:latin typeface="Cambria Math" panose="02040503050406030204" pitchFamily="18" charset="0"/>
                                  <a:cs typeface="Calibri" panose="020F0502020204030204" pitchFamily="34" charset="0"/>
                                </a:rPr>
                                <m:t>𝑡</m:t>
                              </m:r>
                            </m:sub>
                          </m:sSub>
                        </m:e>
                      </m:nary>
                      <m:r>
                        <a:rPr lang="en-US" b="0" i="1" smtClean="0">
                          <a:latin typeface="Cambria Math" panose="02040503050406030204" pitchFamily="18" charset="0"/>
                          <a:cs typeface="Calibri" panose="020F0502020204030204" pitchFamily="34" charset="0"/>
                        </a:rPr>
                        <m:t>−</m:t>
                      </m:r>
                      <m:func>
                        <m:funcPr>
                          <m:ctrlPr>
                            <a:rPr lang="en-US" b="0" i="1" smtClean="0">
                              <a:latin typeface="Cambria Math" panose="02040503050406030204" pitchFamily="18" charset="0"/>
                              <a:cs typeface="Calibri" panose="020F0502020204030204" pitchFamily="34" charset="0"/>
                            </a:rPr>
                          </m:ctrlPr>
                        </m:funcPr>
                        <m:fName>
                          <m:limLow>
                            <m:limLowPr>
                              <m:ctrlPr>
                                <a:rPr lang="en-US" b="0" i="1" smtClean="0">
                                  <a:latin typeface="Cambria Math" panose="02040503050406030204" pitchFamily="18" charset="0"/>
                                  <a:cs typeface="Calibri" panose="020F0502020204030204" pitchFamily="34" charset="0"/>
                                </a:rPr>
                              </m:ctrlPr>
                            </m:limLowPr>
                            <m:e>
                              <m:r>
                                <m:rPr>
                                  <m:sty m:val="p"/>
                                </m:rPr>
                                <a:rPr lang="en-US" b="0" i="0" smtClean="0">
                                  <a:latin typeface="Cambria Math" panose="02040503050406030204" pitchFamily="18" charset="0"/>
                                  <a:cs typeface="Calibri" panose="020F0502020204030204" pitchFamily="34" charset="0"/>
                                </a:rPr>
                                <m:t>min</m:t>
                              </m:r>
                            </m:e>
                            <m:lim>
                              <m:r>
                                <a:rPr lang="en-US" b="0" i="1" smtClean="0">
                                  <a:latin typeface="Cambria Math" panose="02040503050406030204" pitchFamily="18" charset="0"/>
                                  <a:cs typeface="Calibri" panose="020F0502020204030204" pitchFamily="34" charset="0"/>
                                </a:rPr>
                                <m:t>𝑖</m:t>
                              </m:r>
                            </m:lim>
                          </m:limLow>
                        </m:fName>
                        <m:e>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𝑖</m:t>
                                  </m:r>
                                </m:sub>
                              </m:sSub>
                            </m:e>
                          </m:nary>
                        </m:e>
                      </m:func>
                    </m:oMath>
                  </m:oMathPara>
                </a14:m>
                <a:endParaRPr lang="en-US"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C15662CC-49DC-EF4D-B82A-A709F65FC23F}"/>
                  </a:ext>
                </a:extLst>
              </p:cNvPr>
              <p:cNvSpPr>
                <a:spLocks noGrp="1" noRot="1" noChangeAspect="1" noMove="1" noResize="1" noEditPoints="1" noAdjustHandles="1" noChangeArrowheads="1" noChangeShapeType="1" noTextEdit="1"/>
              </p:cNvSpPr>
              <p:nvPr>
                <p:ph idx="1"/>
              </p:nvPr>
            </p:nvSpPr>
            <p:spPr>
              <a:xfrm>
                <a:off x="4091073" y="398725"/>
                <a:ext cx="7288099" cy="1159916"/>
              </a:xfrm>
              <a:blipFill>
                <a:blip r:embed="rId3"/>
                <a:stretch>
                  <a:fillRect t="-111828" b="-1645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3F9F587-44CE-EC4A-838E-67E34F26E0D9}"/>
                  </a:ext>
                </a:extLst>
              </p:cNvPr>
              <p:cNvSpPr txBox="1"/>
              <p:nvPr/>
            </p:nvSpPr>
            <p:spPr>
              <a:xfrm>
                <a:off x="2567794" y="1689328"/>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=1</m:t>
                      </m:r>
                    </m:oMath>
                  </m:oMathPara>
                </a14:m>
                <a:endParaRPr lang="en-US" sz="2400" dirty="0"/>
              </a:p>
            </p:txBody>
          </p:sp>
        </mc:Choice>
        <mc:Fallback xmlns="">
          <p:sp>
            <p:nvSpPr>
              <p:cNvPr id="6" name="TextBox 5">
                <a:extLst>
                  <a:ext uri="{FF2B5EF4-FFF2-40B4-BE49-F238E27FC236}">
                    <a16:creationId xmlns:a16="http://schemas.microsoft.com/office/drawing/2014/main" id="{63F9F587-44CE-EC4A-838E-67E34F26E0D9}"/>
                  </a:ext>
                </a:extLst>
              </p:cNvPr>
              <p:cNvSpPr txBox="1">
                <a:spLocks noRot="1" noChangeAspect="1" noMove="1" noResize="1" noEditPoints="1" noAdjustHandles="1" noChangeArrowheads="1" noChangeShapeType="1" noTextEdit="1"/>
              </p:cNvSpPr>
              <p:nvPr/>
            </p:nvSpPr>
            <p:spPr>
              <a:xfrm>
                <a:off x="2567794" y="1689328"/>
                <a:ext cx="95301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E6EC1BE-0612-E146-BD56-A5A80F9ACB39}"/>
                  </a:ext>
                </a:extLst>
              </p:cNvPr>
              <p:cNvSpPr/>
              <p:nvPr/>
            </p:nvSpPr>
            <p:spPr>
              <a:xfrm>
                <a:off x="2454210" y="2055975"/>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𝟏</m:t>
                          </m:r>
                        </m:sub>
                      </m:sSub>
                    </m:oMath>
                  </m:oMathPara>
                </a14:m>
                <a:endParaRPr lang="en-US" sz="2400" dirty="0">
                  <a:solidFill>
                    <a:schemeClr val="accent1"/>
                  </a:solidFill>
                </a:endParaRPr>
              </a:p>
            </p:txBody>
          </p:sp>
        </mc:Choice>
        <mc:Fallback xmlns="">
          <p:sp>
            <p:nvSpPr>
              <p:cNvPr id="8" name="Rectangle 7">
                <a:extLst>
                  <a:ext uri="{FF2B5EF4-FFF2-40B4-BE49-F238E27FC236}">
                    <a16:creationId xmlns:a16="http://schemas.microsoft.com/office/drawing/2014/main" id="{1E6EC1BE-0612-E146-BD56-A5A80F9ACB39}"/>
                  </a:ext>
                </a:extLst>
              </p:cNvPr>
              <p:cNvSpPr>
                <a:spLocks noRot="1" noChangeAspect="1" noMove="1" noResize="1" noEditPoints="1" noAdjustHandles="1" noChangeArrowheads="1" noChangeShapeType="1" noTextEdit="1"/>
              </p:cNvSpPr>
              <p:nvPr/>
            </p:nvSpPr>
            <p:spPr>
              <a:xfrm>
                <a:off x="2454210" y="2055975"/>
                <a:ext cx="578941" cy="461665"/>
              </a:xfrm>
              <a:prstGeom prst="rect">
                <a:avLst/>
              </a:prstGeom>
              <a:blipFill>
                <a:blip r:embed="rId5"/>
                <a:stretch>
                  <a:fillRect b="-270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D49AF9B-BD04-B844-8638-C829F459086F}"/>
              </a:ext>
            </a:extLst>
          </p:cNvPr>
          <p:cNvSpPr txBox="1"/>
          <p:nvPr/>
        </p:nvSpPr>
        <p:spPr>
          <a:xfrm>
            <a:off x="2552407" y="3762617"/>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6F4907-A766-1945-8C8E-AC11478BAB34}"/>
                  </a:ext>
                </a:extLst>
              </p:cNvPr>
              <p:cNvSpPr txBox="1"/>
              <p:nvPr/>
            </p:nvSpPr>
            <p:spPr>
              <a:xfrm>
                <a:off x="3208051" y="2683153"/>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13" name="TextBox 12">
                <a:extLst>
                  <a:ext uri="{FF2B5EF4-FFF2-40B4-BE49-F238E27FC236}">
                    <a16:creationId xmlns:a16="http://schemas.microsoft.com/office/drawing/2014/main" id="{F96F4907-A766-1945-8C8E-AC11478BAB34}"/>
                  </a:ext>
                </a:extLst>
              </p:cNvPr>
              <p:cNvSpPr txBox="1">
                <a:spLocks noRot="1" noChangeAspect="1" noMove="1" noResize="1" noEditPoints="1" noAdjustHandles="1" noChangeArrowheads="1" noChangeShapeType="1" noTextEdit="1"/>
              </p:cNvSpPr>
              <p:nvPr/>
            </p:nvSpPr>
            <p:spPr>
              <a:xfrm>
                <a:off x="3208051" y="2683153"/>
                <a:ext cx="253274" cy="369332"/>
              </a:xfrm>
              <a:prstGeom prst="rect">
                <a:avLst/>
              </a:prstGeom>
              <a:blipFill>
                <a:blip r:embed="rId6"/>
                <a:stretch>
                  <a:fillRect l="-23810" r="-1904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7F8D831-459B-C949-A356-66096E1DA66D}"/>
                  </a:ext>
                </a:extLst>
              </p:cNvPr>
              <p:cNvSpPr/>
              <p:nvPr/>
            </p:nvSpPr>
            <p:spPr>
              <a:xfrm>
                <a:off x="3082038" y="2066312"/>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𝟏</m:t>
                          </m:r>
                        </m:sub>
                      </m:sSub>
                    </m:oMath>
                  </m:oMathPara>
                </a14:m>
                <a:endParaRPr lang="en-US" sz="2400" dirty="0">
                  <a:solidFill>
                    <a:srgbClr val="FF0000"/>
                  </a:solidFill>
                </a:endParaRPr>
              </a:p>
            </p:txBody>
          </p:sp>
        </mc:Choice>
        <mc:Fallback xmlns="">
          <p:sp>
            <p:nvSpPr>
              <p:cNvPr id="14" name="Rectangle 13">
                <a:extLst>
                  <a:ext uri="{FF2B5EF4-FFF2-40B4-BE49-F238E27FC236}">
                    <a16:creationId xmlns:a16="http://schemas.microsoft.com/office/drawing/2014/main" id="{27F8D831-459B-C949-A356-66096E1DA66D}"/>
                  </a:ext>
                </a:extLst>
              </p:cNvPr>
              <p:cNvSpPr>
                <a:spLocks noRot="1" noChangeAspect="1" noMove="1" noResize="1" noEditPoints="1" noAdjustHandles="1" noChangeArrowheads="1" noChangeShapeType="1" noTextEdit="1"/>
              </p:cNvSpPr>
              <p:nvPr/>
            </p:nvSpPr>
            <p:spPr>
              <a:xfrm>
                <a:off x="3082038" y="2066312"/>
                <a:ext cx="556499"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BE3B46-6543-FD4F-A2FB-642BB47A8B22}"/>
                  </a:ext>
                </a:extLst>
              </p:cNvPr>
              <p:cNvSpPr txBox="1"/>
              <p:nvPr/>
            </p:nvSpPr>
            <p:spPr>
              <a:xfrm>
                <a:off x="3204785" y="3762617"/>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15" name="TextBox 14">
                <a:extLst>
                  <a:ext uri="{FF2B5EF4-FFF2-40B4-BE49-F238E27FC236}">
                    <a16:creationId xmlns:a16="http://schemas.microsoft.com/office/drawing/2014/main" id="{B3BE3B46-6543-FD4F-A2FB-642BB47A8B22}"/>
                  </a:ext>
                </a:extLst>
              </p:cNvPr>
              <p:cNvSpPr txBox="1">
                <a:spLocks noRot="1" noChangeAspect="1" noMove="1" noResize="1" noEditPoints="1" noAdjustHandles="1" noChangeArrowheads="1" noChangeShapeType="1" noTextEdit="1"/>
              </p:cNvSpPr>
              <p:nvPr/>
            </p:nvSpPr>
            <p:spPr>
              <a:xfrm>
                <a:off x="3204785" y="3762617"/>
                <a:ext cx="253274" cy="369332"/>
              </a:xfrm>
              <a:prstGeom prst="rect">
                <a:avLst/>
              </a:prstGeom>
              <a:blipFill>
                <a:blip r:embed="rId8"/>
                <a:stretch>
                  <a:fillRect l="-30000" r="-25000" b="-6667"/>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D57ADED-BBAC-9642-B2C1-C9DE3BDA8284}"/>
              </a:ext>
            </a:extLst>
          </p:cNvPr>
          <p:cNvSpPr/>
          <p:nvPr/>
        </p:nvSpPr>
        <p:spPr>
          <a:xfrm>
            <a:off x="665483" y="5821259"/>
            <a:ext cx="1002326" cy="461665"/>
          </a:xfrm>
          <a:prstGeom prst="rect">
            <a:avLst/>
          </a:prstGeom>
        </p:spPr>
        <p:txBody>
          <a:bodyPr wrap="none">
            <a:spAutoFit/>
          </a:bodyPr>
          <a:lstStyle/>
          <a:p>
            <a:r>
              <a:rPr lang="en-US" sz="2400" dirty="0"/>
              <a:t>Regret</a:t>
            </a:r>
          </a:p>
        </p:txBody>
      </p:sp>
      <p:sp>
        <p:nvSpPr>
          <p:cNvPr id="16" name="Rectangle 15">
            <a:extLst>
              <a:ext uri="{FF2B5EF4-FFF2-40B4-BE49-F238E27FC236}">
                <a16:creationId xmlns:a16="http://schemas.microsoft.com/office/drawing/2014/main" id="{727828BA-63FA-394A-BF0A-96A9D9B6A03C}"/>
              </a:ext>
            </a:extLst>
          </p:cNvPr>
          <p:cNvSpPr/>
          <p:nvPr/>
        </p:nvSpPr>
        <p:spPr>
          <a:xfrm>
            <a:off x="2738591" y="5822937"/>
            <a:ext cx="572593" cy="461665"/>
          </a:xfrm>
          <a:prstGeom prst="rect">
            <a:avLst/>
          </a:prstGeom>
        </p:spPr>
        <p:txBody>
          <a:bodyPr wrap="none">
            <a:spAutoFit/>
          </a:bodyPr>
          <a:lstStyle/>
          <a:p>
            <a:r>
              <a:rPr lang="en-US" sz="2400" dirty="0"/>
              <a:t>0.5</a:t>
            </a:r>
          </a:p>
        </p:txBody>
      </p:sp>
      <p:sp>
        <p:nvSpPr>
          <p:cNvPr id="27" name="TextBox 26">
            <a:extLst>
              <a:ext uri="{FF2B5EF4-FFF2-40B4-BE49-F238E27FC236}">
                <a16:creationId xmlns:a16="http://schemas.microsoft.com/office/drawing/2014/main" id="{36D3EFB4-DD11-D443-B448-219655EF795A}"/>
              </a:ext>
            </a:extLst>
          </p:cNvPr>
          <p:cNvSpPr txBox="1"/>
          <p:nvPr/>
        </p:nvSpPr>
        <p:spPr>
          <a:xfrm>
            <a:off x="2547312" y="2684184"/>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17" name="Rectangle 16">
            <a:extLst>
              <a:ext uri="{FF2B5EF4-FFF2-40B4-BE49-F238E27FC236}">
                <a16:creationId xmlns:a16="http://schemas.microsoft.com/office/drawing/2014/main" id="{A51A5ED9-297C-CB46-B5F4-FCD5EDCE053B}"/>
              </a:ext>
            </a:extLst>
          </p:cNvPr>
          <p:cNvSpPr/>
          <p:nvPr/>
        </p:nvSpPr>
        <p:spPr>
          <a:xfrm>
            <a:off x="504556" y="4732757"/>
            <a:ext cx="1424877" cy="461665"/>
          </a:xfrm>
          <a:prstGeom prst="rect">
            <a:avLst/>
          </a:prstGeom>
        </p:spPr>
        <p:txBody>
          <a:bodyPr wrap="none">
            <a:spAutoFit/>
          </a:bodyPr>
          <a:lstStyle/>
          <a:p>
            <a:r>
              <a:rPr lang="en-US" sz="2400" dirty="0"/>
              <a:t>Algorithm</a:t>
            </a:r>
          </a:p>
        </p:txBody>
      </p:sp>
      <p:sp>
        <p:nvSpPr>
          <p:cNvPr id="18" name="Rectangle 17">
            <a:extLst>
              <a:ext uri="{FF2B5EF4-FFF2-40B4-BE49-F238E27FC236}">
                <a16:creationId xmlns:a16="http://schemas.microsoft.com/office/drawing/2014/main" id="{E0B5F327-051B-0F47-BAF5-E5FB8A3076B1}"/>
              </a:ext>
            </a:extLst>
          </p:cNvPr>
          <p:cNvSpPr/>
          <p:nvPr/>
        </p:nvSpPr>
        <p:spPr>
          <a:xfrm>
            <a:off x="415460" y="5277847"/>
            <a:ext cx="1603068" cy="461665"/>
          </a:xfrm>
          <a:prstGeom prst="rect">
            <a:avLst/>
          </a:prstGeom>
        </p:spPr>
        <p:txBody>
          <a:bodyPr wrap="none">
            <a:spAutoFit/>
          </a:bodyPr>
          <a:lstStyle/>
          <a:p>
            <a:r>
              <a:rPr lang="en-US" sz="2400" dirty="0"/>
              <a:t>Best Expert</a:t>
            </a:r>
          </a:p>
        </p:txBody>
      </p:sp>
      <p:sp>
        <p:nvSpPr>
          <p:cNvPr id="19" name="Rectangle 18">
            <a:extLst>
              <a:ext uri="{FF2B5EF4-FFF2-40B4-BE49-F238E27FC236}">
                <a16:creationId xmlns:a16="http://schemas.microsoft.com/office/drawing/2014/main" id="{CC0F3242-4EB1-8847-91B9-13C276A78C6A}"/>
              </a:ext>
            </a:extLst>
          </p:cNvPr>
          <p:cNvSpPr/>
          <p:nvPr/>
        </p:nvSpPr>
        <p:spPr>
          <a:xfrm>
            <a:off x="2738590" y="4739747"/>
            <a:ext cx="572593" cy="461665"/>
          </a:xfrm>
          <a:prstGeom prst="rect">
            <a:avLst/>
          </a:prstGeom>
        </p:spPr>
        <p:txBody>
          <a:bodyPr wrap="none">
            <a:spAutoFit/>
          </a:bodyPr>
          <a:lstStyle/>
          <a:p>
            <a:r>
              <a:rPr lang="en-US" sz="2400" dirty="0"/>
              <a:t>0.5</a:t>
            </a:r>
          </a:p>
        </p:txBody>
      </p:sp>
      <p:sp>
        <p:nvSpPr>
          <p:cNvPr id="20" name="Rectangle 19">
            <a:extLst>
              <a:ext uri="{FF2B5EF4-FFF2-40B4-BE49-F238E27FC236}">
                <a16:creationId xmlns:a16="http://schemas.microsoft.com/office/drawing/2014/main" id="{069D80B4-BB1B-6B4F-AC87-E5D407EF966A}"/>
              </a:ext>
            </a:extLst>
          </p:cNvPr>
          <p:cNvSpPr/>
          <p:nvPr/>
        </p:nvSpPr>
        <p:spPr>
          <a:xfrm>
            <a:off x="2738589" y="5254783"/>
            <a:ext cx="340158" cy="461665"/>
          </a:xfrm>
          <a:prstGeom prst="rect">
            <a:avLst/>
          </a:prstGeom>
        </p:spPr>
        <p:txBody>
          <a:bodyPr wrap="none">
            <a:spAutoFit/>
          </a:bodyPr>
          <a:lstStyle/>
          <a:p>
            <a:r>
              <a:rPr lang="en-US" sz="2400" dirty="0"/>
              <a:t>0</a:t>
            </a:r>
          </a:p>
        </p:txBody>
      </p:sp>
      <p:sp>
        <p:nvSpPr>
          <p:cNvPr id="21" name="Rounded Rectangle 20">
            <a:extLst>
              <a:ext uri="{FF2B5EF4-FFF2-40B4-BE49-F238E27FC236}">
                <a16:creationId xmlns:a16="http://schemas.microsoft.com/office/drawing/2014/main" id="{46671911-AA24-724F-8030-95AD234C8506}"/>
              </a:ext>
            </a:extLst>
          </p:cNvPr>
          <p:cNvSpPr/>
          <p:nvPr/>
        </p:nvSpPr>
        <p:spPr>
          <a:xfrm>
            <a:off x="4047175"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61F3AC4-10B6-8147-9C9D-6B52DC46960B}"/>
                  </a:ext>
                </a:extLst>
              </p:cNvPr>
              <p:cNvSpPr txBox="1"/>
              <p:nvPr/>
            </p:nvSpPr>
            <p:spPr>
              <a:xfrm>
                <a:off x="4411768"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=2</m:t>
                      </m:r>
                    </m:oMath>
                  </m:oMathPara>
                </a14:m>
                <a:endParaRPr lang="en-US" sz="2400" dirty="0"/>
              </a:p>
            </p:txBody>
          </p:sp>
        </mc:Choice>
        <mc:Fallback xmlns="">
          <p:sp>
            <p:nvSpPr>
              <p:cNvPr id="22" name="TextBox 21">
                <a:extLst>
                  <a:ext uri="{FF2B5EF4-FFF2-40B4-BE49-F238E27FC236}">
                    <a16:creationId xmlns:a16="http://schemas.microsoft.com/office/drawing/2014/main" id="{C61F3AC4-10B6-8147-9C9D-6B52DC46960B}"/>
                  </a:ext>
                </a:extLst>
              </p:cNvPr>
              <p:cNvSpPr txBox="1">
                <a:spLocks noRot="1" noChangeAspect="1" noMove="1" noResize="1" noEditPoints="1" noAdjustHandles="1" noChangeArrowheads="1" noChangeShapeType="1" noTextEdit="1"/>
              </p:cNvSpPr>
              <p:nvPr/>
            </p:nvSpPr>
            <p:spPr>
              <a:xfrm>
                <a:off x="4411768" y="1687650"/>
                <a:ext cx="953018"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E0F16F4-25CC-7A4D-83DC-96BD2A508EA9}"/>
                  </a:ext>
                </a:extLst>
              </p:cNvPr>
              <p:cNvSpPr/>
              <p:nvPr/>
            </p:nvSpPr>
            <p:spPr>
              <a:xfrm>
                <a:off x="4298184"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𝟐</m:t>
                          </m:r>
                        </m:sub>
                      </m:sSub>
                    </m:oMath>
                  </m:oMathPara>
                </a14:m>
                <a:endParaRPr lang="en-US" sz="2400" dirty="0">
                  <a:solidFill>
                    <a:schemeClr val="accent1"/>
                  </a:solidFill>
                </a:endParaRPr>
              </a:p>
            </p:txBody>
          </p:sp>
        </mc:Choice>
        <mc:Fallback xmlns="">
          <p:sp>
            <p:nvSpPr>
              <p:cNvPr id="23" name="Rectangle 22">
                <a:extLst>
                  <a:ext uri="{FF2B5EF4-FFF2-40B4-BE49-F238E27FC236}">
                    <a16:creationId xmlns:a16="http://schemas.microsoft.com/office/drawing/2014/main" id="{EE0F16F4-25CC-7A4D-83DC-96BD2A508EA9}"/>
                  </a:ext>
                </a:extLst>
              </p:cNvPr>
              <p:cNvSpPr>
                <a:spLocks noRot="1" noChangeAspect="1" noMove="1" noResize="1" noEditPoints="1" noAdjustHandles="1" noChangeArrowheads="1" noChangeShapeType="1" noTextEdit="1"/>
              </p:cNvSpPr>
              <p:nvPr/>
            </p:nvSpPr>
            <p:spPr>
              <a:xfrm>
                <a:off x="4298184" y="2054297"/>
                <a:ext cx="578941" cy="461665"/>
              </a:xfrm>
              <a:prstGeom prst="rect">
                <a:avLst/>
              </a:prstGeom>
              <a:blipFill>
                <a:blip r:embed="rId11"/>
                <a:stretch>
                  <a:fillRect b="-2703"/>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55C94A46-4DC7-CC4D-B856-4A13B46EBD1A}"/>
              </a:ext>
            </a:extLst>
          </p:cNvPr>
          <p:cNvSpPr txBox="1"/>
          <p:nvPr/>
        </p:nvSpPr>
        <p:spPr>
          <a:xfrm>
            <a:off x="4396381" y="3760939"/>
            <a:ext cx="392736" cy="369332"/>
          </a:xfrm>
          <a:prstGeom prst="rect">
            <a:avLst/>
          </a:prstGeom>
          <a:noFill/>
        </p:spPr>
        <p:txBody>
          <a:bodyPr wrap="none" lIns="0" tIns="0" rIns="0" bIns="0" rtlCol="0">
            <a:spAutoFit/>
          </a:bodyPr>
          <a:lstStyle/>
          <a:p>
            <a:r>
              <a:rPr lang="en-US" sz="2400" b="1" dirty="0">
                <a:solidFill>
                  <a:schemeClr val="accent1"/>
                </a:solidFill>
              </a:rPr>
              <a:t>1.0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2829225-6D42-8644-AD5E-4F6992B584EF}"/>
                  </a:ext>
                </a:extLst>
              </p:cNvPr>
              <p:cNvSpPr txBox="1"/>
              <p:nvPr/>
            </p:nvSpPr>
            <p:spPr>
              <a:xfrm>
                <a:off x="5052025"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25" name="TextBox 24">
                <a:extLst>
                  <a:ext uri="{FF2B5EF4-FFF2-40B4-BE49-F238E27FC236}">
                    <a16:creationId xmlns:a16="http://schemas.microsoft.com/office/drawing/2014/main" id="{12829225-6D42-8644-AD5E-4F6992B584EF}"/>
                  </a:ext>
                </a:extLst>
              </p:cNvPr>
              <p:cNvSpPr txBox="1">
                <a:spLocks noRot="1" noChangeAspect="1" noMove="1" noResize="1" noEditPoints="1" noAdjustHandles="1" noChangeArrowheads="1" noChangeShapeType="1" noTextEdit="1"/>
              </p:cNvSpPr>
              <p:nvPr/>
            </p:nvSpPr>
            <p:spPr>
              <a:xfrm>
                <a:off x="5052025" y="2681475"/>
                <a:ext cx="253274" cy="369332"/>
              </a:xfrm>
              <a:prstGeom prst="rect">
                <a:avLst/>
              </a:prstGeom>
              <a:blipFill>
                <a:blip r:embed="rId1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EDC10561-18FF-B74D-9339-D89A24D22007}"/>
                  </a:ext>
                </a:extLst>
              </p:cNvPr>
              <p:cNvSpPr/>
              <p:nvPr/>
            </p:nvSpPr>
            <p:spPr>
              <a:xfrm>
                <a:off x="4926012"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𝟐</m:t>
                          </m:r>
                        </m:sub>
                      </m:sSub>
                    </m:oMath>
                  </m:oMathPara>
                </a14:m>
                <a:endParaRPr lang="en-US" sz="2400" dirty="0">
                  <a:solidFill>
                    <a:srgbClr val="FF0000"/>
                  </a:solidFill>
                </a:endParaRPr>
              </a:p>
            </p:txBody>
          </p:sp>
        </mc:Choice>
        <mc:Fallback xmlns="">
          <p:sp>
            <p:nvSpPr>
              <p:cNvPr id="26" name="Rectangle 25">
                <a:extLst>
                  <a:ext uri="{FF2B5EF4-FFF2-40B4-BE49-F238E27FC236}">
                    <a16:creationId xmlns:a16="http://schemas.microsoft.com/office/drawing/2014/main" id="{EDC10561-18FF-B74D-9339-D89A24D22007}"/>
                  </a:ext>
                </a:extLst>
              </p:cNvPr>
              <p:cNvSpPr>
                <a:spLocks noRot="1" noChangeAspect="1" noMove="1" noResize="1" noEditPoints="1" noAdjustHandles="1" noChangeArrowheads="1" noChangeShapeType="1" noTextEdit="1"/>
              </p:cNvSpPr>
              <p:nvPr/>
            </p:nvSpPr>
            <p:spPr>
              <a:xfrm>
                <a:off x="4926012" y="2064634"/>
                <a:ext cx="556499" cy="461665"/>
              </a:xfrm>
              <a:prstGeom prst="rect">
                <a:avLst/>
              </a:prstGeom>
              <a:blipFill>
                <a:blip r:embed="rId1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B9FBA5F-AA74-6546-B9D4-0C3A71B52B66}"/>
                  </a:ext>
                </a:extLst>
              </p:cNvPr>
              <p:cNvSpPr txBox="1"/>
              <p:nvPr/>
            </p:nvSpPr>
            <p:spPr>
              <a:xfrm>
                <a:off x="5048759"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28" name="TextBox 27">
                <a:extLst>
                  <a:ext uri="{FF2B5EF4-FFF2-40B4-BE49-F238E27FC236}">
                    <a16:creationId xmlns:a16="http://schemas.microsoft.com/office/drawing/2014/main" id="{EB9FBA5F-AA74-6546-B9D4-0C3A71B52B66}"/>
                  </a:ext>
                </a:extLst>
              </p:cNvPr>
              <p:cNvSpPr txBox="1">
                <a:spLocks noRot="1" noChangeAspect="1" noMove="1" noResize="1" noEditPoints="1" noAdjustHandles="1" noChangeArrowheads="1" noChangeShapeType="1" noTextEdit="1"/>
              </p:cNvSpPr>
              <p:nvPr/>
            </p:nvSpPr>
            <p:spPr>
              <a:xfrm>
                <a:off x="5048759" y="3760939"/>
                <a:ext cx="253274" cy="369332"/>
              </a:xfrm>
              <a:prstGeom prst="rect">
                <a:avLst/>
              </a:prstGeom>
              <a:blipFill>
                <a:blip r:embed="rId14"/>
                <a:stretch>
                  <a:fillRect l="-25000" r="-25000" b="-6667"/>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89EFB533-826A-774F-9401-666B1CD9A603}"/>
              </a:ext>
            </a:extLst>
          </p:cNvPr>
          <p:cNvSpPr/>
          <p:nvPr/>
        </p:nvSpPr>
        <p:spPr>
          <a:xfrm>
            <a:off x="4582565" y="5821259"/>
            <a:ext cx="572593" cy="461665"/>
          </a:xfrm>
          <a:prstGeom prst="rect">
            <a:avLst/>
          </a:prstGeom>
        </p:spPr>
        <p:txBody>
          <a:bodyPr wrap="none">
            <a:spAutoFit/>
          </a:bodyPr>
          <a:lstStyle/>
          <a:p>
            <a:r>
              <a:rPr lang="en-US" sz="2400" dirty="0"/>
              <a:t>0.5</a:t>
            </a:r>
          </a:p>
        </p:txBody>
      </p:sp>
      <p:sp>
        <p:nvSpPr>
          <p:cNvPr id="30" name="TextBox 29">
            <a:extLst>
              <a:ext uri="{FF2B5EF4-FFF2-40B4-BE49-F238E27FC236}">
                <a16:creationId xmlns:a16="http://schemas.microsoft.com/office/drawing/2014/main" id="{2E81DFAF-1BF4-1B44-B508-6FEAC2A384BF}"/>
              </a:ext>
            </a:extLst>
          </p:cNvPr>
          <p:cNvSpPr txBox="1"/>
          <p:nvPr/>
        </p:nvSpPr>
        <p:spPr>
          <a:xfrm>
            <a:off x="4391286" y="2682506"/>
            <a:ext cx="392736" cy="369332"/>
          </a:xfrm>
          <a:prstGeom prst="rect">
            <a:avLst/>
          </a:prstGeom>
          <a:noFill/>
        </p:spPr>
        <p:txBody>
          <a:bodyPr wrap="none" lIns="0" tIns="0" rIns="0" bIns="0" rtlCol="0">
            <a:spAutoFit/>
          </a:bodyPr>
          <a:lstStyle/>
          <a:p>
            <a:r>
              <a:rPr lang="en-US" sz="2400" b="1" dirty="0">
                <a:solidFill>
                  <a:schemeClr val="accent1"/>
                </a:solidFill>
              </a:rPr>
              <a:t>0.0</a:t>
            </a:r>
          </a:p>
        </p:txBody>
      </p:sp>
      <p:sp>
        <p:nvSpPr>
          <p:cNvPr id="31" name="Rectangle 30">
            <a:extLst>
              <a:ext uri="{FF2B5EF4-FFF2-40B4-BE49-F238E27FC236}">
                <a16:creationId xmlns:a16="http://schemas.microsoft.com/office/drawing/2014/main" id="{82F74786-BAA2-224B-9F30-8889FAAB9A5F}"/>
              </a:ext>
            </a:extLst>
          </p:cNvPr>
          <p:cNvSpPr/>
          <p:nvPr/>
        </p:nvSpPr>
        <p:spPr>
          <a:xfrm>
            <a:off x="4582564" y="4738069"/>
            <a:ext cx="572593" cy="461665"/>
          </a:xfrm>
          <a:prstGeom prst="rect">
            <a:avLst/>
          </a:prstGeom>
        </p:spPr>
        <p:txBody>
          <a:bodyPr wrap="none">
            <a:spAutoFit/>
          </a:bodyPr>
          <a:lstStyle/>
          <a:p>
            <a:r>
              <a:rPr lang="en-US" sz="2400" dirty="0"/>
              <a:t>1.5</a:t>
            </a:r>
          </a:p>
        </p:txBody>
      </p:sp>
      <p:sp>
        <p:nvSpPr>
          <p:cNvPr id="32" name="Rectangle 31">
            <a:extLst>
              <a:ext uri="{FF2B5EF4-FFF2-40B4-BE49-F238E27FC236}">
                <a16:creationId xmlns:a16="http://schemas.microsoft.com/office/drawing/2014/main" id="{B1929D11-16E2-5145-B5D9-6A3ECB7C6E19}"/>
              </a:ext>
            </a:extLst>
          </p:cNvPr>
          <p:cNvSpPr/>
          <p:nvPr/>
        </p:nvSpPr>
        <p:spPr>
          <a:xfrm>
            <a:off x="4582563" y="5253105"/>
            <a:ext cx="340158" cy="461665"/>
          </a:xfrm>
          <a:prstGeom prst="rect">
            <a:avLst/>
          </a:prstGeom>
        </p:spPr>
        <p:txBody>
          <a:bodyPr wrap="none">
            <a:spAutoFit/>
          </a:bodyPr>
          <a:lstStyle/>
          <a:p>
            <a:r>
              <a:rPr lang="en-US" sz="2400" dirty="0"/>
              <a:t>1</a:t>
            </a:r>
          </a:p>
        </p:txBody>
      </p:sp>
      <p:sp>
        <p:nvSpPr>
          <p:cNvPr id="33" name="Rounded Rectangle 32">
            <a:extLst>
              <a:ext uri="{FF2B5EF4-FFF2-40B4-BE49-F238E27FC236}">
                <a16:creationId xmlns:a16="http://schemas.microsoft.com/office/drawing/2014/main" id="{9F50D358-26C4-6043-8787-36CC78C6A4D7}"/>
              </a:ext>
            </a:extLst>
          </p:cNvPr>
          <p:cNvSpPr/>
          <p:nvPr/>
        </p:nvSpPr>
        <p:spPr>
          <a:xfrm>
            <a:off x="5891149"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549B6DA-BBC3-0C4B-A7FC-6E8F625D9DC2}"/>
                  </a:ext>
                </a:extLst>
              </p:cNvPr>
              <p:cNvSpPr txBox="1"/>
              <p:nvPr/>
            </p:nvSpPr>
            <p:spPr>
              <a:xfrm>
                <a:off x="6255742"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=3</m:t>
                      </m:r>
                    </m:oMath>
                  </m:oMathPara>
                </a14:m>
                <a:endParaRPr lang="en-US" sz="2400" dirty="0"/>
              </a:p>
            </p:txBody>
          </p:sp>
        </mc:Choice>
        <mc:Fallback xmlns="">
          <p:sp>
            <p:nvSpPr>
              <p:cNvPr id="34" name="TextBox 33">
                <a:extLst>
                  <a:ext uri="{FF2B5EF4-FFF2-40B4-BE49-F238E27FC236}">
                    <a16:creationId xmlns:a16="http://schemas.microsoft.com/office/drawing/2014/main" id="{C549B6DA-BBC3-0C4B-A7FC-6E8F625D9DC2}"/>
                  </a:ext>
                </a:extLst>
              </p:cNvPr>
              <p:cNvSpPr txBox="1">
                <a:spLocks noRot="1" noChangeAspect="1" noMove="1" noResize="1" noEditPoints="1" noAdjustHandles="1" noChangeArrowheads="1" noChangeShapeType="1" noTextEdit="1"/>
              </p:cNvSpPr>
              <p:nvPr/>
            </p:nvSpPr>
            <p:spPr>
              <a:xfrm>
                <a:off x="6255742" y="1687650"/>
                <a:ext cx="953018" cy="46166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6DF09D37-B199-4844-80A8-3C60BBCA4D3E}"/>
                  </a:ext>
                </a:extLst>
              </p:cNvPr>
              <p:cNvSpPr/>
              <p:nvPr/>
            </p:nvSpPr>
            <p:spPr>
              <a:xfrm>
                <a:off x="6142158"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𝟑</m:t>
                          </m:r>
                        </m:sub>
                      </m:sSub>
                    </m:oMath>
                  </m:oMathPara>
                </a14:m>
                <a:endParaRPr lang="en-US" sz="2400" dirty="0">
                  <a:solidFill>
                    <a:schemeClr val="accent1"/>
                  </a:solidFill>
                </a:endParaRPr>
              </a:p>
            </p:txBody>
          </p:sp>
        </mc:Choice>
        <mc:Fallback xmlns="">
          <p:sp>
            <p:nvSpPr>
              <p:cNvPr id="35" name="Rectangle 34">
                <a:extLst>
                  <a:ext uri="{FF2B5EF4-FFF2-40B4-BE49-F238E27FC236}">
                    <a16:creationId xmlns:a16="http://schemas.microsoft.com/office/drawing/2014/main" id="{6DF09D37-B199-4844-80A8-3C60BBCA4D3E}"/>
                  </a:ext>
                </a:extLst>
              </p:cNvPr>
              <p:cNvSpPr>
                <a:spLocks noRot="1" noChangeAspect="1" noMove="1" noResize="1" noEditPoints="1" noAdjustHandles="1" noChangeArrowheads="1" noChangeShapeType="1" noTextEdit="1"/>
              </p:cNvSpPr>
              <p:nvPr/>
            </p:nvSpPr>
            <p:spPr>
              <a:xfrm>
                <a:off x="6142158" y="2054297"/>
                <a:ext cx="578941" cy="461665"/>
              </a:xfrm>
              <a:prstGeom prst="rect">
                <a:avLst/>
              </a:prstGeom>
              <a:blipFill>
                <a:blip r:embed="rId16"/>
                <a:stretch>
                  <a:fillRect b="-2703"/>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05A336A8-4E60-E848-8EB7-8986EE0362CB}"/>
              </a:ext>
            </a:extLst>
          </p:cNvPr>
          <p:cNvSpPr txBox="1"/>
          <p:nvPr/>
        </p:nvSpPr>
        <p:spPr>
          <a:xfrm>
            <a:off x="6240355" y="3760939"/>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3850D15-2275-A243-A3E9-55B3A0DCB7EB}"/>
                  </a:ext>
                </a:extLst>
              </p:cNvPr>
              <p:cNvSpPr txBox="1"/>
              <p:nvPr/>
            </p:nvSpPr>
            <p:spPr>
              <a:xfrm>
                <a:off x="6895999"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37" name="TextBox 36">
                <a:extLst>
                  <a:ext uri="{FF2B5EF4-FFF2-40B4-BE49-F238E27FC236}">
                    <a16:creationId xmlns:a16="http://schemas.microsoft.com/office/drawing/2014/main" id="{83850D15-2275-A243-A3E9-55B3A0DCB7EB}"/>
                  </a:ext>
                </a:extLst>
              </p:cNvPr>
              <p:cNvSpPr txBox="1">
                <a:spLocks noRot="1" noChangeAspect="1" noMove="1" noResize="1" noEditPoints="1" noAdjustHandles="1" noChangeArrowheads="1" noChangeShapeType="1" noTextEdit="1"/>
              </p:cNvSpPr>
              <p:nvPr/>
            </p:nvSpPr>
            <p:spPr>
              <a:xfrm>
                <a:off x="6895999" y="2681475"/>
                <a:ext cx="253274" cy="369332"/>
              </a:xfrm>
              <a:prstGeom prst="rect">
                <a:avLst/>
              </a:prstGeom>
              <a:blipFill>
                <a:blip r:embed="rId17"/>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336DD4C9-F47E-B647-9F0E-248684170C94}"/>
                  </a:ext>
                </a:extLst>
              </p:cNvPr>
              <p:cNvSpPr/>
              <p:nvPr/>
            </p:nvSpPr>
            <p:spPr>
              <a:xfrm>
                <a:off x="6769986"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𝟑</m:t>
                          </m:r>
                        </m:sub>
                      </m:sSub>
                    </m:oMath>
                  </m:oMathPara>
                </a14:m>
                <a:endParaRPr lang="en-US" sz="2400" dirty="0">
                  <a:solidFill>
                    <a:srgbClr val="FF0000"/>
                  </a:solidFill>
                </a:endParaRPr>
              </a:p>
            </p:txBody>
          </p:sp>
        </mc:Choice>
        <mc:Fallback xmlns="">
          <p:sp>
            <p:nvSpPr>
              <p:cNvPr id="38" name="Rectangle 37">
                <a:extLst>
                  <a:ext uri="{FF2B5EF4-FFF2-40B4-BE49-F238E27FC236}">
                    <a16:creationId xmlns:a16="http://schemas.microsoft.com/office/drawing/2014/main" id="{336DD4C9-F47E-B647-9F0E-248684170C94}"/>
                  </a:ext>
                </a:extLst>
              </p:cNvPr>
              <p:cNvSpPr>
                <a:spLocks noRot="1" noChangeAspect="1" noMove="1" noResize="1" noEditPoints="1" noAdjustHandles="1" noChangeArrowheads="1" noChangeShapeType="1" noTextEdit="1"/>
              </p:cNvSpPr>
              <p:nvPr/>
            </p:nvSpPr>
            <p:spPr>
              <a:xfrm>
                <a:off x="6769986" y="2064634"/>
                <a:ext cx="556499" cy="461665"/>
              </a:xfrm>
              <a:prstGeom prst="rect">
                <a:avLst/>
              </a:prstGeom>
              <a:blipFill>
                <a:blip r:embed="rId1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39B15B2-747C-3C4E-B30B-F299C262E51E}"/>
                  </a:ext>
                </a:extLst>
              </p:cNvPr>
              <p:cNvSpPr txBox="1"/>
              <p:nvPr/>
            </p:nvSpPr>
            <p:spPr>
              <a:xfrm>
                <a:off x="6892733"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39" name="TextBox 38">
                <a:extLst>
                  <a:ext uri="{FF2B5EF4-FFF2-40B4-BE49-F238E27FC236}">
                    <a16:creationId xmlns:a16="http://schemas.microsoft.com/office/drawing/2014/main" id="{D39B15B2-747C-3C4E-B30B-F299C262E51E}"/>
                  </a:ext>
                </a:extLst>
              </p:cNvPr>
              <p:cNvSpPr txBox="1">
                <a:spLocks noRot="1" noChangeAspect="1" noMove="1" noResize="1" noEditPoints="1" noAdjustHandles="1" noChangeArrowheads="1" noChangeShapeType="1" noTextEdit="1"/>
              </p:cNvSpPr>
              <p:nvPr/>
            </p:nvSpPr>
            <p:spPr>
              <a:xfrm>
                <a:off x="6892733" y="3760939"/>
                <a:ext cx="253274" cy="369332"/>
              </a:xfrm>
              <a:prstGeom prst="rect">
                <a:avLst/>
              </a:prstGeom>
              <a:blipFill>
                <a:blip r:embed="rId19"/>
                <a:stretch>
                  <a:fillRect l="-23810" r="-23810" b="-6667"/>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FE5DF42E-8FC0-174F-8287-65CAB4A47796}"/>
              </a:ext>
            </a:extLst>
          </p:cNvPr>
          <p:cNvSpPr/>
          <p:nvPr/>
        </p:nvSpPr>
        <p:spPr>
          <a:xfrm>
            <a:off x="6426539" y="5821259"/>
            <a:ext cx="572593" cy="461665"/>
          </a:xfrm>
          <a:prstGeom prst="rect">
            <a:avLst/>
          </a:prstGeom>
        </p:spPr>
        <p:txBody>
          <a:bodyPr wrap="none">
            <a:spAutoFit/>
          </a:bodyPr>
          <a:lstStyle/>
          <a:p>
            <a:r>
              <a:rPr lang="en-US" sz="2400" dirty="0"/>
              <a:t>1.0</a:t>
            </a:r>
          </a:p>
        </p:txBody>
      </p:sp>
      <p:sp>
        <p:nvSpPr>
          <p:cNvPr id="41" name="TextBox 40">
            <a:extLst>
              <a:ext uri="{FF2B5EF4-FFF2-40B4-BE49-F238E27FC236}">
                <a16:creationId xmlns:a16="http://schemas.microsoft.com/office/drawing/2014/main" id="{BD286FFA-9484-B04E-A1FC-63CCA3E7583D}"/>
              </a:ext>
            </a:extLst>
          </p:cNvPr>
          <p:cNvSpPr txBox="1"/>
          <p:nvPr/>
        </p:nvSpPr>
        <p:spPr>
          <a:xfrm>
            <a:off x="6235260" y="2682506"/>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42" name="Rectangle 41">
            <a:extLst>
              <a:ext uri="{FF2B5EF4-FFF2-40B4-BE49-F238E27FC236}">
                <a16:creationId xmlns:a16="http://schemas.microsoft.com/office/drawing/2014/main" id="{127D6379-6075-5F49-8750-2C9130477C10}"/>
              </a:ext>
            </a:extLst>
          </p:cNvPr>
          <p:cNvSpPr/>
          <p:nvPr/>
        </p:nvSpPr>
        <p:spPr>
          <a:xfrm>
            <a:off x="6426538" y="4738069"/>
            <a:ext cx="340158" cy="461665"/>
          </a:xfrm>
          <a:prstGeom prst="rect">
            <a:avLst/>
          </a:prstGeom>
        </p:spPr>
        <p:txBody>
          <a:bodyPr wrap="none">
            <a:spAutoFit/>
          </a:bodyPr>
          <a:lstStyle/>
          <a:p>
            <a:r>
              <a:rPr lang="en-US" sz="2400" dirty="0"/>
              <a:t>2</a:t>
            </a:r>
          </a:p>
        </p:txBody>
      </p:sp>
      <p:sp>
        <p:nvSpPr>
          <p:cNvPr id="44" name="Rectangle 43">
            <a:extLst>
              <a:ext uri="{FF2B5EF4-FFF2-40B4-BE49-F238E27FC236}">
                <a16:creationId xmlns:a16="http://schemas.microsoft.com/office/drawing/2014/main" id="{A8C7A125-E904-DF41-8367-6F954F2A294B}"/>
              </a:ext>
            </a:extLst>
          </p:cNvPr>
          <p:cNvSpPr/>
          <p:nvPr/>
        </p:nvSpPr>
        <p:spPr>
          <a:xfrm>
            <a:off x="6426537" y="5253105"/>
            <a:ext cx="340158" cy="461665"/>
          </a:xfrm>
          <a:prstGeom prst="rect">
            <a:avLst/>
          </a:prstGeom>
        </p:spPr>
        <p:txBody>
          <a:bodyPr wrap="none">
            <a:spAutoFit/>
          </a:bodyPr>
          <a:lstStyle/>
          <a:p>
            <a:r>
              <a:rPr lang="en-US" sz="2400" dirty="0"/>
              <a:t>1</a:t>
            </a:r>
          </a:p>
        </p:txBody>
      </p:sp>
      <p:sp>
        <p:nvSpPr>
          <p:cNvPr id="45" name="Rounded Rectangle 44">
            <a:extLst>
              <a:ext uri="{FF2B5EF4-FFF2-40B4-BE49-F238E27FC236}">
                <a16:creationId xmlns:a16="http://schemas.microsoft.com/office/drawing/2014/main" id="{1FA264FF-439E-6C45-8AD1-92E04FF66BDA}"/>
              </a:ext>
            </a:extLst>
          </p:cNvPr>
          <p:cNvSpPr/>
          <p:nvPr/>
        </p:nvSpPr>
        <p:spPr>
          <a:xfrm>
            <a:off x="7735123"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31498FD-07AC-E545-B09D-EBE3D1684F9E}"/>
                  </a:ext>
                </a:extLst>
              </p:cNvPr>
              <p:cNvSpPr txBox="1"/>
              <p:nvPr/>
            </p:nvSpPr>
            <p:spPr>
              <a:xfrm>
                <a:off x="8099716"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=4</m:t>
                      </m:r>
                    </m:oMath>
                  </m:oMathPara>
                </a14:m>
                <a:endParaRPr lang="en-US" sz="2400" dirty="0"/>
              </a:p>
            </p:txBody>
          </p:sp>
        </mc:Choice>
        <mc:Fallback xmlns="">
          <p:sp>
            <p:nvSpPr>
              <p:cNvPr id="46" name="TextBox 45">
                <a:extLst>
                  <a:ext uri="{FF2B5EF4-FFF2-40B4-BE49-F238E27FC236}">
                    <a16:creationId xmlns:a16="http://schemas.microsoft.com/office/drawing/2014/main" id="{431498FD-07AC-E545-B09D-EBE3D1684F9E}"/>
                  </a:ext>
                </a:extLst>
              </p:cNvPr>
              <p:cNvSpPr txBox="1">
                <a:spLocks noRot="1" noChangeAspect="1" noMove="1" noResize="1" noEditPoints="1" noAdjustHandles="1" noChangeArrowheads="1" noChangeShapeType="1" noTextEdit="1"/>
              </p:cNvSpPr>
              <p:nvPr/>
            </p:nvSpPr>
            <p:spPr>
              <a:xfrm>
                <a:off x="8099716" y="1687650"/>
                <a:ext cx="953018" cy="461665"/>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8057D8E1-24DE-7B4A-9878-CBE3FCD0CED6}"/>
                  </a:ext>
                </a:extLst>
              </p:cNvPr>
              <p:cNvSpPr/>
              <p:nvPr/>
            </p:nvSpPr>
            <p:spPr>
              <a:xfrm>
                <a:off x="7986132"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𝟒</m:t>
                          </m:r>
                        </m:sub>
                      </m:sSub>
                    </m:oMath>
                  </m:oMathPara>
                </a14:m>
                <a:endParaRPr lang="en-US" sz="2400" dirty="0">
                  <a:solidFill>
                    <a:schemeClr val="accent1"/>
                  </a:solidFill>
                </a:endParaRPr>
              </a:p>
            </p:txBody>
          </p:sp>
        </mc:Choice>
        <mc:Fallback xmlns="">
          <p:sp>
            <p:nvSpPr>
              <p:cNvPr id="47" name="Rectangle 46">
                <a:extLst>
                  <a:ext uri="{FF2B5EF4-FFF2-40B4-BE49-F238E27FC236}">
                    <a16:creationId xmlns:a16="http://schemas.microsoft.com/office/drawing/2014/main" id="{8057D8E1-24DE-7B4A-9878-CBE3FCD0CED6}"/>
                  </a:ext>
                </a:extLst>
              </p:cNvPr>
              <p:cNvSpPr>
                <a:spLocks noRot="1" noChangeAspect="1" noMove="1" noResize="1" noEditPoints="1" noAdjustHandles="1" noChangeArrowheads="1" noChangeShapeType="1" noTextEdit="1"/>
              </p:cNvSpPr>
              <p:nvPr/>
            </p:nvSpPr>
            <p:spPr>
              <a:xfrm>
                <a:off x="7986132" y="2054297"/>
                <a:ext cx="578941" cy="461665"/>
              </a:xfrm>
              <a:prstGeom prst="rect">
                <a:avLst/>
              </a:prstGeom>
              <a:blipFill>
                <a:blip r:embed="rId21"/>
                <a:stretch>
                  <a:fillRect b="-2703"/>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6A1C3506-E528-B441-B268-B8FF1D253B20}"/>
              </a:ext>
            </a:extLst>
          </p:cNvPr>
          <p:cNvSpPr txBox="1"/>
          <p:nvPr/>
        </p:nvSpPr>
        <p:spPr>
          <a:xfrm>
            <a:off x="8084329" y="3760939"/>
            <a:ext cx="392736" cy="369332"/>
          </a:xfrm>
          <a:prstGeom prst="rect">
            <a:avLst/>
          </a:prstGeom>
          <a:noFill/>
        </p:spPr>
        <p:txBody>
          <a:bodyPr wrap="none" lIns="0" tIns="0" rIns="0" bIns="0" rtlCol="0">
            <a:spAutoFit/>
          </a:bodyPr>
          <a:lstStyle/>
          <a:p>
            <a:r>
              <a:rPr lang="en-US" sz="2400" b="1" dirty="0">
                <a:solidFill>
                  <a:schemeClr val="accent1"/>
                </a:solidFill>
              </a:rPr>
              <a:t>0.0</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BB61A02-86BE-6144-945E-183D906B4142}"/>
                  </a:ext>
                </a:extLst>
              </p:cNvPr>
              <p:cNvSpPr txBox="1"/>
              <p:nvPr/>
            </p:nvSpPr>
            <p:spPr>
              <a:xfrm>
                <a:off x="8739973"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49" name="TextBox 48">
                <a:extLst>
                  <a:ext uri="{FF2B5EF4-FFF2-40B4-BE49-F238E27FC236}">
                    <a16:creationId xmlns:a16="http://schemas.microsoft.com/office/drawing/2014/main" id="{7BB61A02-86BE-6144-945E-183D906B4142}"/>
                  </a:ext>
                </a:extLst>
              </p:cNvPr>
              <p:cNvSpPr txBox="1">
                <a:spLocks noRot="1" noChangeAspect="1" noMove="1" noResize="1" noEditPoints="1" noAdjustHandles="1" noChangeArrowheads="1" noChangeShapeType="1" noTextEdit="1"/>
              </p:cNvSpPr>
              <p:nvPr/>
            </p:nvSpPr>
            <p:spPr>
              <a:xfrm>
                <a:off x="8739973" y="2681475"/>
                <a:ext cx="253274" cy="369332"/>
              </a:xfrm>
              <a:prstGeom prst="rect">
                <a:avLst/>
              </a:prstGeom>
              <a:blipFill>
                <a:blip r:embed="rId2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8D637B42-5797-514A-9BD4-23AC7B1AE5F2}"/>
                  </a:ext>
                </a:extLst>
              </p:cNvPr>
              <p:cNvSpPr/>
              <p:nvPr/>
            </p:nvSpPr>
            <p:spPr>
              <a:xfrm>
                <a:off x="8613960"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𝟒</m:t>
                          </m:r>
                        </m:sub>
                      </m:sSub>
                    </m:oMath>
                  </m:oMathPara>
                </a14:m>
                <a:endParaRPr lang="en-US" sz="2400" dirty="0">
                  <a:solidFill>
                    <a:srgbClr val="FF0000"/>
                  </a:solidFill>
                </a:endParaRPr>
              </a:p>
            </p:txBody>
          </p:sp>
        </mc:Choice>
        <mc:Fallback xmlns="">
          <p:sp>
            <p:nvSpPr>
              <p:cNvPr id="50" name="Rectangle 49">
                <a:extLst>
                  <a:ext uri="{FF2B5EF4-FFF2-40B4-BE49-F238E27FC236}">
                    <a16:creationId xmlns:a16="http://schemas.microsoft.com/office/drawing/2014/main" id="{8D637B42-5797-514A-9BD4-23AC7B1AE5F2}"/>
                  </a:ext>
                </a:extLst>
              </p:cNvPr>
              <p:cNvSpPr>
                <a:spLocks noRot="1" noChangeAspect="1" noMove="1" noResize="1" noEditPoints="1" noAdjustHandles="1" noChangeArrowheads="1" noChangeShapeType="1" noTextEdit="1"/>
              </p:cNvSpPr>
              <p:nvPr/>
            </p:nvSpPr>
            <p:spPr>
              <a:xfrm>
                <a:off x="8613960" y="2064634"/>
                <a:ext cx="556499" cy="461665"/>
              </a:xfrm>
              <a:prstGeom prst="rect">
                <a:avLst/>
              </a:prstGeom>
              <a:blipFill>
                <a:blip r:embed="rId2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AE287FC-6DC2-7243-A70F-5C623D1ABF94}"/>
                  </a:ext>
                </a:extLst>
              </p:cNvPr>
              <p:cNvSpPr txBox="1"/>
              <p:nvPr/>
            </p:nvSpPr>
            <p:spPr>
              <a:xfrm>
                <a:off x="8736707"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51" name="TextBox 50">
                <a:extLst>
                  <a:ext uri="{FF2B5EF4-FFF2-40B4-BE49-F238E27FC236}">
                    <a16:creationId xmlns:a16="http://schemas.microsoft.com/office/drawing/2014/main" id="{7AE287FC-6DC2-7243-A70F-5C623D1ABF94}"/>
                  </a:ext>
                </a:extLst>
              </p:cNvPr>
              <p:cNvSpPr txBox="1">
                <a:spLocks noRot="1" noChangeAspect="1" noMove="1" noResize="1" noEditPoints="1" noAdjustHandles="1" noChangeArrowheads="1" noChangeShapeType="1" noTextEdit="1"/>
              </p:cNvSpPr>
              <p:nvPr/>
            </p:nvSpPr>
            <p:spPr>
              <a:xfrm>
                <a:off x="8736707" y="3760939"/>
                <a:ext cx="253274" cy="369332"/>
              </a:xfrm>
              <a:prstGeom prst="rect">
                <a:avLst/>
              </a:prstGeom>
              <a:blipFill>
                <a:blip r:embed="rId17"/>
                <a:stretch>
                  <a:fillRect l="-23810" r="-23810" b="-6667"/>
                </a:stretch>
              </a:blipFill>
            </p:spPr>
            <p:txBody>
              <a:bodyPr/>
              <a:lstStyle/>
              <a:p>
                <a:r>
                  <a:rPr lang="en-US">
                    <a:noFill/>
                  </a:rPr>
                  <a:t> </a:t>
                </a:r>
              </a:p>
            </p:txBody>
          </p:sp>
        </mc:Fallback>
      </mc:AlternateContent>
      <p:sp>
        <p:nvSpPr>
          <p:cNvPr id="52" name="Rectangle 51">
            <a:extLst>
              <a:ext uri="{FF2B5EF4-FFF2-40B4-BE49-F238E27FC236}">
                <a16:creationId xmlns:a16="http://schemas.microsoft.com/office/drawing/2014/main" id="{9FA28894-5DA3-DF44-836E-0B94C1251612}"/>
              </a:ext>
            </a:extLst>
          </p:cNvPr>
          <p:cNvSpPr/>
          <p:nvPr/>
        </p:nvSpPr>
        <p:spPr>
          <a:xfrm>
            <a:off x="8270513" y="5821259"/>
            <a:ext cx="572593" cy="461665"/>
          </a:xfrm>
          <a:prstGeom prst="rect">
            <a:avLst/>
          </a:prstGeom>
        </p:spPr>
        <p:txBody>
          <a:bodyPr wrap="none">
            <a:spAutoFit/>
          </a:bodyPr>
          <a:lstStyle/>
          <a:p>
            <a:r>
              <a:rPr lang="en-US" sz="2400" dirty="0"/>
              <a:t>1.0</a:t>
            </a:r>
          </a:p>
        </p:txBody>
      </p:sp>
      <p:sp>
        <p:nvSpPr>
          <p:cNvPr id="53" name="TextBox 52">
            <a:extLst>
              <a:ext uri="{FF2B5EF4-FFF2-40B4-BE49-F238E27FC236}">
                <a16:creationId xmlns:a16="http://schemas.microsoft.com/office/drawing/2014/main" id="{21548DFF-3209-1642-9960-89490ABF0554}"/>
              </a:ext>
            </a:extLst>
          </p:cNvPr>
          <p:cNvSpPr txBox="1"/>
          <p:nvPr/>
        </p:nvSpPr>
        <p:spPr>
          <a:xfrm>
            <a:off x="8079234" y="2682506"/>
            <a:ext cx="392736" cy="369332"/>
          </a:xfrm>
          <a:prstGeom prst="rect">
            <a:avLst/>
          </a:prstGeom>
          <a:noFill/>
        </p:spPr>
        <p:txBody>
          <a:bodyPr wrap="none" lIns="0" tIns="0" rIns="0" bIns="0" rtlCol="0">
            <a:spAutoFit/>
          </a:bodyPr>
          <a:lstStyle/>
          <a:p>
            <a:r>
              <a:rPr lang="en-US" sz="2400" b="1" dirty="0">
                <a:solidFill>
                  <a:schemeClr val="accent1"/>
                </a:solidFill>
              </a:rPr>
              <a:t>1.0</a:t>
            </a:r>
          </a:p>
        </p:txBody>
      </p:sp>
      <p:sp>
        <p:nvSpPr>
          <p:cNvPr id="55" name="Rectangle 54">
            <a:extLst>
              <a:ext uri="{FF2B5EF4-FFF2-40B4-BE49-F238E27FC236}">
                <a16:creationId xmlns:a16="http://schemas.microsoft.com/office/drawing/2014/main" id="{5DA34D2D-FD41-C44B-BDC9-FACC9C7F00F5}"/>
              </a:ext>
            </a:extLst>
          </p:cNvPr>
          <p:cNvSpPr/>
          <p:nvPr/>
        </p:nvSpPr>
        <p:spPr>
          <a:xfrm>
            <a:off x="8270512" y="4738069"/>
            <a:ext cx="340158" cy="461665"/>
          </a:xfrm>
          <a:prstGeom prst="rect">
            <a:avLst/>
          </a:prstGeom>
        </p:spPr>
        <p:txBody>
          <a:bodyPr wrap="none">
            <a:spAutoFit/>
          </a:bodyPr>
          <a:lstStyle/>
          <a:p>
            <a:r>
              <a:rPr lang="en-US" sz="2400" dirty="0"/>
              <a:t>3</a:t>
            </a:r>
          </a:p>
        </p:txBody>
      </p:sp>
      <p:sp>
        <p:nvSpPr>
          <p:cNvPr id="56" name="Rectangle 55">
            <a:extLst>
              <a:ext uri="{FF2B5EF4-FFF2-40B4-BE49-F238E27FC236}">
                <a16:creationId xmlns:a16="http://schemas.microsoft.com/office/drawing/2014/main" id="{8104B92C-C591-B443-96F7-D97548204FD8}"/>
              </a:ext>
            </a:extLst>
          </p:cNvPr>
          <p:cNvSpPr/>
          <p:nvPr/>
        </p:nvSpPr>
        <p:spPr>
          <a:xfrm>
            <a:off x="8270511" y="5253105"/>
            <a:ext cx="340158" cy="461665"/>
          </a:xfrm>
          <a:prstGeom prst="rect">
            <a:avLst/>
          </a:prstGeom>
        </p:spPr>
        <p:txBody>
          <a:bodyPr wrap="none">
            <a:spAutoFit/>
          </a:bodyPr>
          <a:lstStyle/>
          <a:p>
            <a:r>
              <a:rPr lang="en-US" sz="2400" dirty="0"/>
              <a:t>2</a:t>
            </a:r>
          </a:p>
        </p:txBody>
      </p:sp>
      <p:sp>
        <p:nvSpPr>
          <p:cNvPr id="57" name="Rounded Rectangle 56">
            <a:extLst>
              <a:ext uri="{FF2B5EF4-FFF2-40B4-BE49-F238E27FC236}">
                <a16:creationId xmlns:a16="http://schemas.microsoft.com/office/drawing/2014/main" id="{E0C8FF6A-4B5B-6C4C-A558-551302333405}"/>
              </a:ext>
            </a:extLst>
          </p:cNvPr>
          <p:cNvSpPr/>
          <p:nvPr/>
        </p:nvSpPr>
        <p:spPr>
          <a:xfrm>
            <a:off x="9588122"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CE7F9478-D359-CF4D-961E-355A3EBF80FC}"/>
                  </a:ext>
                </a:extLst>
              </p:cNvPr>
              <p:cNvSpPr txBox="1"/>
              <p:nvPr/>
            </p:nvSpPr>
            <p:spPr>
              <a:xfrm>
                <a:off x="9952715"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=5</m:t>
                      </m:r>
                    </m:oMath>
                  </m:oMathPara>
                </a14:m>
                <a:endParaRPr lang="en-US" sz="2400" dirty="0"/>
              </a:p>
            </p:txBody>
          </p:sp>
        </mc:Choice>
        <mc:Fallback xmlns="">
          <p:sp>
            <p:nvSpPr>
              <p:cNvPr id="58" name="TextBox 57">
                <a:extLst>
                  <a:ext uri="{FF2B5EF4-FFF2-40B4-BE49-F238E27FC236}">
                    <a16:creationId xmlns:a16="http://schemas.microsoft.com/office/drawing/2014/main" id="{CE7F9478-D359-CF4D-961E-355A3EBF80FC}"/>
                  </a:ext>
                </a:extLst>
              </p:cNvPr>
              <p:cNvSpPr txBox="1">
                <a:spLocks noRot="1" noChangeAspect="1" noMove="1" noResize="1" noEditPoints="1" noAdjustHandles="1" noChangeArrowheads="1" noChangeShapeType="1" noTextEdit="1"/>
              </p:cNvSpPr>
              <p:nvPr/>
            </p:nvSpPr>
            <p:spPr>
              <a:xfrm>
                <a:off x="9952715" y="1687650"/>
                <a:ext cx="953018" cy="461665"/>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B4C0077B-7F94-8C4F-9066-BF7F42AB7C26}"/>
                  </a:ext>
                </a:extLst>
              </p:cNvPr>
              <p:cNvSpPr/>
              <p:nvPr/>
            </p:nvSpPr>
            <p:spPr>
              <a:xfrm>
                <a:off x="9839131"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𝟓</m:t>
                          </m:r>
                        </m:sub>
                      </m:sSub>
                    </m:oMath>
                  </m:oMathPara>
                </a14:m>
                <a:endParaRPr lang="en-US" sz="2400" dirty="0">
                  <a:solidFill>
                    <a:schemeClr val="accent1"/>
                  </a:solidFill>
                </a:endParaRPr>
              </a:p>
            </p:txBody>
          </p:sp>
        </mc:Choice>
        <mc:Fallback xmlns="">
          <p:sp>
            <p:nvSpPr>
              <p:cNvPr id="59" name="Rectangle 58">
                <a:extLst>
                  <a:ext uri="{FF2B5EF4-FFF2-40B4-BE49-F238E27FC236}">
                    <a16:creationId xmlns:a16="http://schemas.microsoft.com/office/drawing/2014/main" id="{B4C0077B-7F94-8C4F-9066-BF7F42AB7C26}"/>
                  </a:ext>
                </a:extLst>
              </p:cNvPr>
              <p:cNvSpPr>
                <a:spLocks noRot="1" noChangeAspect="1" noMove="1" noResize="1" noEditPoints="1" noAdjustHandles="1" noChangeArrowheads="1" noChangeShapeType="1" noTextEdit="1"/>
              </p:cNvSpPr>
              <p:nvPr/>
            </p:nvSpPr>
            <p:spPr>
              <a:xfrm>
                <a:off x="9839131" y="2054297"/>
                <a:ext cx="578941" cy="461665"/>
              </a:xfrm>
              <a:prstGeom prst="rect">
                <a:avLst/>
              </a:prstGeom>
              <a:blipFill>
                <a:blip r:embed="rId26"/>
                <a:stretch>
                  <a:fillRect b="-2703"/>
                </a:stretch>
              </a:blipFill>
            </p:spPr>
            <p:txBody>
              <a:bodyPr/>
              <a:lstStyle/>
              <a:p>
                <a:r>
                  <a:rPr lang="en-US">
                    <a:noFill/>
                  </a:rPr>
                  <a:t> </a:t>
                </a:r>
              </a:p>
            </p:txBody>
          </p:sp>
        </mc:Fallback>
      </mc:AlternateContent>
      <p:sp>
        <p:nvSpPr>
          <p:cNvPr id="60" name="TextBox 59">
            <a:extLst>
              <a:ext uri="{FF2B5EF4-FFF2-40B4-BE49-F238E27FC236}">
                <a16:creationId xmlns:a16="http://schemas.microsoft.com/office/drawing/2014/main" id="{EB0521D3-BF5C-F24B-801E-A86DE7552C0D}"/>
              </a:ext>
            </a:extLst>
          </p:cNvPr>
          <p:cNvSpPr txBox="1"/>
          <p:nvPr/>
        </p:nvSpPr>
        <p:spPr>
          <a:xfrm>
            <a:off x="9937328" y="3760939"/>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CB3427B7-4A60-AA43-9CD3-BF1CA36F0FC5}"/>
                  </a:ext>
                </a:extLst>
              </p:cNvPr>
              <p:cNvSpPr txBox="1"/>
              <p:nvPr/>
            </p:nvSpPr>
            <p:spPr>
              <a:xfrm>
                <a:off x="10592972"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61" name="TextBox 60">
                <a:extLst>
                  <a:ext uri="{FF2B5EF4-FFF2-40B4-BE49-F238E27FC236}">
                    <a16:creationId xmlns:a16="http://schemas.microsoft.com/office/drawing/2014/main" id="{CB3427B7-4A60-AA43-9CD3-BF1CA36F0FC5}"/>
                  </a:ext>
                </a:extLst>
              </p:cNvPr>
              <p:cNvSpPr txBox="1">
                <a:spLocks noRot="1" noChangeAspect="1" noMove="1" noResize="1" noEditPoints="1" noAdjustHandles="1" noChangeArrowheads="1" noChangeShapeType="1" noTextEdit="1"/>
              </p:cNvSpPr>
              <p:nvPr/>
            </p:nvSpPr>
            <p:spPr>
              <a:xfrm>
                <a:off x="10592972" y="2681475"/>
                <a:ext cx="253274" cy="369332"/>
              </a:xfrm>
              <a:prstGeom prst="rect">
                <a:avLst/>
              </a:prstGeom>
              <a:blipFill>
                <a:blip r:embed="rId2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578A64AA-50D0-7C4E-B8B8-D47975E68F3B}"/>
                  </a:ext>
                </a:extLst>
              </p:cNvPr>
              <p:cNvSpPr/>
              <p:nvPr/>
            </p:nvSpPr>
            <p:spPr>
              <a:xfrm>
                <a:off x="10466959"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𝟓</m:t>
                          </m:r>
                        </m:sub>
                      </m:sSub>
                    </m:oMath>
                  </m:oMathPara>
                </a14:m>
                <a:endParaRPr lang="en-US" sz="2400" dirty="0">
                  <a:solidFill>
                    <a:srgbClr val="FF0000"/>
                  </a:solidFill>
                </a:endParaRPr>
              </a:p>
            </p:txBody>
          </p:sp>
        </mc:Choice>
        <mc:Fallback xmlns="">
          <p:sp>
            <p:nvSpPr>
              <p:cNvPr id="62" name="Rectangle 61">
                <a:extLst>
                  <a:ext uri="{FF2B5EF4-FFF2-40B4-BE49-F238E27FC236}">
                    <a16:creationId xmlns:a16="http://schemas.microsoft.com/office/drawing/2014/main" id="{578A64AA-50D0-7C4E-B8B8-D47975E68F3B}"/>
                  </a:ext>
                </a:extLst>
              </p:cNvPr>
              <p:cNvSpPr>
                <a:spLocks noRot="1" noChangeAspect="1" noMove="1" noResize="1" noEditPoints="1" noAdjustHandles="1" noChangeArrowheads="1" noChangeShapeType="1" noTextEdit="1"/>
              </p:cNvSpPr>
              <p:nvPr/>
            </p:nvSpPr>
            <p:spPr>
              <a:xfrm>
                <a:off x="10466959" y="2064634"/>
                <a:ext cx="556499" cy="461665"/>
              </a:xfrm>
              <a:prstGeom prst="rect">
                <a:avLst/>
              </a:prstGeom>
              <a:blipFill>
                <a:blip r:embed="rId2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6A67FBC-3E5E-BC46-AA48-8A698E587380}"/>
                  </a:ext>
                </a:extLst>
              </p:cNvPr>
              <p:cNvSpPr txBox="1"/>
              <p:nvPr/>
            </p:nvSpPr>
            <p:spPr>
              <a:xfrm>
                <a:off x="10589706"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63" name="TextBox 62">
                <a:extLst>
                  <a:ext uri="{FF2B5EF4-FFF2-40B4-BE49-F238E27FC236}">
                    <a16:creationId xmlns:a16="http://schemas.microsoft.com/office/drawing/2014/main" id="{66A67FBC-3E5E-BC46-AA48-8A698E587380}"/>
                  </a:ext>
                </a:extLst>
              </p:cNvPr>
              <p:cNvSpPr txBox="1">
                <a:spLocks noRot="1" noChangeAspect="1" noMove="1" noResize="1" noEditPoints="1" noAdjustHandles="1" noChangeArrowheads="1" noChangeShapeType="1" noTextEdit="1"/>
              </p:cNvSpPr>
              <p:nvPr/>
            </p:nvSpPr>
            <p:spPr>
              <a:xfrm>
                <a:off x="10589706" y="3760939"/>
                <a:ext cx="253274" cy="369332"/>
              </a:xfrm>
              <a:prstGeom prst="rect">
                <a:avLst/>
              </a:prstGeom>
              <a:blipFill>
                <a:blip r:embed="rId12"/>
                <a:stretch>
                  <a:fillRect l="-23810" r="-23810" b="-6667"/>
                </a:stretch>
              </a:blipFill>
            </p:spPr>
            <p:txBody>
              <a:bodyPr/>
              <a:lstStyle/>
              <a:p>
                <a:r>
                  <a:rPr lang="en-US">
                    <a:noFill/>
                  </a:rPr>
                  <a:t> </a:t>
                </a:r>
              </a:p>
            </p:txBody>
          </p:sp>
        </mc:Fallback>
      </mc:AlternateContent>
      <p:sp>
        <p:nvSpPr>
          <p:cNvPr id="64" name="Rectangle 63">
            <a:extLst>
              <a:ext uri="{FF2B5EF4-FFF2-40B4-BE49-F238E27FC236}">
                <a16:creationId xmlns:a16="http://schemas.microsoft.com/office/drawing/2014/main" id="{592BD792-1600-5244-B2C7-F9D9D35FAAB3}"/>
              </a:ext>
            </a:extLst>
          </p:cNvPr>
          <p:cNvSpPr/>
          <p:nvPr/>
        </p:nvSpPr>
        <p:spPr>
          <a:xfrm>
            <a:off x="10123512" y="5821259"/>
            <a:ext cx="572593" cy="461665"/>
          </a:xfrm>
          <a:prstGeom prst="rect">
            <a:avLst/>
          </a:prstGeom>
        </p:spPr>
        <p:txBody>
          <a:bodyPr wrap="none">
            <a:spAutoFit/>
          </a:bodyPr>
          <a:lstStyle/>
          <a:p>
            <a:r>
              <a:rPr lang="en-US" sz="2400" dirty="0"/>
              <a:t>1.5</a:t>
            </a:r>
          </a:p>
        </p:txBody>
      </p:sp>
      <p:sp>
        <p:nvSpPr>
          <p:cNvPr id="65" name="TextBox 64">
            <a:extLst>
              <a:ext uri="{FF2B5EF4-FFF2-40B4-BE49-F238E27FC236}">
                <a16:creationId xmlns:a16="http://schemas.microsoft.com/office/drawing/2014/main" id="{F710CEDD-816D-F74B-AFFF-E3D0634A36FE}"/>
              </a:ext>
            </a:extLst>
          </p:cNvPr>
          <p:cNvSpPr txBox="1"/>
          <p:nvPr/>
        </p:nvSpPr>
        <p:spPr>
          <a:xfrm>
            <a:off x="9932233" y="2682506"/>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66" name="Rectangle 65">
            <a:extLst>
              <a:ext uri="{FF2B5EF4-FFF2-40B4-BE49-F238E27FC236}">
                <a16:creationId xmlns:a16="http://schemas.microsoft.com/office/drawing/2014/main" id="{80B226B6-181E-7D42-9F00-5202BB03A25E}"/>
              </a:ext>
            </a:extLst>
          </p:cNvPr>
          <p:cNvSpPr/>
          <p:nvPr/>
        </p:nvSpPr>
        <p:spPr>
          <a:xfrm>
            <a:off x="10123511" y="4738069"/>
            <a:ext cx="572593" cy="461665"/>
          </a:xfrm>
          <a:prstGeom prst="rect">
            <a:avLst/>
          </a:prstGeom>
        </p:spPr>
        <p:txBody>
          <a:bodyPr wrap="none">
            <a:spAutoFit/>
          </a:bodyPr>
          <a:lstStyle/>
          <a:p>
            <a:r>
              <a:rPr lang="en-US" sz="2400" dirty="0"/>
              <a:t>3.5</a:t>
            </a:r>
          </a:p>
        </p:txBody>
      </p:sp>
      <p:sp>
        <p:nvSpPr>
          <p:cNvPr id="67" name="Rectangle 66">
            <a:extLst>
              <a:ext uri="{FF2B5EF4-FFF2-40B4-BE49-F238E27FC236}">
                <a16:creationId xmlns:a16="http://schemas.microsoft.com/office/drawing/2014/main" id="{0F383FCF-55A7-4B4A-A125-EFC651515FCD}"/>
              </a:ext>
            </a:extLst>
          </p:cNvPr>
          <p:cNvSpPr/>
          <p:nvPr/>
        </p:nvSpPr>
        <p:spPr>
          <a:xfrm>
            <a:off x="10123510" y="5253105"/>
            <a:ext cx="340158" cy="461665"/>
          </a:xfrm>
          <a:prstGeom prst="rect">
            <a:avLst/>
          </a:prstGeom>
        </p:spPr>
        <p:txBody>
          <a:bodyPr wrap="none">
            <a:spAutoFit/>
          </a:bodyPr>
          <a:lstStyle/>
          <a:p>
            <a:r>
              <a:rPr lang="en-US" sz="2400" dirty="0"/>
              <a:t>2</a:t>
            </a:r>
          </a:p>
        </p:txBody>
      </p:sp>
      <p:pic>
        <p:nvPicPr>
          <p:cNvPr id="69" name="Picture 68">
            <a:extLst>
              <a:ext uri="{FF2B5EF4-FFF2-40B4-BE49-F238E27FC236}">
                <a16:creationId xmlns:a16="http://schemas.microsoft.com/office/drawing/2014/main" id="{3572B699-9015-7A43-B26B-62B57272AB91}"/>
              </a:ext>
            </a:extLst>
          </p:cNvPr>
          <p:cNvPicPr>
            <a:picLocks noChangeAspect="1"/>
          </p:cNvPicPr>
          <p:nvPr/>
        </p:nvPicPr>
        <p:blipFill rotWithShape="1">
          <a:blip r:embed="rId29" cstate="screen">
            <a:extLst>
              <a:ext uri="{28A0092B-C50C-407E-A947-70E740481C1C}">
                <a14:useLocalDpi xmlns:a14="http://schemas.microsoft.com/office/drawing/2010/main"/>
              </a:ext>
            </a:extLst>
          </a:blip>
          <a:srcRect/>
          <a:stretch/>
        </p:blipFill>
        <p:spPr>
          <a:xfrm>
            <a:off x="950609" y="2149315"/>
            <a:ext cx="511656" cy="1281579"/>
          </a:xfrm>
          <a:prstGeom prst="rect">
            <a:avLst/>
          </a:prstGeom>
        </p:spPr>
      </p:pic>
      <p:pic>
        <p:nvPicPr>
          <p:cNvPr id="70" name="Picture 69">
            <a:extLst>
              <a:ext uri="{FF2B5EF4-FFF2-40B4-BE49-F238E27FC236}">
                <a16:creationId xmlns:a16="http://schemas.microsoft.com/office/drawing/2014/main" id="{83A60CEF-AF09-CB47-90AF-CFB004C3B7C3}"/>
              </a:ext>
            </a:extLst>
          </p:cNvPr>
          <p:cNvPicPr>
            <a:picLocks noChangeAspect="1"/>
          </p:cNvPicPr>
          <p:nvPr/>
        </p:nvPicPr>
        <p:blipFill rotWithShape="1">
          <a:blip r:embed="rId30" cstate="screen">
            <a:extLst>
              <a:ext uri="{28A0092B-C50C-407E-A947-70E740481C1C}">
                <a14:useLocalDpi xmlns:a14="http://schemas.microsoft.com/office/drawing/2010/main"/>
              </a:ext>
            </a:extLst>
          </a:blip>
          <a:srcRect/>
          <a:stretch/>
        </p:blipFill>
        <p:spPr>
          <a:xfrm>
            <a:off x="886372" y="3298995"/>
            <a:ext cx="527006" cy="1293219"/>
          </a:xfrm>
          <a:prstGeom prst="rect">
            <a:avLst/>
          </a:prstGeom>
        </p:spPr>
      </p:pic>
      <p:sp>
        <p:nvSpPr>
          <p:cNvPr id="72" name="Content Placeholder 2">
            <a:extLst>
              <a:ext uri="{FF2B5EF4-FFF2-40B4-BE49-F238E27FC236}">
                <a16:creationId xmlns:a16="http://schemas.microsoft.com/office/drawing/2014/main" id="{D1C4838C-9140-BD40-90C1-92717B3AC257}"/>
              </a:ext>
            </a:extLst>
          </p:cNvPr>
          <p:cNvSpPr txBox="1">
            <a:spLocks/>
          </p:cNvSpPr>
          <p:nvPr/>
        </p:nvSpPr>
        <p:spPr>
          <a:xfrm>
            <a:off x="838199" y="1073889"/>
            <a:ext cx="10898689" cy="2318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Follow best expert?</a:t>
            </a:r>
          </a:p>
        </p:txBody>
      </p:sp>
    </p:spTree>
    <p:extLst>
      <p:ext uri="{BB962C8B-B14F-4D97-AF65-F5344CB8AC3E}">
        <p14:creationId xmlns:p14="http://schemas.microsoft.com/office/powerpoint/2010/main" val="3419561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6"/>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5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60"/>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6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2"/>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63"/>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64"/>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65"/>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66"/>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6" grpId="0" animBg="1"/>
      <p:bldP spid="8" grpId="0"/>
      <p:bldP spid="11" grpId="0"/>
      <p:bldP spid="13" grpId="0"/>
      <p:bldP spid="14" grpId="0"/>
      <p:bldP spid="15" grpId="0"/>
      <p:bldP spid="16" grpId="0"/>
      <p:bldP spid="27" grpId="0"/>
      <p:bldP spid="19" grpId="0"/>
      <p:bldP spid="20" grpId="0"/>
      <p:bldP spid="21" grpId="0" animBg="1"/>
      <p:bldP spid="22" grpId="0" animBg="1"/>
      <p:bldP spid="23" grpId="0"/>
      <p:bldP spid="24" grpId="0"/>
      <p:bldP spid="25" grpId="0"/>
      <p:bldP spid="26" grpId="0"/>
      <p:bldP spid="28" grpId="0"/>
      <p:bldP spid="29" grpId="0"/>
      <p:bldP spid="30" grpId="0"/>
      <p:bldP spid="31" grpId="0"/>
      <p:bldP spid="32" grpId="0"/>
      <p:bldP spid="33" grpId="0" animBg="1"/>
      <p:bldP spid="34" grpId="0" animBg="1"/>
      <p:bldP spid="35" grpId="0"/>
      <p:bldP spid="36" grpId="0"/>
      <p:bldP spid="37" grpId="0"/>
      <p:bldP spid="38" grpId="0"/>
      <p:bldP spid="39" grpId="0"/>
      <p:bldP spid="40" grpId="0"/>
      <p:bldP spid="41" grpId="0"/>
      <p:bldP spid="42" grpId="0"/>
      <p:bldP spid="44" grpId="0"/>
      <p:bldP spid="45" grpId="0" animBg="1"/>
      <p:bldP spid="46" grpId="0" animBg="1"/>
      <p:bldP spid="47" grpId="0"/>
      <p:bldP spid="48" grpId="0"/>
      <p:bldP spid="49" grpId="0"/>
      <p:bldP spid="50" grpId="0"/>
      <p:bldP spid="51" grpId="0"/>
      <p:bldP spid="52" grpId="0"/>
      <p:bldP spid="53" grpId="0"/>
      <p:bldP spid="55" grpId="0"/>
      <p:bldP spid="56" grpId="0"/>
      <p:bldP spid="57" grpId="0" animBg="1"/>
      <p:bldP spid="58" grpId="0" animBg="1"/>
      <p:bldP spid="59" grpId="0"/>
      <p:bldP spid="60" grpId="0"/>
      <p:bldP spid="61" grpId="0"/>
      <p:bldP spid="62" grpId="0"/>
      <p:bldP spid="63" grpId="0"/>
      <p:bldP spid="64" grpId="0"/>
      <p:bldP spid="65" grpId="0"/>
      <p:bldP spid="66" grpId="0"/>
      <p:bldP spid="6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Proof of Lower Bound</a:t>
            </a:r>
          </a:p>
        </p:txBody>
      </p:sp>
      <p:sp>
        <p:nvSpPr>
          <p:cNvPr id="12" name="TextBox 11">
            <a:extLst>
              <a:ext uri="{FF2B5EF4-FFF2-40B4-BE49-F238E27FC236}">
                <a16:creationId xmlns:a16="http://schemas.microsoft.com/office/drawing/2014/main" id="{22F8A571-7E39-534C-9A5C-898A06152C9D}"/>
              </a:ext>
            </a:extLst>
          </p:cNvPr>
          <p:cNvSpPr txBox="1"/>
          <p:nvPr/>
        </p:nvSpPr>
        <p:spPr>
          <a:xfrm>
            <a:off x="838198" y="900512"/>
            <a:ext cx="10833849" cy="523220"/>
          </a:xfrm>
          <a:prstGeom prst="rect">
            <a:avLst/>
          </a:prstGeom>
          <a:solidFill>
            <a:schemeClr val="bg1"/>
          </a:solidFill>
        </p:spPr>
        <p:txBody>
          <a:bodyPr wrap="square" rtlCol="0">
            <a:spAutoFit/>
          </a:bodyPr>
          <a:lstStyle/>
          <a:p>
            <a:r>
              <a:rPr lang="en-US" sz="2800" dirty="0"/>
              <a:t>Recall that</a:t>
            </a:r>
            <a:endParaRPr lang="en-US" sz="2800" b="1"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27CF67F8-C3AC-C741-9E60-869EFDC07276}"/>
                  </a:ext>
                </a:extLst>
              </p:cNvPr>
              <p:cNvSpPr/>
              <p:nvPr/>
            </p:nvSpPr>
            <p:spPr>
              <a:xfrm>
                <a:off x="1199933" y="1260402"/>
                <a:ext cx="4120552" cy="9884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Reg</m:t>
                      </m:r>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𝑇</m:t>
                          </m:r>
                        </m:sub>
                        <m:sup/>
                        <m:e>
                          <m:sSub>
                            <m:sSubPr>
                              <m:ctrlPr>
                                <a:rPr lang="en-US" sz="2400" b="1" i="1">
                                  <a:solidFill>
                                    <a:schemeClr val="accent1"/>
                                  </a:solidFill>
                                  <a:latin typeface="Cambria Math" panose="02040503050406030204" pitchFamily="18" charset="0"/>
                                </a:rPr>
                              </m:ctrlPr>
                            </m:sSubPr>
                            <m:e>
                              <m:r>
                                <a:rPr lang="en-US" sz="2400" b="1" i="1">
                                  <a:solidFill>
                                    <a:schemeClr val="accent1"/>
                                  </a:solidFill>
                                  <a:latin typeface="Cambria Math" panose="02040503050406030204" pitchFamily="18" charset="0"/>
                                </a:rPr>
                                <m:t>𝒑</m:t>
                              </m:r>
                            </m:e>
                            <m:sub>
                              <m:r>
                                <a:rPr lang="en-US" sz="2400" b="1" i="1">
                                  <a:solidFill>
                                    <a:schemeClr val="accent1"/>
                                  </a:solidFill>
                                  <a:latin typeface="Cambria Math" panose="02040503050406030204" pitchFamily="18" charset="0"/>
                                </a:rPr>
                                <m:t>𝒕</m:t>
                              </m:r>
                            </m:sub>
                          </m:sSub>
                          <m:r>
                            <a:rPr lang="en-US" sz="2400" i="1">
                              <a:latin typeface="Cambria Math" panose="02040503050406030204" pitchFamily="18" charset="0"/>
                            </a:rPr>
                            <m:t>⋅(</m:t>
                          </m:r>
                          <m:sSub>
                            <m:sSubPr>
                              <m:ctrlPr>
                                <a:rPr lang="en-US" sz="2400" b="1" i="1">
                                  <a:solidFill>
                                    <a:schemeClr val="accent6"/>
                                  </a:solidFill>
                                  <a:latin typeface="Cambria Math" panose="02040503050406030204" pitchFamily="18" charset="0"/>
                                </a:rPr>
                              </m:ctrlPr>
                            </m:sSubPr>
                            <m:e>
                              <m:r>
                                <a:rPr lang="en-US" sz="2400" b="1" i="1">
                                  <a:solidFill>
                                    <a:schemeClr val="accent6"/>
                                  </a:solidFill>
                                  <a:latin typeface="Cambria Math" panose="02040503050406030204" pitchFamily="18" charset="0"/>
                                </a:rPr>
                                <m:t>𝒈</m:t>
                              </m:r>
                            </m:e>
                            <m:sub>
                              <m:r>
                                <a:rPr lang="en-US" sz="2400" b="1" i="1">
                                  <a:solidFill>
                                    <a:schemeClr val="accent6"/>
                                  </a:solidFill>
                                  <a:latin typeface="Cambria Math" panose="02040503050406030204" pitchFamily="18" charset="0"/>
                                </a:rPr>
                                <m:t>𝒕</m:t>
                              </m:r>
                            </m:sub>
                          </m:sSub>
                          <m:r>
                            <a:rPr lang="en-US" sz="2400" i="1">
                              <a:latin typeface="Cambria Math" panose="02040503050406030204" pitchFamily="18" charset="0"/>
                            </a:rPr>
                            <m:t>−</m:t>
                          </m:r>
                          <m:sSub>
                            <m:sSubPr>
                              <m:ctrlPr>
                                <a:rPr lang="en-US" sz="2400" b="1" i="1">
                                  <a:solidFill>
                                    <a:schemeClr val="accent6"/>
                                  </a:solidFill>
                                  <a:latin typeface="Cambria Math" panose="02040503050406030204" pitchFamily="18" charset="0"/>
                                </a:rPr>
                              </m:ctrlPr>
                            </m:sSubPr>
                            <m:e>
                              <m:r>
                                <a:rPr lang="en-US" sz="2400" b="1" i="1">
                                  <a:solidFill>
                                    <a:schemeClr val="accent6"/>
                                  </a:solidFill>
                                  <a:latin typeface="Cambria Math" panose="02040503050406030204" pitchFamily="18" charset="0"/>
                                </a:rPr>
                                <m:t>𝒈</m:t>
                              </m:r>
                            </m:e>
                            <m:sub>
                              <m:r>
                                <a:rPr lang="en-US" sz="2400" b="1" i="1">
                                  <a:solidFill>
                                    <a:schemeClr val="accent6"/>
                                  </a:solidFill>
                                  <a:latin typeface="Cambria Math" panose="02040503050406030204" pitchFamily="18" charset="0"/>
                                </a:rPr>
                                <m:t>𝒕</m:t>
                              </m:r>
                              <m:r>
                                <a:rPr lang="en-US" sz="2400" b="1" i="1">
                                  <a:solidFill>
                                    <a:schemeClr val="accent6"/>
                                  </a:solidFill>
                                  <a:latin typeface="Cambria Math" panose="02040503050406030204" pitchFamily="18" charset="0"/>
                                </a:rPr>
                                <m:t>−</m:t>
                              </m:r>
                              <m:r>
                                <a:rPr lang="en-US" sz="2400" b="1" i="1">
                                  <a:solidFill>
                                    <a:schemeClr val="accent6"/>
                                  </a:solidFill>
                                  <a:latin typeface="Cambria Math" panose="02040503050406030204" pitchFamily="18" charset="0"/>
                                </a:rPr>
                                <m:t>𝟏</m:t>
                              </m:r>
                            </m:sub>
                          </m:sSub>
                          <m:r>
                            <a:rPr lang="en-US" sz="2400" i="1">
                              <a:latin typeface="Cambria Math" panose="02040503050406030204" pitchFamily="18" charset="0"/>
                            </a:rPr>
                            <m:t>)</m:t>
                          </m:r>
                        </m:e>
                      </m:nary>
                    </m:oMath>
                  </m:oMathPara>
                </a14:m>
                <a:endParaRPr lang="en-US" sz="2400" dirty="0"/>
              </a:p>
            </p:txBody>
          </p:sp>
        </mc:Choice>
        <mc:Fallback xmlns="">
          <p:sp>
            <p:nvSpPr>
              <p:cNvPr id="6" name="Rectangle 5">
                <a:extLst>
                  <a:ext uri="{FF2B5EF4-FFF2-40B4-BE49-F238E27FC236}">
                    <a16:creationId xmlns:a16="http://schemas.microsoft.com/office/drawing/2014/main" id="{27CF67F8-C3AC-C741-9E60-869EFDC07276}"/>
                  </a:ext>
                </a:extLst>
              </p:cNvPr>
              <p:cNvSpPr>
                <a:spLocks noRot="1" noChangeAspect="1" noMove="1" noResize="1" noEditPoints="1" noAdjustHandles="1" noChangeArrowheads="1" noChangeShapeType="1" noTextEdit="1"/>
              </p:cNvSpPr>
              <p:nvPr/>
            </p:nvSpPr>
            <p:spPr>
              <a:xfrm>
                <a:off x="1199933" y="1260402"/>
                <a:ext cx="4120552" cy="988476"/>
              </a:xfrm>
              <a:prstGeom prst="rect">
                <a:avLst/>
              </a:prstGeom>
              <a:blipFill>
                <a:blip r:embed="rId3"/>
                <a:stretch>
                  <a:fillRect t="-127848" b="-1797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6F6F669C-EDCE-6B4B-B4A8-084B52A74044}"/>
                  </a:ext>
                </a:extLst>
              </p:cNvPr>
              <p:cNvSpPr/>
              <p:nvPr/>
            </p:nvSpPr>
            <p:spPr>
              <a:xfrm>
                <a:off x="6435989" y="1523807"/>
                <a:ext cx="4401899" cy="461665"/>
              </a:xfrm>
              <a:prstGeom prst="rect">
                <a:avLst/>
              </a:prstGeom>
            </p:spPr>
            <p:txBody>
              <a:bodyPr wrap="square">
                <a:spAutoFit/>
              </a:bodyPr>
              <a:lstStyle/>
              <a:p>
                <a:r>
                  <a:rPr lang="en-US" sz="2400" dirty="0"/>
                  <a:t>where</a:t>
                </a:r>
                <a:r>
                  <a:rPr lang="en-US" sz="2400" dirty="0">
                    <a:solidFill>
                      <a:schemeClr val="accent1"/>
                    </a:solidFill>
                  </a:rPr>
                  <a:t> </a:t>
                </a:r>
                <a14:m>
                  <m:oMath xmlns:m="http://schemas.openxmlformats.org/officeDocument/2006/math">
                    <m:sSub>
                      <m:sSubPr>
                        <m:ctrlPr>
                          <a:rPr lang="en-US" sz="2400" b="1" i="1" smtClean="0">
                            <a:solidFill>
                              <a:schemeClr val="accent1"/>
                            </a:solidFill>
                            <a:latin typeface="Cambria Math" panose="02040503050406030204" pitchFamily="18" charset="0"/>
                          </a:rPr>
                        </m:ctrlPr>
                      </m:sSubPr>
                      <m:e>
                        <m:r>
                          <a:rPr lang="en-US" sz="2400" b="1" i="1">
                            <a:solidFill>
                              <a:schemeClr val="accent1"/>
                            </a:solidFill>
                            <a:latin typeface="Cambria Math" panose="02040503050406030204" pitchFamily="18" charset="0"/>
                          </a:rPr>
                          <m:t>𝒑</m:t>
                        </m:r>
                      </m:e>
                      <m:sub>
                        <m:r>
                          <a:rPr lang="en-US" sz="2400" b="1" i="1">
                            <a:solidFill>
                              <a:schemeClr val="accent1"/>
                            </a:solidFill>
                            <a:latin typeface="Cambria Math" panose="02040503050406030204" pitchFamily="18" charset="0"/>
                          </a:rPr>
                          <m:t>𝒕</m:t>
                        </m:r>
                      </m:sub>
                    </m:sSub>
                    <m:r>
                      <a:rPr lang="en-US" sz="2400" b="0" i="1" smtClean="0">
                        <a:solidFill>
                          <a:schemeClr val="accent1"/>
                        </a:solidFill>
                        <a:latin typeface="Cambria Math" panose="02040503050406030204" pitchFamily="18" charset="0"/>
                      </a:rPr>
                      <m:t>=0.5</m:t>
                    </m:r>
                  </m:oMath>
                </a14:m>
                <a:r>
                  <a:rPr lang="en-US" sz="2400" dirty="0"/>
                  <a:t> when </a:t>
                </a:r>
                <a14:m>
                  <m:oMath xmlns:m="http://schemas.openxmlformats.org/officeDocument/2006/math">
                    <m:sSub>
                      <m:sSubPr>
                        <m:ctrlPr>
                          <a:rPr lang="en-US" sz="2400" b="1" i="1" smtClean="0">
                            <a:solidFill>
                              <a:schemeClr val="accent6"/>
                            </a:solidFill>
                            <a:latin typeface="Cambria Math" panose="02040503050406030204" pitchFamily="18" charset="0"/>
                          </a:rPr>
                        </m:ctrlPr>
                      </m:sSubPr>
                      <m:e>
                        <m:r>
                          <a:rPr lang="en-US" sz="2400" b="1" i="1" smtClean="0">
                            <a:solidFill>
                              <a:schemeClr val="accent6"/>
                            </a:solidFill>
                            <a:latin typeface="Cambria Math" panose="02040503050406030204" pitchFamily="18" charset="0"/>
                          </a:rPr>
                          <m:t>𝒈</m:t>
                        </m:r>
                      </m:e>
                      <m:sub>
                        <m:r>
                          <a:rPr lang="en-US" sz="2400" b="1" i="1" smtClean="0">
                            <a:solidFill>
                              <a:schemeClr val="accent6"/>
                            </a:solidFill>
                            <a:latin typeface="Cambria Math" panose="02040503050406030204" pitchFamily="18" charset="0"/>
                          </a:rPr>
                          <m:t>𝒕</m:t>
                        </m:r>
                        <m:r>
                          <a:rPr lang="en-US" sz="2400" b="1" i="1" smtClean="0">
                            <a:solidFill>
                              <a:schemeClr val="accent6"/>
                            </a:solidFill>
                            <a:latin typeface="Cambria Math" panose="02040503050406030204" pitchFamily="18" charset="0"/>
                          </a:rPr>
                          <m:t>−</m:t>
                        </m:r>
                        <m:r>
                          <a:rPr lang="en-US" sz="2400" b="1" i="1" smtClean="0">
                            <a:solidFill>
                              <a:schemeClr val="accent6"/>
                            </a:solidFill>
                            <a:latin typeface="Cambria Math" panose="02040503050406030204" pitchFamily="18" charset="0"/>
                          </a:rPr>
                          <m:t>𝟏</m:t>
                        </m:r>
                      </m:sub>
                    </m:sSub>
                    <m:r>
                      <a:rPr lang="en-US" sz="2400" b="0" i="1" smtClean="0">
                        <a:solidFill>
                          <a:schemeClr val="accent6"/>
                        </a:solidFill>
                        <a:latin typeface="Cambria Math" panose="02040503050406030204" pitchFamily="18" charset="0"/>
                      </a:rPr>
                      <m:t>=0</m:t>
                    </m:r>
                  </m:oMath>
                </a14:m>
                <a:endParaRPr lang="en-US" sz="2400" dirty="0"/>
              </a:p>
            </p:txBody>
          </p:sp>
        </mc:Choice>
        <mc:Fallback xmlns="">
          <p:sp>
            <p:nvSpPr>
              <p:cNvPr id="14" name="Rectangle 13">
                <a:extLst>
                  <a:ext uri="{FF2B5EF4-FFF2-40B4-BE49-F238E27FC236}">
                    <a16:creationId xmlns:a16="http://schemas.microsoft.com/office/drawing/2014/main" id="{6F6F669C-EDCE-6B4B-B4A8-084B52A74044}"/>
                  </a:ext>
                </a:extLst>
              </p:cNvPr>
              <p:cNvSpPr>
                <a:spLocks noRot="1" noChangeAspect="1" noMove="1" noResize="1" noEditPoints="1" noAdjustHandles="1" noChangeArrowheads="1" noChangeShapeType="1" noTextEdit="1"/>
              </p:cNvSpPr>
              <p:nvPr/>
            </p:nvSpPr>
            <p:spPr>
              <a:xfrm>
                <a:off x="6435989" y="1523807"/>
                <a:ext cx="4401899" cy="461665"/>
              </a:xfrm>
              <a:prstGeom prst="rect">
                <a:avLst/>
              </a:prstGeom>
              <a:blipFill>
                <a:blip r:embed="rId4"/>
                <a:stretch>
                  <a:fillRect l="-2017" t="-8333" b="-3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B3800E1-FC4D-D047-B376-2D46D42E9F55}"/>
                  </a:ext>
                </a:extLst>
              </p:cNvPr>
              <p:cNvSpPr txBox="1"/>
              <p:nvPr/>
            </p:nvSpPr>
            <p:spPr>
              <a:xfrm>
                <a:off x="838197" y="2253815"/>
                <a:ext cx="10833849" cy="523220"/>
              </a:xfrm>
              <a:prstGeom prst="rect">
                <a:avLst/>
              </a:prstGeom>
              <a:noFill/>
            </p:spPr>
            <p:txBody>
              <a:bodyPr wrap="square" rtlCol="0">
                <a:spAutoFit/>
              </a:bodyPr>
              <a:lstStyle/>
              <a:p>
                <a:r>
                  <a:rPr lang="en-US" sz="2800" dirty="0"/>
                  <a:t>Evolve </a:t>
                </a:r>
                <a14:m>
                  <m:oMath xmlns:m="http://schemas.openxmlformats.org/officeDocument/2006/math">
                    <m:sSub>
                      <m:sSubPr>
                        <m:ctrlPr>
                          <a:rPr lang="en-US" sz="2800" b="1" i="1">
                            <a:solidFill>
                              <a:schemeClr val="accent6"/>
                            </a:solidFill>
                            <a:latin typeface="Cambria Math" panose="02040503050406030204" pitchFamily="18" charset="0"/>
                          </a:rPr>
                        </m:ctrlPr>
                      </m:sSubPr>
                      <m:e>
                        <m:r>
                          <a:rPr lang="en-US" sz="2800" b="1" i="1">
                            <a:solidFill>
                              <a:schemeClr val="accent6"/>
                            </a:solidFill>
                            <a:latin typeface="Cambria Math" panose="02040503050406030204" pitchFamily="18" charset="0"/>
                          </a:rPr>
                          <m:t>𝒈</m:t>
                        </m:r>
                      </m:e>
                      <m:sub>
                        <m:r>
                          <a:rPr lang="en-US" sz="2800" b="1" i="1">
                            <a:solidFill>
                              <a:schemeClr val="accent6"/>
                            </a:solidFill>
                            <a:latin typeface="Cambria Math" panose="02040503050406030204" pitchFamily="18" charset="0"/>
                          </a:rPr>
                          <m:t>𝒕</m:t>
                        </m:r>
                      </m:sub>
                    </m:sSub>
                  </m:oMath>
                </a14:m>
                <a:r>
                  <a:rPr lang="en-US" sz="2800" dirty="0"/>
                  <a:t> as reflected standard random walk on </a:t>
                </a:r>
                <a14:m>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ℤ</m:t>
                        </m:r>
                      </m:e>
                      <m:sub>
                        <m:r>
                          <a:rPr lang="en-US" sz="2800" b="0" i="1" smtClean="0">
                            <a:latin typeface="Cambria Math" panose="02040503050406030204" pitchFamily="18" charset="0"/>
                            <a:ea typeface="Cambria Math" panose="02040503050406030204" pitchFamily="18" charset="0"/>
                          </a:rPr>
                          <m:t>≥0</m:t>
                        </m:r>
                      </m:sub>
                    </m:sSub>
                  </m:oMath>
                </a14:m>
                <a:r>
                  <a:rPr lang="en-US" sz="2800" dirty="0"/>
                  <a:t>.</a:t>
                </a:r>
              </a:p>
            </p:txBody>
          </p:sp>
        </mc:Choice>
        <mc:Fallback xmlns="">
          <p:sp>
            <p:nvSpPr>
              <p:cNvPr id="15" name="TextBox 14">
                <a:extLst>
                  <a:ext uri="{FF2B5EF4-FFF2-40B4-BE49-F238E27FC236}">
                    <a16:creationId xmlns:a16="http://schemas.microsoft.com/office/drawing/2014/main" id="{4B3800E1-FC4D-D047-B376-2D46D42E9F55}"/>
                  </a:ext>
                </a:extLst>
              </p:cNvPr>
              <p:cNvSpPr txBox="1">
                <a:spLocks noRot="1" noChangeAspect="1" noMove="1" noResize="1" noEditPoints="1" noAdjustHandles="1" noChangeArrowheads="1" noChangeShapeType="1" noTextEdit="1"/>
              </p:cNvSpPr>
              <p:nvPr/>
            </p:nvSpPr>
            <p:spPr>
              <a:xfrm>
                <a:off x="838197" y="2253815"/>
                <a:ext cx="10833849" cy="523220"/>
              </a:xfrm>
              <a:prstGeom prst="rect">
                <a:avLst/>
              </a:prstGeom>
              <a:blipFill>
                <a:blip r:embed="rId5"/>
                <a:stretch>
                  <a:fillRect l="-1054" t="-9302" b="-279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FC5BE14C-AA89-844C-9900-948443B7E03C}"/>
                  </a:ext>
                </a:extLst>
              </p:cNvPr>
              <p:cNvSpPr/>
              <p:nvPr/>
            </p:nvSpPr>
            <p:spPr>
              <a:xfrm>
                <a:off x="834173" y="3045378"/>
                <a:ext cx="4120552" cy="5725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Reg</m:t>
                      </m:r>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𝑀</m:t>
                              </m:r>
                            </m:e>
                          </m:acc>
                        </m:e>
                        <m:sub>
                          <m:r>
                            <a:rPr lang="en-US" sz="2400" i="1">
                              <a:latin typeface="Cambria Math" panose="02040503050406030204" pitchFamily="18" charset="0"/>
                            </a:rPr>
                            <m:t>𝑇</m:t>
                          </m:r>
                        </m:sub>
                      </m:sSub>
                      <m:r>
                        <a:rPr lang="en-US" sz="2400" i="1">
                          <a:latin typeface="Cambria Math" panose="02040503050406030204" pitchFamily="18" charset="0"/>
                        </a:rPr>
                        <m:t>+</m:t>
                      </m:r>
                      <m:f>
                        <m:fPr>
                          <m:type m:val="skw"/>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i="1">
                              <a:latin typeface="Cambria Math" panose="02040503050406030204" pitchFamily="18" charset="0"/>
                            </a:rPr>
                            <m:t>𝑇</m:t>
                          </m:r>
                        </m:sub>
                      </m:sSub>
                    </m:oMath>
                  </m:oMathPara>
                </a14:m>
                <a:endParaRPr lang="en-US" sz="2400" dirty="0"/>
              </a:p>
            </p:txBody>
          </p:sp>
        </mc:Choice>
        <mc:Fallback xmlns="">
          <p:sp>
            <p:nvSpPr>
              <p:cNvPr id="13" name="Rectangle 12">
                <a:extLst>
                  <a:ext uri="{FF2B5EF4-FFF2-40B4-BE49-F238E27FC236}">
                    <a16:creationId xmlns:a16="http://schemas.microsoft.com/office/drawing/2014/main" id="{FC5BE14C-AA89-844C-9900-948443B7E03C}"/>
                  </a:ext>
                </a:extLst>
              </p:cNvPr>
              <p:cNvSpPr>
                <a:spLocks noRot="1" noChangeAspect="1" noMove="1" noResize="1" noEditPoints="1" noAdjustHandles="1" noChangeArrowheads="1" noChangeShapeType="1" noTextEdit="1"/>
              </p:cNvSpPr>
              <p:nvPr/>
            </p:nvSpPr>
            <p:spPr>
              <a:xfrm>
                <a:off x="834173" y="3045378"/>
                <a:ext cx="4120552" cy="572529"/>
              </a:xfrm>
              <a:prstGeom prst="rect">
                <a:avLst/>
              </a:prstGeom>
              <a:blipFill>
                <a:blip r:embed="rId6"/>
                <a:stretch>
                  <a:fillRect t="-126667" b="-19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2DEB9522-83B7-7845-9A61-D1240D675B82}"/>
                  </a:ext>
                </a:extLst>
              </p:cNvPr>
              <p:cNvSpPr/>
              <p:nvPr/>
            </p:nvSpPr>
            <p:spPr>
              <a:xfrm>
                <a:off x="5821406" y="3095872"/>
                <a:ext cx="5850640" cy="471539"/>
              </a:xfrm>
              <a:prstGeom prst="rect">
                <a:avLst/>
              </a:prstGeom>
            </p:spPr>
            <p:txBody>
              <a:bodyPr wrap="square">
                <a:spAutoFit/>
              </a:bodyPr>
              <a:lstStyle/>
              <a:p>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𝑀</m:t>
                            </m:r>
                          </m:e>
                        </m:acc>
                      </m:e>
                      <m:sub>
                        <m:r>
                          <a:rPr lang="en-US" sz="2400" i="1">
                            <a:latin typeface="Cambria Math" panose="02040503050406030204" pitchFamily="18" charset="0"/>
                          </a:rPr>
                          <m:t>𝑇</m:t>
                        </m:r>
                      </m:sub>
                    </m:sSub>
                  </m:oMath>
                </a14:m>
                <a:r>
                  <a:rPr lang="en-US" sz="2400" dirty="0"/>
                  <a:t> a martingale w/ bounded increments</a:t>
                </a:r>
              </a:p>
            </p:txBody>
          </p:sp>
        </mc:Choice>
        <mc:Fallback xmlns="">
          <p:sp>
            <p:nvSpPr>
              <p:cNvPr id="16" name="Rectangle 15">
                <a:extLst>
                  <a:ext uri="{FF2B5EF4-FFF2-40B4-BE49-F238E27FC236}">
                    <a16:creationId xmlns:a16="http://schemas.microsoft.com/office/drawing/2014/main" id="{2DEB9522-83B7-7845-9A61-D1240D675B82}"/>
                  </a:ext>
                </a:extLst>
              </p:cNvPr>
              <p:cNvSpPr>
                <a:spLocks noRot="1" noChangeAspect="1" noMove="1" noResize="1" noEditPoints="1" noAdjustHandles="1" noChangeArrowheads="1" noChangeShapeType="1" noTextEdit="1"/>
              </p:cNvSpPr>
              <p:nvPr/>
            </p:nvSpPr>
            <p:spPr>
              <a:xfrm>
                <a:off x="5821406" y="3095872"/>
                <a:ext cx="5850640" cy="471539"/>
              </a:xfrm>
              <a:prstGeom prst="rect">
                <a:avLst/>
              </a:prstGeom>
              <a:blipFill>
                <a:blip r:embed="rId7"/>
                <a:stretch>
                  <a:fillRect t="-10526" b="-236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E0FB539-1CB2-964A-B303-6F939CFC4E1A}"/>
                  </a:ext>
                </a:extLst>
              </p:cNvPr>
              <p:cNvSpPr txBox="1"/>
              <p:nvPr/>
            </p:nvSpPr>
            <p:spPr>
              <a:xfrm>
                <a:off x="838197" y="3780412"/>
                <a:ext cx="10833849" cy="581634"/>
              </a:xfrm>
              <a:prstGeom prst="rect">
                <a:avLst/>
              </a:prstGeom>
              <a:noFill/>
            </p:spPr>
            <p:txBody>
              <a:bodyPr wrap="square" rtlCol="0">
                <a:spAutoFit/>
              </a:bodyPr>
              <a:lstStyle/>
              <a:p>
                <a:r>
                  <a:rPr lang="en-US" sz="2800" dirty="0"/>
                  <a:t>Consider </a:t>
                </a:r>
                <a14:m>
                  <m:oMath xmlns:m="http://schemas.openxmlformats.org/officeDocument/2006/math">
                    <m:r>
                      <a:rPr lang="en-US" sz="2800" b="0" i="1" smtClean="0">
                        <a:latin typeface="Cambria Math" panose="02040503050406030204" pitchFamily="18" charset="0"/>
                      </a:rPr>
                      <m:t>𝜏</m:t>
                    </m:r>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inf</m:t>
                        </m:r>
                      </m:fName>
                      <m:e>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≥1:</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𝑔</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𝑐</m:t>
                            </m:r>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e>
                        </m:d>
                      </m:e>
                    </m:func>
                  </m:oMath>
                </a14:m>
                <a:r>
                  <a:rPr lang="en-US" sz="2800" dirty="0"/>
                  <a:t> for some </a:t>
                </a:r>
                <a14:m>
                  <m:oMath xmlns:m="http://schemas.openxmlformats.org/officeDocument/2006/math">
                    <m:r>
                      <a:rPr lang="en-US" sz="2800" i="1">
                        <a:latin typeface="Cambria Math" panose="02040503050406030204" pitchFamily="18" charset="0"/>
                      </a:rPr>
                      <m:t>𝑐</m:t>
                    </m:r>
                    <m:r>
                      <a:rPr lang="en-US" sz="2800" b="0" i="0" smtClean="0">
                        <a:latin typeface="Cambria Math" panose="02040503050406030204" pitchFamily="18" charset="0"/>
                      </a:rPr>
                      <m:t>&gt;1</m:t>
                    </m:r>
                  </m:oMath>
                </a14:m>
                <a:r>
                  <a:rPr lang="en-US" sz="2800" dirty="0"/>
                  <a:t>…</a:t>
                </a:r>
              </a:p>
            </p:txBody>
          </p:sp>
        </mc:Choice>
        <mc:Fallback xmlns="">
          <p:sp>
            <p:nvSpPr>
              <p:cNvPr id="17" name="TextBox 16">
                <a:extLst>
                  <a:ext uri="{FF2B5EF4-FFF2-40B4-BE49-F238E27FC236}">
                    <a16:creationId xmlns:a16="http://schemas.microsoft.com/office/drawing/2014/main" id="{EE0FB539-1CB2-964A-B303-6F939CFC4E1A}"/>
                  </a:ext>
                </a:extLst>
              </p:cNvPr>
              <p:cNvSpPr txBox="1">
                <a:spLocks noRot="1" noChangeAspect="1" noMove="1" noResize="1" noEditPoints="1" noAdjustHandles="1" noChangeArrowheads="1" noChangeShapeType="1" noTextEdit="1"/>
              </p:cNvSpPr>
              <p:nvPr/>
            </p:nvSpPr>
            <p:spPr>
              <a:xfrm>
                <a:off x="838197" y="3780412"/>
                <a:ext cx="10833849" cy="581634"/>
              </a:xfrm>
              <a:prstGeom prst="rect">
                <a:avLst/>
              </a:prstGeom>
              <a:blipFill>
                <a:blip r:embed="rId8"/>
                <a:stretch>
                  <a:fillRect l="-1054" t="-4348" b="-23913"/>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ADFA1201-C772-3B46-9BE2-E597965E23C2}"/>
              </a:ext>
            </a:extLst>
          </p:cNvPr>
          <p:cNvCxnSpPr/>
          <p:nvPr/>
        </p:nvCxnSpPr>
        <p:spPr>
          <a:xfrm>
            <a:off x="2397531" y="4648490"/>
            <a:ext cx="982362" cy="63196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A40C060-8F3B-834C-8EE9-837CB57D02B4}"/>
                  </a:ext>
                </a:extLst>
              </p:cNvPr>
              <p:cNvSpPr txBox="1"/>
              <p:nvPr/>
            </p:nvSpPr>
            <p:spPr>
              <a:xfrm>
                <a:off x="3381267" y="5120030"/>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m:t>
                      </m:r>
                    </m:oMath>
                  </m:oMathPara>
                </a14:m>
                <a:endParaRPr lang="en-US" sz="2400" dirty="0"/>
              </a:p>
            </p:txBody>
          </p:sp>
        </mc:Choice>
        <mc:Fallback xmlns="">
          <p:sp>
            <p:nvSpPr>
              <p:cNvPr id="5" name="TextBox 4">
                <a:extLst>
                  <a:ext uri="{FF2B5EF4-FFF2-40B4-BE49-F238E27FC236}">
                    <a16:creationId xmlns:a16="http://schemas.microsoft.com/office/drawing/2014/main" id="{AA40C060-8F3B-834C-8EE9-837CB57D02B4}"/>
                  </a:ext>
                </a:extLst>
              </p:cNvPr>
              <p:cNvSpPr txBox="1">
                <a:spLocks noRot="1" noChangeAspect="1" noMove="1" noResize="1" noEditPoints="1" noAdjustHandles="1" noChangeArrowheads="1" noChangeShapeType="1" noTextEdit="1"/>
              </p:cNvSpPr>
              <p:nvPr/>
            </p:nvSpPr>
            <p:spPr>
              <a:xfrm>
                <a:off x="3381267" y="5120030"/>
                <a:ext cx="238848" cy="369332"/>
              </a:xfrm>
              <a:prstGeom prst="rect">
                <a:avLst/>
              </a:prstGeom>
              <a:blipFill>
                <a:blip r:embed="rId9"/>
                <a:stretch>
                  <a:fillRect l="-25000" r="-2500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A43B6C5-8F36-0248-A58E-C9EE6426C9B8}"/>
                  </a:ext>
                </a:extLst>
              </p:cNvPr>
              <p:cNvSpPr txBox="1"/>
              <p:nvPr/>
            </p:nvSpPr>
            <p:spPr>
              <a:xfrm>
                <a:off x="834173" y="5400584"/>
                <a:ext cx="11049003" cy="954107"/>
              </a:xfrm>
              <a:prstGeom prst="rect">
                <a:avLst/>
              </a:prstGeom>
              <a:noFill/>
            </p:spPr>
            <p:txBody>
              <a:bodyPr wrap="square" rtlCol="0">
                <a:spAutoFit/>
              </a:bodyPr>
              <a:lstStyle/>
              <a:p>
                <a:r>
                  <a:rPr lang="en-US" sz="2800" dirty="0"/>
                  <a:t>Why not take </a:t>
                </a:r>
                <a14:m>
                  <m:oMath xmlns:m="http://schemas.openxmlformats.org/officeDocument/2006/math">
                    <m:r>
                      <a:rPr lang="en-US" sz="2800" i="1">
                        <a:latin typeface="Cambria Math" panose="02040503050406030204" pitchFamily="18" charset="0"/>
                      </a:rPr>
                      <m:t>𝑐</m:t>
                    </m:r>
                  </m:oMath>
                </a14:m>
                <a:r>
                  <a:rPr lang="en-US" sz="2800" dirty="0"/>
                  <a:t> as large as we like?</a:t>
                </a:r>
              </a:p>
              <a:p>
                <a:r>
                  <a:rPr lang="en-US" sz="2800" dirty="0"/>
                  <a:t>Issue: optional stopping may </a:t>
                </a:r>
                <a:r>
                  <a:rPr lang="en-US" sz="2800" b="1" dirty="0">
                    <a:solidFill>
                      <a:srgbClr val="FF0000"/>
                    </a:solidFill>
                  </a:rPr>
                  <a:t>not</a:t>
                </a:r>
                <a:r>
                  <a:rPr lang="en-US" sz="2800" dirty="0"/>
                  <a:t> apply </a:t>
                </a:r>
                <a:r>
                  <a:rPr lang="en-US" sz="2400" dirty="0">
                    <a:solidFill>
                      <a:schemeClr val="tx1">
                        <a:lumMod val="75000"/>
                        <a:lumOff val="25000"/>
                      </a:schemeClr>
                    </a:solidFill>
                  </a:rPr>
                  <a:t>(and would violate known upper bounds).</a:t>
                </a:r>
                <a:endParaRPr lang="en-US" sz="2800" dirty="0">
                  <a:solidFill>
                    <a:schemeClr val="tx1">
                      <a:lumMod val="75000"/>
                      <a:lumOff val="25000"/>
                    </a:schemeClr>
                  </a:solidFill>
                </a:endParaRPr>
              </a:p>
            </p:txBody>
          </p:sp>
        </mc:Choice>
        <mc:Fallback xmlns="">
          <p:sp>
            <p:nvSpPr>
              <p:cNvPr id="25" name="TextBox 24">
                <a:extLst>
                  <a:ext uri="{FF2B5EF4-FFF2-40B4-BE49-F238E27FC236}">
                    <a16:creationId xmlns:a16="http://schemas.microsoft.com/office/drawing/2014/main" id="{6A43B6C5-8F36-0248-A58E-C9EE6426C9B8}"/>
                  </a:ext>
                </a:extLst>
              </p:cNvPr>
              <p:cNvSpPr txBox="1">
                <a:spLocks noRot="1" noChangeAspect="1" noMove="1" noResize="1" noEditPoints="1" noAdjustHandles="1" noChangeArrowheads="1" noChangeShapeType="1" noTextEdit="1"/>
              </p:cNvSpPr>
              <p:nvPr/>
            </p:nvSpPr>
            <p:spPr>
              <a:xfrm>
                <a:off x="834173" y="5400584"/>
                <a:ext cx="11049003" cy="954107"/>
              </a:xfrm>
              <a:prstGeom prst="rect">
                <a:avLst/>
              </a:prstGeom>
              <a:blipFill>
                <a:blip r:embed="rId10"/>
                <a:stretch>
                  <a:fillRect l="-1148" t="-5263" r="-344"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7E8E80A-8C5C-264E-93F1-FA9999CD8DFD}"/>
                  </a:ext>
                </a:extLst>
              </p:cNvPr>
              <p:cNvSpPr/>
              <p:nvPr/>
            </p:nvSpPr>
            <p:spPr>
              <a:xfrm>
                <a:off x="7441638" y="384059"/>
                <a:ext cx="3803349" cy="666529"/>
              </a:xfrm>
              <a:prstGeom prst="rect">
                <a:avLst/>
              </a:prstGeom>
            </p:spPr>
            <p:txBody>
              <a:bodyPr wrap="none">
                <a:spAutoFit/>
              </a:bodyPr>
              <a:lstStyle/>
              <a:p>
                <a:r>
                  <a:rPr lang="en-US" sz="2800" b="0" dirty="0"/>
                  <a:t>Goal: </a:t>
                </a:r>
                <a14:m>
                  <m:oMath xmlns:m="http://schemas.openxmlformats.org/officeDocument/2006/math">
                    <m:r>
                      <m:rPr>
                        <m:sty m:val="p"/>
                      </m:rPr>
                      <a:rPr lang="en-US" sz="2800" b="0" i="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b="0" i="1" smtClean="0">
                            <a:latin typeface="Cambria Math" panose="02040503050406030204" pitchFamily="18" charset="0"/>
                          </a:rPr>
                          <m:t>𝛾</m:t>
                        </m:r>
                        <m:r>
                          <a:rPr lang="en-US" sz="2800" b="0" i="1" smtClean="0">
                            <a:latin typeface="Cambria Math" panose="02040503050406030204" pitchFamily="18" charset="0"/>
                          </a:rPr>
                          <m:t>−</m:t>
                        </m:r>
                        <m:r>
                          <a:rPr lang="en-US" sz="2800" b="0" i="1" smtClean="0">
                            <a:latin typeface="Cambria Math" panose="02040503050406030204" pitchFamily="18" charset="0"/>
                          </a:rPr>
                          <m:t>𝜖</m:t>
                        </m:r>
                      </m:num>
                      <m:den>
                        <m:r>
                          <a:rPr lang="en-US" sz="2800" i="1">
                            <a:latin typeface="Cambria Math" panose="02040503050406030204" pitchFamily="18" charset="0"/>
                          </a:rPr>
                          <m:t>2</m:t>
                        </m:r>
                      </m:den>
                    </m:f>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𝑇</m:t>
                        </m:r>
                      </m:e>
                    </m:rad>
                  </m:oMath>
                </a14:m>
                <a:endParaRPr lang="en-US" sz="2800" dirty="0"/>
              </a:p>
            </p:txBody>
          </p:sp>
        </mc:Choice>
        <mc:Fallback xmlns="">
          <p:sp>
            <p:nvSpPr>
              <p:cNvPr id="18" name="Rectangle 17">
                <a:extLst>
                  <a:ext uri="{FF2B5EF4-FFF2-40B4-BE49-F238E27FC236}">
                    <a16:creationId xmlns:a16="http://schemas.microsoft.com/office/drawing/2014/main" id="{27E8E80A-8C5C-264E-93F1-FA9999CD8DFD}"/>
                  </a:ext>
                </a:extLst>
              </p:cNvPr>
              <p:cNvSpPr>
                <a:spLocks noRot="1" noChangeAspect="1" noMove="1" noResize="1" noEditPoints="1" noAdjustHandles="1" noChangeArrowheads="1" noChangeShapeType="1" noTextEdit="1"/>
              </p:cNvSpPr>
              <p:nvPr/>
            </p:nvSpPr>
            <p:spPr>
              <a:xfrm>
                <a:off x="7441638" y="384059"/>
                <a:ext cx="3803349" cy="666529"/>
              </a:xfrm>
              <a:prstGeom prst="rect">
                <a:avLst/>
              </a:prstGeom>
              <a:blipFill>
                <a:blip r:embed="rId11"/>
                <a:stretch>
                  <a:fillRect l="-3000" b="-11111"/>
                </a:stretch>
              </a:blipFill>
            </p:spPr>
            <p:txBody>
              <a:bodyPr/>
              <a:lstStyle/>
              <a:p>
                <a:r>
                  <a:rPr lang="en-US">
                    <a:noFill/>
                  </a:rPr>
                  <a:t> </a:t>
                </a:r>
              </a:p>
            </p:txBody>
          </p:sp>
        </mc:Fallback>
      </mc:AlternateContent>
      <p:sp>
        <p:nvSpPr>
          <p:cNvPr id="19" name="Rounded Rectangle 18">
            <a:extLst>
              <a:ext uri="{FF2B5EF4-FFF2-40B4-BE49-F238E27FC236}">
                <a16:creationId xmlns:a16="http://schemas.microsoft.com/office/drawing/2014/main" id="{E690FEE1-C4C6-B347-B4C2-C426D3EC1B06}"/>
              </a:ext>
            </a:extLst>
          </p:cNvPr>
          <p:cNvSpPr/>
          <p:nvPr/>
        </p:nvSpPr>
        <p:spPr>
          <a:xfrm>
            <a:off x="7332827" y="356503"/>
            <a:ext cx="4020973" cy="73000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1EF559F7-F4AC-4F42-BB60-920F74641B66}"/>
                  </a:ext>
                </a:extLst>
              </p:cNvPr>
              <p:cNvSpPr/>
              <p:nvPr/>
            </p:nvSpPr>
            <p:spPr>
              <a:xfrm>
                <a:off x="661896" y="4665550"/>
                <a:ext cx="6282245" cy="574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r>
                            <m:rPr>
                              <m:sty m:val="p"/>
                            </m:rPr>
                            <a:rPr lang="en-US" sz="2400" smtClean="0">
                              <a:latin typeface="Cambria Math" panose="02040503050406030204" pitchFamily="18" charset="0"/>
                            </a:rPr>
                            <m:t>Reg</m:t>
                          </m:r>
                          <m:d>
                            <m:dPr>
                              <m:ctrlPr>
                                <a:rPr lang="en-US" sz="2400" i="1">
                                  <a:latin typeface="Cambria Math" panose="02040503050406030204" pitchFamily="18" charset="0"/>
                                </a:rPr>
                              </m:ctrlPr>
                            </m:dPr>
                            <m:e>
                              <m:r>
                                <a:rPr lang="en-US" sz="2400" b="0" i="1" smtClean="0">
                                  <a:latin typeface="Cambria Math" panose="02040503050406030204" pitchFamily="18" charset="0"/>
                                </a:rPr>
                                <m:t>𝜏</m:t>
                              </m:r>
                            </m:e>
                          </m:d>
                        </m:e>
                      </m:d>
                      <m:r>
                        <a:rPr lang="en-US" sz="2400" i="1">
                          <a:latin typeface="Cambria Math" panose="02040503050406030204" pitchFamily="18" charset="0"/>
                        </a:rPr>
                        <m:t>=</m:t>
                      </m:r>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𝑀</m:t>
                                  </m:r>
                                </m:e>
                              </m:acc>
                            </m:e>
                            <m:sub>
                              <m:r>
                                <a:rPr lang="en-US" sz="2400" b="0" i="1" smtClean="0">
                                  <a:latin typeface="Cambria Math" panose="02040503050406030204" pitchFamily="18" charset="0"/>
                                </a:rPr>
                                <m:t>𝜏</m:t>
                              </m:r>
                            </m:sub>
                          </m:sSub>
                        </m:e>
                      </m:d>
                      <m:r>
                        <a:rPr lang="en-US" sz="2400" i="1">
                          <a:latin typeface="Cambria Math" panose="02040503050406030204" pitchFamily="18" charset="0"/>
                        </a:rPr>
                        <m:t>+</m:t>
                      </m:r>
                      <m:f>
                        <m:fPr>
                          <m:type m:val="skw"/>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r>
                        <a:rPr lang="en-US" sz="2400" i="1">
                          <a:latin typeface="Cambria Math" panose="02040503050406030204" pitchFamily="18" charset="0"/>
                        </a:rPr>
                        <m:t>⋅</m:t>
                      </m:r>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b="0" i="1" smtClean="0">
                                  <a:latin typeface="Cambria Math" panose="02040503050406030204" pitchFamily="18" charset="0"/>
                                </a:rPr>
                                <m:t>𝜏</m:t>
                              </m:r>
                            </m:sub>
                          </m:sSub>
                        </m:e>
                      </m:d>
                      <m:r>
                        <a:rPr lang="en-US" sz="2400" b="0" i="1" smtClean="0">
                          <a:solidFill>
                            <a:srgbClr val="FF0000"/>
                          </a:solidFill>
                          <a:latin typeface="Cambria Math" panose="02040503050406030204" pitchFamily="18" charset="0"/>
                        </a:rPr>
                        <m:t>≥</m:t>
                      </m:r>
                      <m:f>
                        <m:fPr>
                          <m:type m:val="skw"/>
                          <m:ctrlPr>
                            <a:rPr lang="en-US" sz="2400" i="1">
                              <a:solidFill>
                                <a:srgbClr val="FF0000"/>
                              </a:solidFill>
                              <a:latin typeface="Cambria Math" panose="02040503050406030204" pitchFamily="18" charset="0"/>
                            </a:rPr>
                          </m:ctrlPr>
                        </m:fPr>
                        <m:num>
                          <m:r>
                            <a:rPr lang="en-US" sz="2400" b="0" i="1" smtClean="0">
                              <a:solidFill>
                                <a:srgbClr val="FF0000"/>
                              </a:solidFill>
                              <a:latin typeface="Cambria Math" panose="02040503050406030204" pitchFamily="18" charset="0"/>
                            </a:rPr>
                            <m:t>𝑐</m:t>
                          </m:r>
                        </m:num>
                        <m:den>
                          <m:r>
                            <a:rPr lang="en-US" sz="2400" i="1">
                              <a:solidFill>
                                <a:srgbClr val="FF0000"/>
                              </a:solidFill>
                              <a:latin typeface="Cambria Math" panose="02040503050406030204" pitchFamily="18" charset="0"/>
                            </a:rPr>
                            <m:t>2</m:t>
                          </m:r>
                        </m:den>
                      </m:f>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𝐸</m:t>
                      </m:r>
                      <m:r>
                        <a:rPr lang="en-US" sz="2400" b="0" i="1" smtClean="0">
                          <a:solidFill>
                            <a:srgbClr val="FF0000"/>
                          </a:solidFill>
                          <a:latin typeface="Cambria Math" panose="02040503050406030204" pitchFamily="18" charset="0"/>
                        </a:rPr>
                        <m:t>[</m:t>
                      </m:r>
                      <m:rad>
                        <m:radPr>
                          <m:degHide m:val="on"/>
                          <m:ctrlPr>
                            <a:rPr lang="en-US" sz="2400" b="0" i="1" smtClean="0">
                              <a:solidFill>
                                <a:srgbClr val="FF0000"/>
                              </a:solidFill>
                              <a:latin typeface="Cambria Math" panose="02040503050406030204" pitchFamily="18" charset="0"/>
                            </a:rPr>
                          </m:ctrlPr>
                        </m:radPr>
                        <m:deg/>
                        <m:e>
                          <m:r>
                            <a:rPr lang="en-US" sz="2400" b="0" i="1" smtClean="0">
                              <a:solidFill>
                                <a:srgbClr val="FF0000"/>
                              </a:solidFill>
                              <a:latin typeface="Cambria Math" panose="02040503050406030204" pitchFamily="18" charset="0"/>
                            </a:rPr>
                            <m:t>𝜏</m:t>
                          </m:r>
                        </m:e>
                      </m:rad>
                      <m:r>
                        <a:rPr lang="en-US" sz="2400" b="0" i="1" smtClean="0">
                          <a:solidFill>
                            <a:srgbClr val="FF0000"/>
                          </a:solidFill>
                          <a:latin typeface="Cambria Math" panose="02040503050406030204" pitchFamily="18" charset="0"/>
                        </a:rPr>
                        <m:t>]</m:t>
                      </m:r>
                    </m:oMath>
                  </m:oMathPara>
                </a14:m>
                <a:endParaRPr lang="en-US" sz="2400" dirty="0">
                  <a:solidFill>
                    <a:srgbClr val="FF0000"/>
                  </a:solidFill>
                </a:endParaRPr>
              </a:p>
            </p:txBody>
          </p:sp>
        </mc:Choice>
        <mc:Fallback xmlns="">
          <p:sp>
            <p:nvSpPr>
              <p:cNvPr id="20" name="Rectangle 19">
                <a:extLst>
                  <a:ext uri="{FF2B5EF4-FFF2-40B4-BE49-F238E27FC236}">
                    <a16:creationId xmlns:a16="http://schemas.microsoft.com/office/drawing/2014/main" id="{1EF559F7-F4AC-4F42-BB60-920F74641B66}"/>
                  </a:ext>
                </a:extLst>
              </p:cNvPr>
              <p:cNvSpPr>
                <a:spLocks noRot="1" noChangeAspect="1" noMove="1" noResize="1" noEditPoints="1" noAdjustHandles="1" noChangeArrowheads="1" noChangeShapeType="1" noTextEdit="1"/>
              </p:cNvSpPr>
              <p:nvPr/>
            </p:nvSpPr>
            <p:spPr>
              <a:xfrm>
                <a:off x="661896" y="4665550"/>
                <a:ext cx="6282245" cy="574003"/>
              </a:xfrm>
              <a:prstGeom prst="rect">
                <a:avLst/>
              </a:prstGeom>
              <a:blipFill>
                <a:blip r:embed="rId12"/>
                <a:stretch>
                  <a:fillRect t="-119149" r="-403" b="-189362"/>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3E11FA5E-BBDF-D742-AB8E-545F589AF99B}"/>
              </a:ext>
            </a:extLst>
          </p:cNvPr>
          <p:cNvSpPr txBox="1"/>
          <p:nvPr/>
        </p:nvSpPr>
        <p:spPr>
          <a:xfrm>
            <a:off x="6944141" y="4718251"/>
            <a:ext cx="5524502" cy="492443"/>
          </a:xfrm>
          <a:prstGeom prst="rect">
            <a:avLst/>
          </a:prstGeom>
          <a:noFill/>
        </p:spPr>
        <p:txBody>
          <a:bodyPr wrap="square" rtlCol="0">
            <a:spAutoFit/>
          </a:bodyPr>
          <a:lstStyle/>
          <a:p>
            <a:r>
              <a:rPr lang="en-US" sz="2600" dirty="0">
                <a:solidFill>
                  <a:srgbClr val="FF0000"/>
                </a:solidFill>
              </a:rPr>
              <a:t>(assuming optional stopping applies)</a:t>
            </a:r>
          </a:p>
        </p:txBody>
      </p:sp>
    </p:spTree>
    <p:extLst>
      <p:ext uri="{BB962C8B-B14F-4D97-AF65-F5344CB8AC3E}">
        <p14:creationId xmlns:p14="http://schemas.microsoft.com/office/powerpoint/2010/main" val="373507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An optional stopping theorem</a:t>
            </a:r>
          </a:p>
        </p:txBody>
      </p:sp>
      <p:sp>
        <p:nvSpPr>
          <p:cNvPr id="18" name="Rounded Rectangle 17">
            <a:extLst>
              <a:ext uri="{FF2B5EF4-FFF2-40B4-BE49-F238E27FC236}">
                <a16:creationId xmlns:a16="http://schemas.microsoft.com/office/drawing/2014/main" id="{152B6D40-AB91-3E49-8B90-67233CC9CDD0}"/>
              </a:ext>
            </a:extLst>
          </p:cNvPr>
          <p:cNvSpPr/>
          <p:nvPr/>
        </p:nvSpPr>
        <p:spPr>
          <a:xfrm>
            <a:off x="663388" y="1387550"/>
            <a:ext cx="11008659" cy="1245922"/>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F32F13F-59CA-2A48-9487-695D6588AE7A}"/>
                  </a:ext>
                </a:extLst>
              </p:cNvPr>
              <p:cNvSpPr txBox="1"/>
              <p:nvPr/>
            </p:nvSpPr>
            <p:spPr>
              <a:xfrm>
                <a:off x="838200" y="1507142"/>
                <a:ext cx="10515600" cy="957378"/>
              </a:xfrm>
              <a:prstGeom prst="rect">
                <a:avLst/>
              </a:prstGeom>
              <a:noFill/>
            </p:spPr>
            <p:txBody>
              <a:bodyPr wrap="square" rtlCol="0">
                <a:spAutoFit/>
              </a:bodyPr>
              <a:lstStyle/>
              <a:p>
                <a:r>
                  <a:rPr lang="en-US" sz="2800" dirty="0"/>
                  <a:t>Let </a:t>
                </a:r>
                <a14:m>
                  <m:oMath xmlns:m="http://schemas.openxmlformats.org/officeDocument/2006/math">
                    <m:r>
                      <a:rPr lang="en-US" sz="2800" b="0" i="1" smtClean="0">
                        <a:latin typeface="Cambria Math" panose="02040503050406030204" pitchFamily="18" charset="0"/>
                      </a:rPr>
                      <m:t>𝑀</m:t>
                    </m:r>
                  </m:oMath>
                </a14:m>
                <a:r>
                  <a:rPr lang="en-US" sz="2800" dirty="0"/>
                  <a:t> be a martingale such that </a:t>
                </a:r>
                <a14:m>
                  <m:oMath xmlns:m="http://schemas.openxmlformats.org/officeDocument/2006/math">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e>
                    </m:d>
                    <m:r>
                      <a:rPr lang="en-US" sz="2800" b="0" i="1" smtClean="0">
                        <a:latin typeface="Cambria Math" panose="02040503050406030204" pitchFamily="18" charset="0"/>
                      </a:rPr>
                      <m:t>≤</m:t>
                    </m:r>
                    <m:r>
                      <a:rPr lang="en-US" sz="2800" b="0" i="1" smtClean="0">
                        <a:latin typeface="Cambria Math" panose="02040503050406030204" pitchFamily="18" charset="0"/>
                      </a:rPr>
                      <m:t>𝐾</m:t>
                    </m:r>
                  </m:oMath>
                </a14:m>
                <a:r>
                  <a:rPr lang="en-US" sz="2800" dirty="0"/>
                  <a:t> for all </a:t>
                </a:r>
                <a14:m>
                  <m:oMath xmlns:m="http://schemas.openxmlformats.org/officeDocument/2006/math">
                    <m:r>
                      <a:rPr lang="en-US" sz="2800" b="0" i="1" smtClean="0">
                        <a:latin typeface="Cambria Math" panose="02040503050406030204" pitchFamily="18" charset="0"/>
                      </a:rPr>
                      <m:t>𝑡</m:t>
                    </m:r>
                  </m:oMath>
                </a14:m>
                <a:r>
                  <a:rPr lang="en-US" sz="2800" dirty="0"/>
                  <a:t>.</a:t>
                </a:r>
              </a:p>
              <a:p>
                <a:r>
                  <a:rPr lang="en-US" sz="2800" dirty="0"/>
                  <a:t>If </a:t>
                </a:r>
                <a14:m>
                  <m:oMath xmlns:m="http://schemas.openxmlformats.org/officeDocument/2006/math">
                    <m:r>
                      <a:rPr lang="en-US" sz="2800" b="1" i="1" smtClean="0">
                        <a:solidFill>
                          <a:srgbClr val="FF0000"/>
                        </a:solidFill>
                        <a:latin typeface="Cambria Math" panose="02040503050406030204" pitchFamily="18" charset="0"/>
                      </a:rPr>
                      <m:t>𝑬</m:t>
                    </m:r>
                    <m:d>
                      <m:dPr>
                        <m:begChr m:val="["/>
                        <m:endChr m:val="]"/>
                        <m:ctrlPr>
                          <a:rPr lang="en-US" sz="2800" b="1" i="1" smtClean="0">
                            <a:solidFill>
                              <a:srgbClr val="FF0000"/>
                            </a:solidFill>
                            <a:latin typeface="Cambria Math" panose="02040503050406030204" pitchFamily="18" charset="0"/>
                          </a:rPr>
                        </m:ctrlPr>
                      </m:dPr>
                      <m:e>
                        <m:rad>
                          <m:radPr>
                            <m:degHide m:val="on"/>
                            <m:ctrlPr>
                              <a:rPr lang="en-US" sz="2800" b="1" i="1" smtClean="0">
                                <a:solidFill>
                                  <a:srgbClr val="FF0000"/>
                                </a:solidFill>
                                <a:latin typeface="Cambria Math" panose="02040503050406030204" pitchFamily="18" charset="0"/>
                              </a:rPr>
                            </m:ctrlPr>
                          </m:radPr>
                          <m:deg/>
                          <m:e>
                            <m:r>
                              <a:rPr lang="en-US" sz="2800" b="1" i="1" smtClean="0">
                                <a:solidFill>
                                  <a:srgbClr val="FF0000"/>
                                </a:solidFill>
                                <a:latin typeface="Cambria Math" panose="02040503050406030204" pitchFamily="18" charset="0"/>
                              </a:rPr>
                              <m:t>𝝉</m:t>
                            </m:r>
                          </m:e>
                        </m:rad>
                      </m:e>
                    </m:d>
                    <m:r>
                      <a:rPr lang="en-US" sz="2800" b="0" i="1" smtClean="0">
                        <a:latin typeface="Cambria Math" panose="02040503050406030204" pitchFamily="18" charset="0"/>
                      </a:rPr>
                      <m:t>&lt;∞</m:t>
                    </m:r>
                  </m:oMath>
                </a14:m>
                <a:r>
                  <a:rPr lang="en-US" sz="2800" dirty="0"/>
                  <a:t> then </a:t>
                </a:r>
                <a14:m>
                  <m:oMath xmlns:m="http://schemas.openxmlformats.org/officeDocument/2006/math">
                    <m:r>
                      <a:rPr lang="en-US" sz="2800" b="0" i="1" smtClean="0">
                        <a:latin typeface="Cambria Math" panose="02040503050406030204" pitchFamily="18" charset="0"/>
                      </a:rPr>
                      <m:t>𝐸</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𝜏</m:t>
                            </m:r>
                          </m:sub>
                        </m:sSub>
                      </m:e>
                    </m:d>
                    <m:r>
                      <a:rPr lang="en-US" sz="2800" b="0" i="1" smtClean="0">
                        <a:latin typeface="Cambria Math" panose="02040503050406030204" pitchFamily="18" charset="0"/>
                      </a:rPr>
                      <m:t>=0</m:t>
                    </m:r>
                  </m:oMath>
                </a14:m>
                <a:r>
                  <a:rPr lang="en-US" sz="2800" dirty="0"/>
                  <a:t>.</a:t>
                </a:r>
              </a:p>
            </p:txBody>
          </p:sp>
        </mc:Choice>
        <mc:Fallback xmlns="">
          <p:sp>
            <p:nvSpPr>
              <p:cNvPr id="19" name="TextBox 18">
                <a:extLst>
                  <a:ext uri="{FF2B5EF4-FFF2-40B4-BE49-F238E27FC236}">
                    <a16:creationId xmlns:a16="http://schemas.microsoft.com/office/drawing/2014/main" id="{4F32F13F-59CA-2A48-9487-695D6588AE7A}"/>
                  </a:ext>
                </a:extLst>
              </p:cNvPr>
              <p:cNvSpPr txBox="1">
                <a:spLocks noRot="1" noChangeAspect="1" noMove="1" noResize="1" noEditPoints="1" noAdjustHandles="1" noChangeArrowheads="1" noChangeShapeType="1" noTextEdit="1"/>
              </p:cNvSpPr>
              <p:nvPr/>
            </p:nvSpPr>
            <p:spPr>
              <a:xfrm>
                <a:off x="838200" y="1507142"/>
                <a:ext cx="10515600" cy="957378"/>
              </a:xfrm>
              <a:prstGeom prst="rect">
                <a:avLst/>
              </a:prstGeom>
              <a:blipFill>
                <a:blip r:embed="rId3"/>
                <a:stretch>
                  <a:fillRect l="-1086" t="-6579" b="-17105"/>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4A70BECF-73B5-9049-A16A-98FFD77DA310}"/>
              </a:ext>
            </a:extLst>
          </p:cNvPr>
          <p:cNvSpPr txBox="1"/>
          <p:nvPr/>
        </p:nvSpPr>
        <p:spPr>
          <a:xfrm>
            <a:off x="838200" y="1125940"/>
            <a:ext cx="2952668" cy="523220"/>
          </a:xfrm>
          <a:prstGeom prst="rect">
            <a:avLst/>
          </a:prstGeom>
          <a:solidFill>
            <a:schemeClr val="bg1"/>
          </a:solidFill>
        </p:spPr>
        <p:txBody>
          <a:bodyPr wrap="none" rtlCol="0">
            <a:spAutoFit/>
          </a:bodyPr>
          <a:lstStyle/>
          <a:p>
            <a:r>
              <a:rPr lang="en-US" sz="2800" b="1" dirty="0"/>
              <a:t>Theorem </a:t>
            </a:r>
            <a:r>
              <a:rPr lang="en-US" sz="2400" dirty="0"/>
              <a:t>[Davis ‘70]</a:t>
            </a:r>
            <a:endParaRPr lang="en-US" sz="2800"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C0B0C1F-CA07-6145-9D62-148FD620E517}"/>
                  </a:ext>
                </a:extLst>
              </p:cNvPr>
              <p:cNvSpPr txBox="1"/>
              <p:nvPr/>
            </p:nvSpPr>
            <p:spPr>
              <a:xfrm>
                <a:off x="663388" y="3189578"/>
                <a:ext cx="11168922" cy="861774"/>
              </a:xfrm>
              <a:prstGeom prst="rect">
                <a:avLst/>
              </a:prstGeom>
              <a:noFill/>
            </p:spPr>
            <p:txBody>
              <a:bodyPr wrap="square" rtlCol="0">
                <a:spAutoFit/>
              </a:bodyPr>
              <a:lstStyle/>
              <a:p>
                <a:r>
                  <a:rPr lang="en-US" sz="2500" dirty="0"/>
                  <a:t>Many textbook versions of OST require stronger conditions on </a:t>
                </a:r>
                <a14:m>
                  <m:oMath xmlns:m="http://schemas.openxmlformats.org/officeDocument/2006/math">
                    <m:r>
                      <a:rPr lang="en-US" sz="2400" b="1" i="1">
                        <a:solidFill>
                          <a:srgbClr val="FF0000"/>
                        </a:solidFill>
                        <a:latin typeface="Cambria Math" panose="02040503050406030204" pitchFamily="18" charset="0"/>
                      </a:rPr>
                      <m:t>𝝉</m:t>
                    </m:r>
                  </m:oMath>
                </a14:m>
                <a:endParaRPr lang="en-US" sz="2400" b="1" dirty="0">
                  <a:solidFill>
                    <a:srgbClr val="FF0000"/>
                  </a:solidFill>
                </a:endParaRPr>
              </a:p>
              <a:p>
                <a:r>
                  <a:rPr lang="en-US" sz="2500" dirty="0"/>
                  <a:t>(e.g. </a:t>
                </a:r>
                <a14:m>
                  <m:oMath xmlns:m="http://schemas.openxmlformats.org/officeDocument/2006/math">
                    <m:r>
                      <a:rPr lang="en-US" sz="2500" b="1" i="1">
                        <a:solidFill>
                          <a:srgbClr val="FF0000"/>
                        </a:solidFill>
                        <a:latin typeface="Cambria Math" panose="02040503050406030204" pitchFamily="18" charset="0"/>
                      </a:rPr>
                      <m:t>𝑬</m:t>
                    </m:r>
                    <m:d>
                      <m:dPr>
                        <m:begChr m:val="["/>
                        <m:endChr m:val="]"/>
                        <m:ctrlPr>
                          <a:rPr lang="en-US" sz="2500" b="1" i="1" smtClean="0">
                            <a:solidFill>
                              <a:srgbClr val="FF0000"/>
                            </a:solidFill>
                            <a:latin typeface="Cambria Math" panose="02040503050406030204" pitchFamily="18" charset="0"/>
                          </a:rPr>
                        </m:ctrlPr>
                      </m:dPr>
                      <m:e>
                        <m:r>
                          <a:rPr lang="en-US" sz="2500" b="1" i="1" smtClean="0">
                            <a:solidFill>
                              <a:srgbClr val="FF0000"/>
                            </a:solidFill>
                            <a:latin typeface="Cambria Math" panose="02040503050406030204" pitchFamily="18" charset="0"/>
                          </a:rPr>
                          <m:t>𝝉</m:t>
                        </m:r>
                      </m:e>
                    </m:d>
                    <m:r>
                      <a:rPr lang="en-US" sz="2500" b="0" i="1" smtClean="0">
                        <a:solidFill>
                          <a:srgbClr val="FF0000"/>
                        </a:solidFill>
                        <a:latin typeface="Cambria Math" panose="02040503050406030204" pitchFamily="18" charset="0"/>
                      </a:rPr>
                      <m:t>&lt;∞</m:t>
                    </m:r>
                  </m:oMath>
                </a14:m>
                <a:r>
                  <a:rPr lang="en-US" sz="2500" dirty="0">
                    <a:solidFill>
                      <a:srgbClr val="FF0000"/>
                    </a:solidFill>
                  </a:rPr>
                  <a:t> </a:t>
                </a:r>
                <a:r>
                  <a:rPr lang="en-US" sz="2500" dirty="0"/>
                  <a:t>or </a:t>
                </a:r>
                <a14:m>
                  <m:oMath xmlns:m="http://schemas.openxmlformats.org/officeDocument/2006/math">
                    <m:r>
                      <a:rPr lang="en-US" sz="2500" b="1" i="1">
                        <a:solidFill>
                          <a:srgbClr val="FF0000"/>
                        </a:solidFill>
                        <a:latin typeface="Cambria Math" panose="02040503050406030204" pitchFamily="18" charset="0"/>
                      </a:rPr>
                      <m:t>𝝉</m:t>
                    </m:r>
                    <m:r>
                      <a:rPr lang="en-US" sz="2500" b="1" i="1" smtClean="0">
                        <a:solidFill>
                          <a:srgbClr val="FF0000"/>
                        </a:solidFill>
                        <a:latin typeface="Cambria Math" panose="02040503050406030204" pitchFamily="18" charset="0"/>
                      </a:rPr>
                      <m:t>≤</m:t>
                    </m:r>
                    <m:r>
                      <a:rPr lang="en-US" sz="2500" b="1" i="1" smtClean="0">
                        <a:solidFill>
                          <a:srgbClr val="FF0000"/>
                        </a:solidFill>
                        <a:latin typeface="Cambria Math" panose="02040503050406030204" pitchFamily="18" charset="0"/>
                      </a:rPr>
                      <m:t>𝑪</m:t>
                    </m:r>
                  </m:oMath>
                </a14:m>
                <a:r>
                  <a:rPr lang="en-US" sz="2500" dirty="0"/>
                  <a:t> </a:t>
                </a:r>
                <a:r>
                  <a:rPr lang="en-US" sz="2500" dirty="0" err="1"/>
                  <a:t>a.s</a:t>
                </a:r>
                <a:r>
                  <a:rPr lang="en-US" sz="2500" dirty="0"/>
                  <a:t>.) </a:t>
                </a:r>
                <a:r>
                  <a:rPr lang="en-US" sz="2000" dirty="0">
                    <a:solidFill>
                      <a:schemeClr val="tx1">
                        <a:lumMod val="65000"/>
                        <a:lumOff val="35000"/>
                      </a:schemeClr>
                    </a:solidFill>
                  </a:rPr>
                  <a:t>[e.g. </a:t>
                </a:r>
                <a:r>
                  <a:rPr lang="en-US" sz="2000" dirty="0" err="1">
                    <a:solidFill>
                      <a:schemeClr val="tx1">
                        <a:lumMod val="65000"/>
                        <a:lumOff val="35000"/>
                      </a:schemeClr>
                    </a:solidFill>
                  </a:rPr>
                  <a:t>Klenke</a:t>
                </a:r>
                <a:r>
                  <a:rPr lang="en-US" sz="2000" dirty="0">
                    <a:solidFill>
                      <a:schemeClr val="tx1">
                        <a:lumMod val="65000"/>
                        <a:lumOff val="35000"/>
                      </a:schemeClr>
                    </a:solidFill>
                  </a:rPr>
                  <a:t>, Durrett]</a:t>
                </a:r>
              </a:p>
            </p:txBody>
          </p:sp>
        </mc:Choice>
        <mc:Fallback xmlns="">
          <p:sp>
            <p:nvSpPr>
              <p:cNvPr id="17" name="TextBox 16">
                <a:extLst>
                  <a:ext uri="{FF2B5EF4-FFF2-40B4-BE49-F238E27FC236}">
                    <a16:creationId xmlns:a16="http://schemas.microsoft.com/office/drawing/2014/main" id="{6C0B0C1F-CA07-6145-9D62-148FD620E517}"/>
                  </a:ext>
                </a:extLst>
              </p:cNvPr>
              <p:cNvSpPr txBox="1">
                <a:spLocks noRot="1" noChangeAspect="1" noMove="1" noResize="1" noEditPoints="1" noAdjustHandles="1" noChangeArrowheads="1" noChangeShapeType="1" noTextEdit="1"/>
              </p:cNvSpPr>
              <p:nvPr/>
            </p:nvSpPr>
            <p:spPr>
              <a:xfrm>
                <a:off x="663388" y="3189578"/>
                <a:ext cx="11168922" cy="861774"/>
              </a:xfrm>
              <a:prstGeom prst="rect">
                <a:avLst/>
              </a:prstGeom>
              <a:blipFill>
                <a:blip r:embed="rId4"/>
                <a:stretch>
                  <a:fillRect l="-795" t="-4348"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C6313C50-354B-4344-A1B1-5737C457F9D4}"/>
                  </a:ext>
                </a:extLst>
              </p:cNvPr>
              <p:cNvSpPr/>
              <p:nvPr/>
            </p:nvSpPr>
            <p:spPr>
              <a:xfrm>
                <a:off x="7441638" y="384059"/>
                <a:ext cx="3803349" cy="666529"/>
              </a:xfrm>
              <a:prstGeom prst="rect">
                <a:avLst/>
              </a:prstGeom>
            </p:spPr>
            <p:txBody>
              <a:bodyPr wrap="none">
                <a:spAutoFit/>
              </a:bodyPr>
              <a:lstStyle/>
              <a:p>
                <a:r>
                  <a:rPr lang="en-US" sz="2800" b="0" dirty="0"/>
                  <a:t>Goal: </a:t>
                </a:r>
                <a14:m>
                  <m:oMath xmlns:m="http://schemas.openxmlformats.org/officeDocument/2006/math">
                    <m:r>
                      <m:rPr>
                        <m:sty m:val="p"/>
                      </m:rPr>
                      <a:rPr lang="en-US" sz="2800" b="0" i="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b="0" i="1" smtClean="0">
                            <a:latin typeface="Cambria Math" panose="02040503050406030204" pitchFamily="18" charset="0"/>
                          </a:rPr>
                          <m:t>𝛾</m:t>
                        </m:r>
                        <m:r>
                          <a:rPr lang="en-US" sz="2800" b="0" i="1" smtClean="0">
                            <a:latin typeface="Cambria Math" panose="02040503050406030204" pitchFamily="18" charset="0"/>
                          </a:rPr>
                          <m:t>−</m:t>
                        </m:r>
                        <m:r>
                          <a:rPr lang="en-US" sz="2800" b="0" i="1" smtClean="0">
                            <a:latin typeface="Cambria Math" panose="02040503050406030204" pitchFamily="18" charset="0"/>
                          </a:rPr>
                          <m:t>𝜖</m:t>
                        </m:r>
                      </m:num>
                      <m:den>
                        <m:r>
                          <a:rPr lang="en-US" sz="2800" i="1">
                            <a:latin typeface="Cambria Math" panose="02040503050406030204" pitchFamily="18" charset="0"/>
                          </a:rPr>
                          <m:t>2</m:t>
                        </m:r>
                      </m:den>
                    </m:f>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𝑇</m:t>
                        </m:r>
                      </m:e>
                    </m:rad>
                  </m:oMath>
                </a14:m>
                <a:endParaRPr lang="en-US" sz="2800" dirty="0"/>
              </a:p>
            </p:txBody>
          </p:sp>
        </mc:Choice>
        <mc:Fallback xmlns="">
          <p:sp>
            <p:nvSpPr>
              <p:cNvPr id="23" name="Rectangle 22">
                <a:extLst>
                  <a:ext uri="{FF2B5EF4-FFF2-40B4-BE49-F238E27FC236}">
                    <a16:creationId xmlns:a16="http://schemas.microsoft.com/office/drawing/2014/main" id="{C6313C50-354B-4344-A1B1-5737C457F9D4}"/>
                  </a:ext>
                </a:extLst>
              </p:cNvPr>
              <p:cNvSpPr>
                <a:spLocks noRot="1" noChangeAspect="1" noMove="1" noResize="1" noEditPoints="1" noAdjustHandles="1" noChangeArrowheads="1" noChangeShapeType="1" noTextEdit="1"/>
              </p:cNvSpPr>
              <p:nvPr/>
            </p:nvSpPr>
            <p:spPr>
              <a:xfrm>
                <a:off x="7441638" y="384059"/>
                <a:ext cx="3803349" cy="666529"/>
              </a:xfrm>
              <a:prstGeom prst="rect">
                <a:avLst/>
              </a:prstGeom>
              <a:blipFill>
                <a:blip r:embed="rId5"/>
                <a:stretch>
                  <a:fillRect l="-3000" b="-11111"/>
                </a:stretch>
              </a:blipFill>
            </p:spPr>
            <p:txBody>
              <a:bodyPr/>
              <a:lstStyle/>
              <a:p>
                <a:r>
                  <a:rPr lang="en-US">
                    <a:noFill/>
                  </a:rPr>
                  <a:t> </a:t>
                </a:r>
              </a:p>
            </p:txBody>
          </p:sp>
        </mc:Fallback>
      </mc:AlternateContent>
      <p:sp>
        <p:nvSpPr>
          <p:cNvPr id="24" name="Rounded Rectangle 23">
            <a:extLst>
              <a:ext uri="{FF2B5EF4-FFF2-40B4-BE49-F238E27FC236}">
                <a16:creationId xmlns:a16="http://schemas.microsoft.com/office/drawing/2014/main" id="{495CA767-5322-5F45-93D4-0E205257A336}"/>
              </a:ext>
            </a:extLst>
          </p:cNvPr>
          <p:cNvSpPr/>
          <p:nvPr/>
        </p:nvSpPr>
        <p:spPr>
          <a:xfrm>
            <a:off x="7332827" y="356503"/>
            <a:ext cx="4020973" cy="73000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21902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An optional stopping theorem</a:t>
            </a:r>
          </a:p>
        </p:txBody>
      </p:sp>
      <p:sp>
        <p:nvSpPr>
          <p:cNvPr id="18" name="Rounded Rectangle 17">
            <a:extLst>
              <a:ext uri="{FF2B5EF4-FFF2-40B4-BE49-F238E27FC236}">
                <a16:creationId xmlns:a16="http://schemas.microsoft.com/office/drawing/2014/main" id="{152B6D40-AB91-3E49-8B90-67233CC9CDD0}"/>
              </a:ext>
            </a:extLst>
          </p:cNvPr>
          <p:cNvSpPr/>
          <p:nvPr/>
        </p:nvSpPr>
        <p:spPr>
          <a:xfrm>
            <a:off x="663388" y="1387550"/>
            <a:ext cx="11008659" cy="1245922"/>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F32F13F-59CA-2A48-9487-695D6588AE7A}"/>
                  </a:ext>
                </a:extLst>
              </p:cNvPr>
              <p:cNvSpPr txBox="1"/>
              <p:nvPr/>
            </p:nvSpPr>
            <p:spPr>
              <a:xfrm>
                <a:off x="838200" y="1507142"/>
                <a:ext cx="10515600" cy="957378"/>
              </a:xfrm>
              <a:prstGeom prst="rect">
                <a:avLst/>
              </a:prstGeom>
              <a:noFill/>
            </p:spPr>
            <p:txBody>
              <a:bodyPr wrap="square" rtlCol="0">
                <a:spAutoFit/>
              </a:bodyPr>
              <a:lstStyle/>
              <a:p>
                <a:r>
                  <a:rPr lang="en-US" sz="2800" dirty="0"/>
                  <a:t>Let </a:t>
                </a:r>
                <a14:m>
                  <m:oMath xmlns:m="http://schemas.openxmlformats.org/officeDocument/2006/math">
                    <m:r>
                      <a:rPr lang="en-US" sz="2800" b="0" i="1" smtClean="0">
                        <a:latin typeface="Cambria Math" panose="02040503050406030204" pitchFamily="18" charset="0"/>
                      </a:rPr>
                      <m:t>𝑀</m:t>
                    </m:r>
                  </m:oMath>
                </a14:m>
                <a:r>
                  <a:rPr lang="en-US" sz="2800" dirty="0"/>
                  <a:t> be a martingale such that </a:t>
                </a:r>
                <a14:m>
                  <m:oMath xmlns:m="http://schemas.openxmlformats.org/officeDocument/2006/math">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e>
                    </m:d>
                    <m:r>
                      <a:rPr lang="en-US" sz="2800" b="0" i="1" smtClean="0">
                        <a:latin typeface="Cambria Math" panose="02040503050406030204" pitchFamily="18" charset="0"/>
                      </a:rPr>
                      <m:t>≤</m:t>
                    </m:r>
                    <m:r>
                      <a:rPr lang="en-US" sz="2800" b="0" i="1" smtClean="0">
                        <a:latin typeface="Cambria Math" panose="02040503050406030204" pitchFamily="18" charset="0"/>
                      </a:rPr>
                      <m:t>𝐾</m:t>
                    </m:r>
                  </m:oMath>
                </a14:m>
                <a:r>
                  <a:rPr lang="en-US" sz="2800" dirty="0"/>
                  <a:t> for all </a:t>
                </a:r>
                <a14:m>
                  <m:oMath xmlns:m="http://schemas.openxmlformats.org/officeDocument/2006/math">
                    <m:r>
                      <a:rPr lang="en-US" sz="2800" b="0" i="1" smtClean="0">
                        <a:latin typeface="Cambria Math" panose="02040503050406030204" pitchFamily="18" charset="0"/>
                      </a:rPr>
                      <m:t>𝑡</m:t>
                    </m:r>
                  </m:oMath>
                </a14:m>
                <a:r>
                  <a:rPr lang="en-US" sz="2800" dirty="0"/>
                  <a:t>.</a:t>
                </a:r>
              </a:p>
              <a:p>
                <a:r>
                  <a:rPr lang="en-US" sz="2800" dirty="0"/>
                  <a:t>If </a:t>
                </a:r>
                <a14:m>
                  <m:oMath xmlns:m="http://schemas.openxmlformats.org/officeDocument/2006/math">
                    <m:r>
                      <a:rPr lang="en-US" sz="2800" b="0" i="1" smtClean="0">
                        <a:latin typeface="Cambria Math" panose="02040503050406030204" pitchFamily="18" charset="0"/>
                      </a:rPr>
                      <m:t>𝐸</m:t>
                    </m:r>
                    <m:d>
                      <m:dPr>
                        <m:begChr m:val="["/>
                        <m:endChr m:val="]"/>
                        <m:ctrlPr>
                          <a:rPr lang="en-US" sz="2800" b="0" i="1" smtClean="0">
                            <a:latin typeface="Cambria Math" panose="02040503050406030204" pitchFamily="18" charset="0"/>
                          </a:rPr>
                        </m:ctrlPr>
                      </m:dPr>
                      <m:e>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𝜏</m:t>
                            </m:r>
                          </m:e>
                        </m:rad>
                      </m:e>
                    </m:d>
                    <m:r>
                      <a:rPr lang="en-US" sz="2800" b="0" i="1" smtClean="0">
                        <a:latin typeface="Cambria Math" panose="02040503050406030204" pitchFamily="18" charset="0"/>
                      </a:rPr>
                      <m:t>&lt;∞</m:t>
                    </m:r>
                  </m:oMath>
                </a14:m>
                <a:r>
                  <a:rPr lang="en-US" sz="2800" dirty="0"/>
                  <a:t> then </a:t>
                </a:r>
                <a14:m>
                  <m:oMath xmlns:m="http://schemas.openxmlformats.org/officeDocument/2006/math">
                    <m:r>
                      <a:rPr lang="en-US" sz="2800" b="0" i="1" smtClean="0">
                        <a:latin typeface="Cambria Math" panose="02040503050406030204" pitchFamily="18" charset="0"/>
                      </a:rPr>
                      <m:t>𝐸</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𝜏</m:t>
                            </m:r>
                          </m:sub>
                        </m:sSub>
                      </m:e>
                    </m:d>
                    <m:r>
                      <a:rPr lang="en-US" sz="2800" b="0" i="1" smtClean="0">
                        <a:latin typeface="Cambria Math" panose="02040503050406030204" pitchFamily="18" charset="0"/>
                      </a:rPr>
                      <m:t>=0</m:t>
                    </m:r>
                  </m:oMath>
                </a14:m>
                <a:r>
                  <a:rPr lang="en-US" sz="2800" dirty="0"/>
                  <a:t>.</a:t>
                </a:r>
              </a:p>
            </p:txBody>
          </p:sp>
        </mc:Choice>
        <mc:Fallback xmlns="">
          <p:sp>
            <p:nvSpPr>
              <p:cNvPr id="19" name="TextBox 18">
                <a:extLst>
                  <a:ext uri="{FF2B5EF4-FFF2-40B4-BE49-F238E27FC236}">
                    <a16:creationId xmlns:a16="http://schemas.microsoft.com/office/drawing/2014/main" id="{4F32F13F-59CA-2A48-9487-695D6588AE7A}"/>
                  </a:ext>
                </a:extLst>
              </p:cNvPr>
              <p:cNvSpPr txBox="1">
                <a:spLocks noRot="1" noChangeAspect="1" noMove="1" noResize="1" noEditPoints="1" noAdjustHandles="1" noChangeArrowheads="1" noChangeShapeType="1" noTextEdit="1"/>
              </p:cNvSpPr>
              <p:nvPr/>
            </p:nvSpPr>
            <p:spPr>
              <a:xfrm>
                <a:off x="838200" y="1507142"/>
                <a:ext cx="10515600" cy="957378"/>
              </a:xfrm>
              <a:prstGeom prst="rect">
                <a:avLst/>
              </a:prstGeom>
              <a:blipFill>
                <a:blip r:embed="rId3"/>
                <a:stretch>
                  <a:fillRect l="-1086" t="-6579" b="-15789"/>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4A70BECF-73B5-9049-A16A-98FFD77DA310}"/>
              </a:ext>
            </a:extLst>
          </p:cNvPr>
          <p:cNvSpPr txBox="1"/>
          <p:nvPr/>
        </p:nvSpPr>
        <p:spPr>
          <a:xfrm>
            <a:off x="838200" y="1125940"/>
            <a:ext cx="2952668" cy="523220"/>
          </a:xfrm>
          <a:prstGeom prst="rect">
            <a:avLst/>
          </a:prstGeom>
          <a:solidFill>
            <a:schemeClr val="bg1"/>
          </a:solidFill>
        </p:spPr>
        <p:txBody>
          <a:bodyPr wrap="none" rtlCol="0">
            <a:spAutoFit/>
          </a:bodyPr>
          <a:lstStyle/>
          <a:p>
            <a:r>
              <a:rPr lang="en-US" sz="2800" b="1" dirty="0"/>
              <a:t>Theorem </a:t>
            </a:r>
            <a:r>
              <a:rPr lang="en-US" sz="2400" dirty="0"/>
              <a:t>[Davis ‘70]</a:t>
            </a:r>
            <a:endParaRPr lang="en-US" sz="28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E5C5E41-06BA-FF42-BA7F-1FFF1E35E75B}"/>
                  </a:ext>
                </a:extLst>
              </p:cNvPr>
              <p:cNvSpPr txBox="1"/>
              <p:nvPr/>
            </p:nvSpPr>
            <p:spPr>
              <a:xfrm>
                <a:off x="838198" y="2679912"/>
                <a:ext cx="10833849" cy="1189685"/>
              </a:xfrm>
              <a:prstGeom prst="rect">
                <a:avLst/>
              </a:prstGeom>
              <a:noFill/>
            </p:spPr>
            <p:txBody>
              <a:bodyPr wrap="square" rtlCol="0">
                <a:spAutoFit/>
              </a:bodyPr>
              <a:lstStyle/>
              <a:p>
                <a:r>
                  <a:rPr lang="en-US" sz="2800" b="1" dirty="0"/>
                  <a:t>Q</a:t>
                </a:r>
                <a:r>
                  <a:rPr lang="en-US" sz="2800" dirty="0"/>
                  <a:t>: Define </a:t>
                </a:r>
                <a14:m>
                  <m:oMath xmlns:m="http://schemas.openxmlformats.org/officeDocument/2006/math">
                    <m:r>
                      <a:rPr lang="en-US" sz="2800" b="0" i="1" smtClean="0">
                        <a:latin typeface="Cambria Math" panose="02040503050406030204" pitchFamily="18" charset="0"/>
                      </a:rPr>
                      <m:t>𝜏</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𝑐</m:t>
                        </m:r>
                      </m:e>
                    </m:d>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inf</m:t>
                        </m:r>
                      </m:fName>
                      <m:e>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≥1:</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𝑔</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𝑐</m:t>
                        </m:r>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e>
                    </m:func>
                    <m:r>
                      <a:rPr lang="en-US" sz="2800" b="0" i="1" smtClean="0">
                        <a:latin typeface="Cambria Math" panose="02040503050406030204" pitchFamily="18" charset="0"/>
                      </a:rPr>
                      <m:t>}</m:t>
                    </m:r>
                  </m:oMath>
                </a14:m>
                <a:r>
                  <a:rPr lang="en-US" sz="2800" dirty="0"/>
                  <a:t>. Compute:</a:t>
                </a:r>
              </a:p>
              <a:p>
                <a:pPr/>
                <a14:m>
                  <m:oMathPara xmlns:m="http://schemas.openxmlformats.org/officeDocument/2006/math">
                    <m:oMathParaPr>
                      <m:jc m:val="centerGroup"/>
                    </m:oMathParaPr>
                    <m:oMath xmlns:m="http://schemas.openxmlformats.org/officeDocument/2006/math">
                      <m:func>
                        <m:funcPr>
                          <m:ctrlPr>
                            <a:rPr lang="en-US" sz="2800" b="0" i="1" dirty="0" smtClean="0">
                              <a:latin typeface="Cambria Math" panose="02040503050406030204" pitchFamily="18" charset="0"/>
                            </a:rPr>
                          </m:ctrlPr>
                        </m:funcPr>
                        <m:fName>
                          <m:r>
                            <m:rPr>
                              <m:sty m:val="p"/>
                            </m:rPr>
                            <a:rPr lang="en-US" sz="2800" b="0" i="0" dirty="0" smtClean="0">
                              <a:latin typeface="Cambria Math" panose="02040503050406030204" pitchFamily="18" charset="0"/>
                            </a:rPr>
                            <m:t>sup</m:t>
                          </m:r>
                        </m:fName>
                        <m:e>
                          <m:d>
                            <m:dPr>
                              <m:begChr m:val="{"/>
                              <m:endChr m:val="}"/>
                              <m:ctrlPr>
                                <a:rPr lang="en-US" sz="2800" b="0" i="1" dirty="0" smtClean="0">
                                  <a:latin typeface="Cambria Math" panose="02040503050406030204" pitchFamily="18" charset="0"/>
                                </a:rPr>
                              </m:ctrlPr>
                            </m:dPr>
                            <m:e>
                              <m:r>
                                <a:rPr lang="en-US" sz="2800" b="0" i="1" dirty="0" smtClean="0">
                                  <a:latin typeface="Cambria Math" panose="02040503050406030204" pitchFamily="18" charset="0"/>
                                </a:rPr>
                                <m:t>𝑐</m:t>
                              </m:r>
                              <m:r>
                                <a:rPr lang="en-US" sz="2800" b="0" i="1" dirty="0" smtClean="0">
                                  <a:latin typeface="Cambria Math" panose="02040503050406030204" pitchFamily="18" charset="0"/>
                                </a:rPr>
                                <m:t>&gt;0:</m:t>
                              </m:r>
                              <m:r>
                                <a:rPr lang="en-US" sz="2800" b="0" i="1" dirty="0" smtClean="0">
                                  <a:latin typeface="Cambria Math" panose="02040503050406030204" pitchFamily="18" charset="0"/>
                                </a:rPr>
                                <m:t>𝐸</m:t>
                              </m:r>
                              <m:d>
                                <m:dPr>
                                  <m:begChr m:val="["/>
                                  <m:endChr m:val="]"/>
                                  <m:ctrlPr>
                                    <a:rPr lang="en-US" sz="2800" b="0" i="1" dirty="0" smtClean="0">
                                      <a:latin typeface="Cambria Math" panose="02040503050406030204" pitchFamily="18" charset="0"/>
                                    </a:rPr>
                                  </m:ctrlPr>
                                </m:dPr>
                                <m:e>
                                  <m:rad>
                                    <m:radPr>
                                      <m:degHide m:val="on"/>
                                      <m:ctrlPr>
                                        <a:rPr lang="en-US" sz="2800" b="0" i="1" dirty="0" smtClean="0">
                                          <a:latin typeface="Cambria Math" panose="02040503050406030204" pitchFamily="18" charset="0"/>
                                        </a:rPr>
                                      </m:ctrlPr>
                                    </m:radPr>
                                    <m:deg/>
                                    <m:e>
                                      <m:r>
                                        <a:rPr lang="en-US" sz="2800" b="0" i="1" dirty="0" smtClean="0">
                                          <a:latin typeface="Cambria Math" panose="02040503050406030204" pitchFamily="18" charset="0"/>
                                        </a:rPr>
                                        <m:t>𝜏</m:t>
                                      </m:r>
                                      <m:d>
                                        <m:dPr>
                                          <m:ctrlPr>
                                            <a:rPr lang="en-US" sz="2800" b="0" i="1" dirty="0" smtClean="0">
                                              <a:latin typeface="Cambria Math" panose="02040503050406030204" pitchFamily="18" charset="0"/>
                                            </a:rPr>
                                          </m:ctrlPr>
                                        </m:dPr>
                                        <m:e>
                                          <m:r>
                                            <a:rPr lang="en-US" sz="2800" b="0" i="1" dirty="0" smtClean="0">
                                              <a:latin typeface="Cambria Math" panose="02040503050406030204" pitchFamily="18" charset="0"/>
                                            </a:rPr>
                                            <m:t>𝑐</m:t>
                                          </m:r>
                                        </m:e>
                                      </m:d>
                                    </m:e>
                                  </m:rad>
                                </m:e>
                              </m:d>
                              <m:r>
                                <a:rPr lang="en-US" sz="2800" b="0" i="1" dirty="0" smtClean="0">
                                  <a:latin typeface="Cambria Math" panose="02040503050406030204" pitchFamily="18" charset="0"/>
                                </a:rPr>
                                <m:t>&lt;∞</m:t>
                              </m:r>
                            </m:e>
                          </m:d>
                        </m:e>
                      </m:func>
                    </m:oMath>
                  </m:oMathPara>
                </a14:m>
                <a:endParaRPr lang="en-US" sz="2800" dirty="0"/>
              </a:p>
            </p:txBody>
          </p:sp>
        </mc:Choice>
        <mc:Fallback xmlns="">
          <p:sp>
            <p:nvSpPr>
              <p:cNvPr id="6" name="TextBox 5">
                <a:extLst>
                  <a:ext uri="{FF2B5EF4-FFF2-40B4-BE49-F238E27FC236}">
                    <a16:creationId xmlns:a16="http://schemas.microsoft.com/office/drawing/2014/main" id="{7E5C5E41-06BA-FF42-BA7F-1FFF1E35E75B}"/>
                  </a:ext>
                </a:extLst>
              </p:cNvPr>
              <p:cNvSpPr txBox="1">
                <a:spLocks noRot="1" noChangeAspect="1" noMove="1" noResize="1" noEditPoints="1" noAdjustHandles="1" noChangeArrowheads="1" noChangeShapeType="1" noTextEdit="1"/>
              </p:cNvSpPr>
              <p:nvPr/>
            </p:nvSpPr>
            <p:spPr>
              <a:xfrm>
                <a:off x="838198" y="2679912"/>
                <a:ext cx="10833849" cy="1189685"/>
              </a:xfrm>
              <a:prstGeom prst="rect">
                <a:avLst/>
              </a:prstGeom>
              <a:blipFill>
                <a:blip r:embed="rId4"/>
                <a:stretch>
                  <a:fillRect l="-1054" t="-3158"/>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30E358A7-EC69-D04F-93C2-1EAAC0B6BDB1}"/>
              </a:ext>
            </a:extLst>
          </p:cNvPr>
          <p:cNvSpPr txBox="1"/>
          <p:nvPr/>
        </p:nvSpPr>
        <p:spPr>
          <a:xfrm>
            <a:off x="11061091" y="3274754"/>
            <a:ext cx="585417" cy="523220"/>
          </a:xfrm>
          <a:prstGeom prst="rect">
            <a:avLst/>
          </a:prstGeom>
          <a:noFill/>
        </p:spPr>
        <p:txBody>
          <a:bodyPr wrap="none" rtlCol="0">
            <a:spAutoFit/>
          </a:bodyPr>
          <a:lstStyle/>
          <a:p>
            <a:r>
              <a:rPr lang="en-US" sz="2800" dirty="0"/>
              <a:t>(1)</a:t>
            </a:r>
          </a:p>
        </p:txBody>
      </p:sp>
      <p:sp>
        <p:nvSpPr>
          <p:cNvPr id="10" name="Rounded Rectangle 9">
            <a:extLst>
              <a:ext uri="{FF2B5EF4-FFF2-40B4-BE49-F238E27FC236}">
                <a16:creationId xmlns:a16="http://schemas.microsoft.com/office/drawing/2014/main" id="{6E538D47-240A-B54C-9C53-8A8C31C991A7}"/>
              </a:ext>
            </a:extLst>
          </p:cNvPr>
          <p:cNvSpPr/>
          <p:nvPr/>
        </p:nvSpPr>
        <p:spPr>
          <a:xfrm>
            <a:off x="663388" y="4096071"/>
            <a:ext cx="11008659" cy="856452"/>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994E3D2-3368-0D42-B198-5DC2E05E896A}"/>
                  </a:ext>
                </a:extLst>
              </p:cNvPr>
              <p:cNvSpPr txBox="1"/>
              <p:nvPr/>
            </p:nvSpPr>
            <p:spPr>
              <a:xfrm>
                <a:off x="838200" y="4270527"/>
                <a:ext cx="10515600" cy="523220"/>
              </a:xfrm>
              <a:prstGeom prst="rect">
                <a:avLst/>
              </a:prstGeom>
              <a:noFill/>
            </p:spPr>
            <p:txBody>
              <a:bodyPr wrap="square" rtlCol="0">
                <a:spAutoFit/>
              </a:bodyPr>
              <a:lstStyle/>
              <a:p>
                <a14:m>
                  <m:oMath xmlns:m="http://schemas.openxmlformats.org/officeDocument/2006/math">
                    <m:r>
                      <a:rPr lang="en-US" sz="2800" b="0" i="1" smtClean="0">
                        <a:latin typeface="Cambria Math" panose="02040503050406030204" pitchFamily="18" charset="0"/>
                      </a:rPr>
                      <m:t>𝛾</m:t>
                    </m:r>
                    <m:r>
                      <a:rPr lang="en-US" sz="2800" b="0" i="1" smtClean="0">
                        <a:latin typeface="Cambria Math" panose="02040503050406030204" pitchFamily="18" charset="0"/>
                      </a:rPr>
                      <m:t>≈1.30693</m:t>
                    </m:r>
                  </m:oMath>
                </a14:m>
                <a:r>
                  <a:rPr lang="en-US" sz="2800" dirty="0"/>
                  <a:t> is the value of (1).</a:t>
                </a:r>
              </a:p>
            </p:txBody>
          </p:sp>
        </mc:Choice>
        <mc:Fallback xmlns="">
          <p:sp>
            <p:nvSpPr>
              <p:cNvPr id="11" name="TextBox 10">
                <a:extLst>
                  <a:ext uri="{FF2B5EF4-FFF2-40B4-BE49-F238E27FC236}">
                    <a16:creationId xmlns:a16="http://schemas.microsoft.com/office/drawing/2014/main" id="{5994E3D2-3368-0D42-B198-5DC2E05E896A}"/>
                  </a:ext>
                </a:extLst>
              </p:cNvPr>
              <p:cNvSpPr txBox="1">
                <a:spLocks noRot="1" noChangeAspect="1" noMove="1" noResize="1" noEditPoints="1" noAdjustHandles="1" noChangeArrowheads="1" noChangeShapeType="1" noTextEdit="1"/>
              </p:cNvSpPr>
              <p:nvPr/>
            </p:nvSpPr>
            <p:spPr>
              <a:xfrm>
                <a:off x="838200" y="4270527"/>
                <a:ext cx="10515600" cy="523220"/>
              </a:xfrm>
              <a:prstGeom prst="rect">
                <a:avLst/>
              </a:prstGeom>
              <a:blipFill>
                <a:blip r:embed="rId5"/>
                <a:stretch>
                  <a:fillRect l="-241" t="-12195" b="-3170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7E267747-C317-9847-8FE4-05683F82B705}"/>
              </a:ext>
            </a:extLst>
          </p:cNvPr>
          <p:cNvSpPr txBox="1"/>
          <p:nvPr/>
        </p:nvSpPr>
        <p:spPr>
          <a:xfrm>
            <a:off x="838200" y="3834461"/>
            <a:ext cx="6377836" cy="523220"/>
          </a:xfrm>
          <a:prstGeom prst="rect">
            <a:avLst/>
          </a:prstGeom>
          <a:solidFill>
            <a:schemeClr val="bg1"/>
          </a:solidFill>
        </p:spPr>
        <p:txBody>
          <a:bodyPr wrap="none" rtlCol="0">
            <a:spAutoFit/>
          </a:bodyPr>
          <a:lstStyle/>
          <a:p>
            <a:r>
              <a:rPr lang="en-US" sz="2800" b="1" dirty="0"/>
              <a:t>Theorem </a:t>
            </a:r>
            <a:r>
              <a:rPr lang="en-US" sz="2400" dirty="0"/>
              <a:t>[</a:t>
            </a:r>
            <a:r>
              <a:rPr lang="en-US" sz="2400" dirty="0" err="1"/>
              <a:t>Breiman</a:t>
            </a:r>
            <a:r>
              <a:rPr lang="en-US" sz="2400" dirty="0"/>
              <a:t> ‘67; Greenwood-Perkins ‘83]</a:t>
            </a:r>
            <a:endParaRPr lang="en-US" sz="28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1F18C21-C7F6-5649-929E-57241ED9B2CC}"/>
                  </a:ext>
                </a:extLst>
              </p:cNvPr>
              <p:cNvSpPr txBox="1"/>
              <p:nvPr/>
            </p:nvSpPr>
            <p:spPr>
              <a:xfrm>
                <a:off x="838198" y="5126979"/>
                <a:ext cx="10833849" cy="523220"/>
              </a:xfrm>
              <a:prstGeom prst="rect">
                <a:avLst/>
              </a:prstGeom>
              <a:noFill/>
            </p:spPr>
            <p:txBody>
              <a:bodyPr wrap="square" rtlCol="0">
                <a:spAutoFit/>
              </a:bodyPr>
              <a:lstStyle/>
              <a:p>
                <a:r>
                  <a:rPr lang="en-US" sz="2800" b="1" dirty="0"/>
                  <a:t>Conclusion</a:t>
                </a:r>
                <a:r>
                  <a:rPr lang="en-US" sz="2800" dirty="0"/>
                  <a:t>: For any </a:t>
                </a:r>
                <a14:m>
                  <m:oMath xmlns:m="http://schemas.openxmlformats.org/officeDocument/2006/math">
                    <m:r>
                      <a:rPr lang="en-US" sz="2800" b="0" i="1" smtClean="0">
                        <a:latin typeface="Cambria Math" panose="02040503050406030204" pitchFamily="18" charset="0"/>
                      </a:rPr>
                      <m:t>𝑐</m:t>
                    </m:r>
                    <m:r>
                      <a:rPr lang="en-US" sz="2800" b="0" i="1" smtClean="0">
                        <a:latin typeface="Cambria Math" panose="02040503050406030204" pitchFamily="18" charset="0"/>
                      </a:rPr>
                      <m:t>&lt;</m:t>
                    </m:r>
                    <m:r>
                      <a:rPr lang="en-US" sz="2800" b="0" i="1" smtClean="0">
                        <a:latin typeface="Cambria Math" panose="02040503050406030204" pitchFamily="18" charset="0"/>
                      </a:rPr>
                      <m:t>𝛾</m:t>
                    </m:r>
                  </m:oMath>
                </a14:m>
                <a:r>
                  <a:rPr lang="en-US" sz="2800" dirty="0"/>
                  <a:t>, </a:t>
                </a:r>
                <a14:m>
                  <m:oMath xmlns:m="http://schemas.openxmlformats.org/officeDocument/2006/math">
                    <m:r>
                      <a:rPr lang="en-US" sz="2800" b="0" i="1" smtClean="0">
                        <a:latin typeface="Cambria Math" panose="02040503050406030204" pitchFamily="18" charset="0"/>
                      </a:rPr>
                      <m:t>𝜏</m:t>
                    </m:r>
                    <m:r>
                      <a:rPr lang="en-US" sz="2800" b="0" i="1" smtClean="0">
                        <a:latin typeface="Cambria Math" panose="02040503050406030204" pitchFamily="18" charset="0"/>
                      </a:rPr>
                      <m:t>=</m:t>
                    </m:r>
                    <m:r>
                      <a:rPr lang="en-US" sz="2800" i="1">
                        <a:latin typeface="Cambria Math" panose="02040503050406030204" pitchFamily="18" charset="0"/>
                      </a:rPr>
                      <m:t>𝜏</m:t>
                    </m:r>
                    <m:d>
                      <m:dPr>
                        <m:ctrlPr>
                          <a:rPr lang="en-US" sz="2800" i="1">
                            <a:latin typeface="Cambria Math" panose="02040503050406030204" pitchFamily="18" charset="0"/>
                          </a:rPr>
                        </m:ctrlPr>
                      </m:dPr>
                      <m:e>
                        <m:r>
                          <a:rPr lang="en-US" sz="2800" i="1">
                            <a:latin typeface="Cambria Math" panose="02040503050406030204" pitchFamily="18" charset="0"/>
                          </a:rPr>
                          <m:t>𝑐</m:t>
                        </m:r>
                      </m:e>
                    </m:d>
                  </m:oMath>
                </a14:m>
                <a:r>
                  <a:rPr lang="en-US" sz="2800" dirty="0"/>
                  <a:t> </a:t>
                </a:r>
              </a:p>
            </p:txBody>
          </p:sp>
        </mc:Choice>
        <mc:Fallback xmlns="">
          <p:sp>
            <p:nvSpPr>
              <p:cNvPr id="13" name="TextBox 12">
                <a:extLst>
                  <a:ext uri="{FF2B5EF4-FFF2-40B4-BE49-F238E27FC236}">
                    <a16:creationId xmlns:a16="http://schemas.microsoft.com/office/drawing/2014/main" id="{81F18C21-C7F6-5649-929E-57241ED9B2CC}"/>
                  </a:ext>
                </a:extLst>
              </p:cNvPr>
              <p:cNvSpPr txBox="1">
                <a:spLocks noRot="1" noChangeAspect="1" noMove="1" noResize="1" noEditPoints="1" noAdjustHandles="1" noChangeArrowheads="1" noChangeShapeType="1" noTextEdit="1"/>
              </p:cNvSpPr>
              <p:nvPr/>
            </p:nvSpPr>
            <p:spPr>
              <a:xfrm>
                <a:off x="838198" y="5126979"/>
                <a:ext cx="10833849" cy="523220"/>
              </a:xfrm>
              <a:prstGeom prst="rect">
                <a:avLst/>
              </a:prstGeom>
              <a:blipFill>
                <a:blip r:embed="rId6"/>
                <a:stretch>
                  <a:fillRect l="-1054" t="-11905"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2C14926-143E-7C40-9A3C-4BCA8E71FB6B}"/>
                  </a:ext>
                </a:extLst>
              </p:cNvPr>
              <p:cNvSpPr/>
              <p:nvPr/>
            </p:nvSpPr>
            <p:spPr>
              <a:xfrm>
                <a:off x="838198" y="5650199"/>
                <a:ext cx="7414850" cy="6524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𝐸</m:t>
                      </m:r>
                      <m:d>
                        <m:dPr>
                          <m:begChr m:val="["/>
                          <m:endChr m:val="]"/>
                          <m:ctrlPr>
                            <a:rPr lang="en-US" sz="2800" i="1">
                              <a:latin typeface="Cambria Math" panose="02040503050406030204" pitchFamily="18" charset="0"/>
                            </a:rPr>
                          </m:ctrlPr>
                        </m:dPr>
                        <m:e>
                          <m:r>
                            <m:rPr>
                              <m:sty m:val="p"/>
                            </m:rPr>
                            <a:rPr lang="en-US" sz="280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𝜏</m:t>
                              </m:r>
                            </m:e>
                          </m:d>
                        </m:e>
                      </m:d>
                      <m:r>
                        <a:rPr lang="en-US" sz="2800" i="1">
                          <a:latin typeface="Cambria Math" panose="02040503050406030204" pitchFamily="18" charset="0"/>
                        </a:rPr>
                        <m:t>=</m:t>
                      </m:r>
                      <m:r>
                        <a:rPr lang="en-US" sz="2800" i="1">
                          <a:latin typeface="Cambria Math" panose="02040503050406030204" pitchFamily="18" charset="0"/>
                        </a:rPr>
                        <m:t>𝐸</m:t>
                      </m:r>
                      <m:d>
                        <m:dPr>
                          <m:begChr m:val="["/>
                          <m:end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𝑀</m:t>
                                  </m:r>
                                </m:e>
                              </m:acc>
                            </m:e>
                            <m:sub>
                              <m:r>
                                <a:rPr lang="en-US" sz="2800" i="1">
                                  <a:latin typeface="Cambria Math" panose="02040503050406030204" pitchFamily="18" charset="0"/>
                                </a:rPr>
                                <m:t>𝜏</m:t>
                              </m:r>
                            </m:sub>
                          </m:sSub>
                        </m:e>
                      </m:d>
                      <m:r>
                        <a:rPr lang="en-US" sz="2800" i="1">
                          <a:latin typeface="Cambria Math" panose="02040503050406030204" pitchFamily="18" charset="0"/>
                        </a:rPr>
                        <m:t>+</m:t>
                      </m:r>
                      <m:f>
                        <m:fPr>
                          <m:type m:val="skw"/>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2</m:t>
                          </m:r>
                        </m:den>
                      </m:f>
                      <m:r>
                        <a:rPr lang="en-US" sz="2800" i="1">
                          <a:latin typeface="Cambria Math" panose="02040503050406030204" pitchFamily="18" charset="0"/>
                        </a:rPr>
                        <m:t>⋅</m:t>
                      </m:r>
                      <m:r>
                        <a:rPr lang="en-US" sz="2800" i="1">
                          <a:latin typeface="Cambria Math" panose="02040503050406030204" pitchFamily="18" charset="0"/>
                        </a:rPr>
                        <m:t>𝐸</m:t>
                      </m:r>
                      <m:d>
                        <m:dPr>
                          <m:begChr m:val="["/>
                          <m:end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𝑔</m:t>
                              </m:r>
                            </m:e>
                            <m:sub>
                              <m:r>
                                <a:rPr lang="en-US" sz="2800" i="1">
                                  <a:latin typeface="Cambria Math" panose="02040503050406030204" pitchFamily="18" charset="0"/>
                                </a:rPr>
                                <m:t>𝜏</m:t>
                              </m:r>
                            </m:sub>
                          </m:sSub>
                        </m:e>
                      </m:d>
                      <m:r>
                        <a:rPr lang="en-US" sz="2800" i="1">
                          <a:latin typeface="Cambria Math" panose="02040503050406030204" pitchFamily="18" charset="0"/>
                        </a:rPr>
                        <m:t>≥</m:t>
                      </m:r>
                      <m:f>
                        <m:fPr>
                          <m:type m:val="skw"/>
                          <m:ctrlPr>
                            <a:rPr lang="en-US" sz="2800" i="1">
                              <a:latin typeface="Cambria Math" panose="02040503050406030204" pitchFamily="18" charset="0"/>
                            </a:rPr>
                          </m:ctrlPr>
                        </m:fPr>
                        <m:num>
                          <m:r>
                            <a:rPr lang="en-US" sz="2800" i="1">
                              <a:latin typeface="Cambria Math" panose="02040503050406030204" pitchFamily="18" charset="0"/>
                            </a:rPr>
                            <m:t>𝑐</m:t>
                          </m:r>
                        </m:num>
                        <m:den>
                          <m:r>
                            <a:rPr lang="en-US" sz="2800" i="1">
                              <a:latin typeface="Cambria Math" panose="02040503050406030204" pitchFamily="18" charset="0"/>
                            </a:rPr>
                            <m:t>2</m:t>
                          </m:r>
                        </m:den>
                      </m:f>
                      <m:r>
                        <a:rPr lang="en-US" sz="2800" i="1">
                          <a:latin typeface="Cambria Math" panose="02040503050406030204" pitchFamily="18" charset="0"/>
                        </a:rPr>
                        <m:t>⋅</m:t>
                      </m:r>
                      <m:r>
                        <a:rPr lang="en-US" sz="2800" b="0" i="1" smtClean="0">
                          <a:latin typeface="Cambria Math" panose="02040503050406030204" pitchFamily="18" charset="0"/>
                        </a:rPr>
                        <m:t>𝐸</m:t>
                      </m:r>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𝜏</m:t>
                          </m:r>
                        </m:e>
                      </m:rad>
                      <m:r>
                        <a:rPr lang="en-US" sz="2800" b="0" i="1" smtClean="0">
                          <a:latin typeface="Cambria Math" panose="02040503050406030204" pitchFamily="18" charset="0"/>
                        </a:rPr>
                        <m:t>]</m:t>
                      </m:r>
                    </m:oMath>
                  </m:oMathPara>
                </a14:m>
                <a:endParaRPr lang="en-US" sz="2800" dirty="0"/>
              </a:p>
            </p:txBody>
          </p:sp>
        </mc:Choice>
        <mc:Fallback xmlns="">
          <p:sp>
            <p:nvSpPr>
              <p:cNvPr id="4" name="Rectangle 3">
                <a:extLst>
                  <a:ext uri="{FF2B5EF4-FFF2-40B4-BE49-F238E27FC236}">
                    <a16:creationId xmlns:a16="http://schemas.microsoft.com/office/drawing/2014/main" id="{F2C14926-143E-7C40-9A3C-4BCA8E71FB6B}"/>
                  </a:ext>
                </a:extLst>
              </p:cNvPr>
              <p:cNvSpPr>
                <a:spLocks noRot="1" noChangeAspect="1" noMove="1" noResize="1" noEditPoints="1" noAdjustHandles="1" noChangeArrowheads="1" noChangeShapeType="1" noTextEdit="1"/>
              </p:cNvSpPr>
              <p:nvPr/>
            </p:nvSpPr>
            <p:spPr>
              <a:xfrm>
                <a:off x="838198" y="5650199"/>
                <a:ext cx="7414850" cy="652486"/>
              </a:xfrm>
              <a:prstGeom prst="rect">
                <a:avLst/>
              </a:prstGeom>
              <a:blipFill>
                <a:blip r:embed="rId7"/>
                <a:stretch>
                  <a:fillRect t="-130769" b="-205769"/>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ADAFE74A-9C8C-9A45-8649-04726E65122D}"/>
              </a:ext>
            </a:extLst>
          </p:cNvPr>
          <p:cNvCxnSpPr/>
          <p:nvPr/>
        </p:nvCxnSpPr>
        <p:spPr>
          <a:xfrm>
            <a:off x="2973098" y="5707295"/>
            <a:ext cx="982362" cy="63196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E01F50E-10D3-2C49-908D-FDBED49BA1F2}"/>
                  </a:ext>
                </a:extLst>
              </p:cNvPr>
              <p:cNvSpPr txBox="1"/>
              <p:nvPr/>
            </p:nvSpPr>
            <p:spPr>
              <a:xfrm>
                <a:off x="3956834" y="6178835"/>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m:t>
                      </m:r>
                    </m:oMath>
                  </m:oMathPara>
                </a14:m>
                <a:endParaRPr lang="en-US" sz="2400" dirty="0"/>
              </a:p>
            </p:txBody>
          </p:sp>
        </mc:Choice>
        <mc:Fallback xmlns="">
          <p:sp>
            <p:nvSpPr>
              <p:cNvPr id="16" name="TextBox 15">
                <a:extLst>
                  <a:ext uri="{FF2B5EF4-FFF2-40B4-BE49-F238E27FC236}">
                    <a16:creationId xmlns:a16="http://schemas.microsoft.com/office/drawing/2014/main" id="{4E01F50E-10D3-2C49-908D-FDBED49BA1F2}"/>
                  </a:ext>
                </a:extLst>
              </p:cNvPr>
              <p:cNvSpPr txBox="1">
                <a:spLocks noRot="1" noChangeAspect="1" noMove="1" noResize="1" noEditPoints="1" noAdjustHandles="1" noChangeArrowheads="1" noChangeShapeType="1" noTextEdit="1"/>
              </p:cNvSpPr>
              <p:nvPr/>
            </p:nvSpPr>
            <p:spPr>
              <a:xfrm>
                <a:off x="3956834" y="6178835"/>
                <a:ext cx="238848" cy="369332"/>
              </a:xfrm>
              <a:prstGeom prst="rect">
                <a:avLst/>
              </a:prstGeom>
              <a:blipFill>
                <a:blip r:embed="rId8"/>
                <a:stretch>
                  <a:fillRect l="-33333" r="-33333"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BF270FE0-9FA7-994A-B7DC-49AD89E49D75}"/>
                  </a:ext>
                </a:extLst>
              </p:cNvPr>
              <p:cNvSpPr/>
              <p:nvPr/>
            </p:nvSpPr>
            <p:spPr>
              <a:xfrm>
                <a:off x="7441638" y="384059"/>
                <a:ext cx="3803349" cy="666529"/>
              </a:xfrm>
              <a:prstGeom prst="rect">
                <a:avLst/>
              </a:prstGeom>
            </p:spPr>
            <p:txBody>
              <a:bodyPr wrap="none">
                <a:spAutoFit/>
              </a:bodyPr>
              <a:lstStyle/>
              <a:p>
                <a:r>
                  <a:rPr lang="en-US" sz="2800" b="0" dirty="0"/>
                  <a:t>Goal: </a:t>
                </a:r>
                <a14:m>
                  <m:oMath xmlns:m="http://schemas.openxmlformats.org/officeDocument/2006/math">
                    <m:r>
                      <m:rPr>
                        <m:sty m:val="p"/>
                      </m:rPr>
                      <a:rPr lang="en-US" sz="2800" b="0" i="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b="0" i="1" smtClean="0">
                            <a:latin typeface="Cambria Math" panose="02040503050406030204" pitchFamily="18" charset="0"/>
                          </a:rPr>
                          <m:t>𝛾</m:t>
                        </m:r>
                        <m:r>
                          <a:rPr lang="en-US" sz="2800" b="0" i="1" smtClean="0">
                            <a:latin typeface="Cambria Math" panose="02040503050406030204" pitchFamily="18" charset="0"/>
                          </a:rPr>
                          <m:t>−</m:t>
                        </m:r>
                        <m:r>
                          <a:rPr lang="en-US" sz="2800" b="0" i="1" smtClean="0">
                            <a:latin typeface="Cambria Math" panose="02040503050406030204" pitchFamily="18" charset="0"/>
                          </a:rPr>
                          <m:t>𝜖</m:t>
                        </m:r>
                      </m:num>
                      <m:den>
                        <m:r>
                          <a:rPr lang="en-US" sz="2800" i="1">
                            <a:latin typeface="Cambria Math" panose="02040503050406030204" pitchFamily="18" charset="0"/>
                          </a:rPr>
                          <m:t>2</m:t>
                        </m:r>
                      </m:den>
                    </m:f>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𝑇</m:t>
                        </m:r>
                      </m:e>
                    </m:rad>
                  </m:oMath>
                </a14:m>
                <a:endParaRPr lang="en-US" sz="2800" dirty="0"/>
              </a:p>
            </p:txBody>
          </p:sp>
        </mc:Choice>
        <mc:Fallback xmlns="">
          <p:sp>
            <p:nvSpPr>
              <p:cNvPr id="23" name="Rectangle 22">
                <a:extLst>
                  <a:ext uri="{FF2B5EF4-FFF2-40B4-BE49-F238E27FC236}">
                    <a16:creationId xmlns:a16="http://schemas.microsoft.com/office/drawing/2014/main" id="{BF270FE0-9FA7-994A-B7DC-49AD89E49D75}"/>
                  </a:ext>
                </a:extLst>
              </p:cNvPr>
              <p:cNvSpPr>
                <a:spLocks noRot="1" noChangeAspect="1" noMove="1" noResize="1" noEditPoints="1" noAdjustHandles="1" noChangeArrowheads="1" noChangeShapeType="1" noTextEdit="1"/>
              </p:cNvSpPr>
              <p:nvPr/>
            </p:nvSpPr>
            <p:spPr>
              <a:xfrm>
                <a:off x="7441638" y="384059"/>
                <a:ext cx="3803349" cy="666529"/>
              </a:xfrm>
              <a:prstGeom prst="rect">
                <a:avLst/>
              </a:prstGeom>
              <a:blipFill>
                <a:blip r:embed="rId9"/>
                <a:stretch>
                  <a:fillRect l="-3000" b="-11111"/>
                </a:stretch>
              </a:blipFill>
            </p:spPr>
            <p:txBody>
              <a:bodyPr/>
              <a:lstStyle/>
              <a:p>
                <a:r>
                  <a:rPr lang="en-US">
                    <a:noFill/>
                  </a:rPr>
                  <a:t> </a:t>
                </a:r>
              </a:p>
            </p:txBody>
          </p:sp>
        </mc:Fallback>
      </mc:AlternateContent>
      <p:sp>
        <p:nvSpPr>
          <p:cNvPr id="24" name="Rounded Rectangle 23">
            <a:extLst>
              <a:ext uri="{FF2B5EF4-FFF2-40B4-BE49-F238E27FC236}">
                <a16:creationId xmlns:a16="http://schemas.microsoft.com/office/drawing/2014/main" id="{BA166DCC-6FA1-BA4B-90E1-E1FBC5EF10AA}"/>
              </a:ext>
            </a:extLst>
          </p:cNvPr>
          <p:cNvSpPr/>
          <p:nvPr/>
        </p:nvSpPr>
        <p:spPr>
          <a:xfrm>
            <a:off x="7332827" y="356503"/>
            <a:ext cx="4020973" cy="73000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298FBBB-0982-774C-9A12-31129C2A8B4D}"/>
              </a:ext>
            </a:extLst>
          </p:cNvPr>
          <p:cNvSpPr/>
          <p:nvPr/>
        </p:nvSpPr>
        <p:spPr>
          <a:xfrm>
            <a:off x="11277176" y="5838612"/>
            <a:ext cx="369332" cy="3693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6528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13" grpId="0"/>
      <p:bldP spid="4" grpId="0"/>
      <p:bldP spid="16" grpId="0"/>
      <p:bldP spid="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Upper Bound</a:t>
            </a:r>
          </a:p>
        </p:txBody>
      </p:sp>
      <p:sp>
        <p:nvSpPr>
          <p:cNvPr id="21" name="Rounded Rectangle 20">
            <a:extLst>
              <a:ext uri="{FF2B5EF4-FFF2-40B4-BE49-F238E27FC236}">
                <a16:creationId xmlns:a16="http://schemas.microsoft.com/office/drawing/2014/main" id="{46156DBA-7C3F-1144-8A0B-2E7C76B49993}"/>
              </a:ext>
            </a:extLst>
          </p:cNvPr>
          <p:cNvSpPr/>
          <p:nvPr/>
        </p:nvSpPr>
        <p:spPr>
          <a:xfrm>
            <a:off x="663388" y="1149806"/>
            <a:ext cx="11008659" cy="1480246"/>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E7314C0B-CFE3-8846-8164-100C39054AA3}"/>
              </a:ext>
            </a:extLst>
          </p:cNvPr>
          <p:cNvSpPr txBox="1"/>
          <p:nvPr/>
        </p:nvSpPr>
        <p:spPr>
          <a:xfrm>
            <a:off x="838200" y="888196"/>
            <a:ext cx="3258521" cy="523220"/>
          </a:xfrm>
          <a:prstGeom prst="rect">
            <a:avLst/>
          </a:prstGeom>
          <a:solidFill>
            <a:schemeClr val="bg1"/>
          </a:solidFill>
        </p:spPr>
        <p:txBody>
          <a:bodyPr wrap="none" rtlCol="0">
            <a:spAutoFit/>
          </a:bodyPr>
          <a:lstStyle/>
          <a:p>
            <a:r>
              <a:rPr lang="en-US" sz="2800" b="1" dirty="0"/>
              <a:t>Theorem </a:t>
            </a:r>
            <a:r>
              <a:rPr lang="en-US" sz="2400" dirty="0"/>
              <a:t>(UB restated)</a:t>
            </a:r>
            <a:endParaRPr lang="en-US" sz="2800" b="1"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2D8B1DB-A282-4440-B1A6-C7C28F441587}"/>
                  </a:ext>
                </a:extLst>
              </p:cNvPr>
              <p:cNvSpPr txBox="1"/>
              <p:nvPr/>
            </p:nvSpPr>
            <p:spPr>
              <a:xfrm>
                <a:off x="838200" y="1306574"/>
                <a:ext cx="10515600" cy="523220"/>
              </a:xfrm>
              <a:prstGeom prst="rect">
                <a:avLst/>
              </a:prstGeom>
              <a:noFill/>
            </p:spPr>
            <p:txBody>
              <a:bodyPr wrap="square" rtlCol="0">
                <a:spAutoFit/>
              </a:bodyPr>
              <a:lstStyle/>
              <a:p>
                <a:r>
                  <a:rPr lang="en-US" sz="2800" dirty="0"/>
                  <a:t>There is an algorithm </a:t>
                </a:r>
                <a14:m>
                  <m:oMath xmlns:m="http://schemas.openxmlformats.org/officeDocument/2006/math">
                    <m:r>
                      <a:rPr lang="en-US" sz="2800" i="1" smtClean="0">
                        <a:latin typeface="Cambria Math" panose="02040503050406030204" pitchFamily="18" charset="0"/>
                        <a:ea typeface="Cambria Math" panose="02040503050406030204" pitchFamily="18" charset="0"/>
                      </a:rPr>
                      <m:t>𝒜</m:t>
                    </m:r>
                  </m:oMath>
                </a14:m>
                <a:r>
                  <a:rPr lang="en-US" sz="2800" dirty="0"/>
                  <a:t> such that for every adversary </a:t>
                </a:r>
                <a14:m>
                  <m:oMath xmlns:m="http://schemas.openxmlformats.org/officeDocument/2006/math">
                    <m:r>
                      <a:rPr lang="en-US" sz="2800" i="1" smtClean="0">
                        <a:latin typeface="Cambria Math" panose="02040503050406030204" pitchFamily="18" charset="0"/>
                        <a:ea typeface="Cambria Math" panose="02040503050406030204" pitchFamily="18" charset="0"/>
                      </a:rPr>
                      <m:t>ℬ</m:t>
                    </m:r>
                  </m:oMath>
                </a14:m>
                <a:endParaRPr lang="en-US" sz="2800" dirty="0"/>
              </a:p>
            </p:txBody>
          </p:sp>
        </mc:Choice>
        <mc:Fallback xmlns="">
          <p:sp>
            <p:nvSpPr>
              <p:cNvPr id="23" name="TextBox 22">
                <a:extLst>
                  <a:ext uri="{FF2B5EF4-FFF2-40B4-BE49-F238E27FC236}">
                    <a16:creationId xmlns:a16="http://schemas.microsoft.com/office/drawing/2014/main" id="{C2D8B1DB-A282-4440-B1A6-C7C28F441587}"/>
                  </a:ext>
                </a:extLst>
              </p:cNvPr>
              <p:cNvSpPr txBox="1">
                <a:spLocks noRot="1" noChangeAspect="1" noMove="1" noResize="1" noEditPoints="1" noAdjustHandles="1" noChangeArrowheads="1" noChangeShapeType="1" noTextEdit="1"/>
              </p:cNvSpPr>
              <p:nvPr/>
            </p:nvSpPr>
            <p:spPr>
              <a:xfrm>
                <a:off x="838200" y="1306574"/>
                <a:ext cx="10515600" cy="523220"/>
              </a:xfrm>
              <a:prstGeom prst="rect">
                <a:avLst/>
              </a:prstGeom>
              <a:blipFill>
                <a:blip r:embed="rId8"/>
                <a:stretch>
                  <a:fillRect l="-1086" t="-11905"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FF06DE17-75A7-9E44-9ECE-75FA9F4AC332}"/>
                  </a:ext>
                </a:extLst>
              </p:cNvPr>
              <p:cNvSpPr/>
              <p:nvPr/>
            </p:nvSpPr>
            <p:spPr>
              <a:xfrm>
                <a:off x="4213561" y="1677085"/>
                <a:ext cx="2739660" cy="8272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b="0" i="1" smtClean="0">
                          <a:latin typeface="Cambria Math" panose="02040503050406030204" pitchFamily="18" charset="0"/>
                        </a:rPr>
                        <m:t>≤</m:t>
                      </m:r>
                      <m:f>
                        <m:fPr>
                          <m:ctrlPr>
                            <a:rPr lang="en-US" sz="2800" i="1" smtClean="0">
                              <a:latin typeface="Cambria Math" panose="02040503050406030204" pitchFamily="18" charset="0"/>
                            </a:rPr>
                          </m:ctrlPr>
                        </m:fPr>
                        <m:num>
                          <m:r>
                            <a:rPr lang="en-US" sz="2800" b="0" i="1" smtClean="0">
                              <a:latin typeface="Cambria Math" panose="02040503050406030204" pitchFamily="18" charset="0"/>
                            </a:rPr>
                            <m:t>𝛾</m:t>
                          </m:r>
                        </m:num>
                        <m:den>
                          <m:r>
                            <a:rPr lang="en-US" sz="2800" i="1">
                              <a:latin typeface="Cambria Math" panose="02040503050406030204" pitchFamily="18" charset="0"/>
                            </a:rPr>
                            <m:t>2</m:t>
                          </m:r>
                        </m:den>
                      </m:f>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𝑇</m:t>
                          </m:r>
                        </m:e>
                      </m:rad>
                    </m:oMath>
                  </m:oMathPara>
                </a14:m>
                <a:endParaRPr lang="en-US" sz="2800" dirty="0"/>
              </a:p>
            </p:txBody>
          </p:sp>
        </mc:Choice>
        <mc:Fallback xmlns="">
          <p:sp>
            <p:nvSpPr>
              <p:cNvPr id="24" name="Rectangle 23">
                <a:extLst>
                  <a:ext uri="{FF2B5EF4-FFF2-40B4-BE49-F238E27FC236}">
                    <a16:creationId xmlns:a16="http://schemas.microsoft.com/office/drawing/2014/main" id="{FF06DE17-75A7-9E44-9ECE-75FA9F4AC332}"/>
                  </a:ext>
                </a:extLst>
              </p:cNvPr>
              <p:cNvSpPr>
                <a:spLocks noRot="1" noChangeAspect="1" noMove="1" noResize="1" noEditPoints="1" noAdjustHandles="1" noChangeArrowheads="1" noChangeShapeType="1" noTextEdit="1"/>
              </p:cNvSpPr>
              <p:nvPr/>
            </p:nvSpPr>
            <p:spPr>
              <a:xfrm>
                <a:off x="4213561" y="1677085"/>
                <a:ext cx="2739660" cy="827278"/>
              </a:xfrm>
              <a:prstGeom prst="rect">
                <a:avLst/>
              </a:prstGeom>
              <a:blipFill>
                <a:blip r:embed="rId9"/>
                <a:stretch>
                  <a:fillRect l="-463"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7C90D428-E231-C446-9BE2-0B284A595A5C}"/>
                  </a:ext>
                </a:extLst>
              </p:cNvPr>
              <p:cNvSpPr/>
              <p:nvPr/>
            </p:nvSpPr>
            <p:spPr>
              <a:xfrm>
                <a:off x="7420057" y="1829114"/>
                <a:ext cx="138114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𝑇</m:t>
                      </m:r>
                      <m:r>
                        <a:rPr lang="en-US" sz="2800" b="0" i="1" smtClean="0">
                          <a:latin typeface="Cambria Math" panose="02040503050406030204" pitchFamily="18" charset="0"/>
                        </a:rPr>
                        <m:t>≥0</m:t>
                      </m:r>
                    </m:oMath>
                  </m:oMathPara>
                </a14:m>
                <a:endParaRPr lang="en-US" sz="2800" dirty="0"/>
              </a:p>
            </p:txBody>
          </p:sp>
        </mc:Choice>
        <mc:Fallback xmlns="">
          <p:sp>
            <p:nvSpPr>
              <p:cNvPr id="25" name="Rectangle 24">
                <a:extLst>
                  <a:ext uri="{FF2B5EF4-FFF2-40B4-BE49-F238E27FC236}">
                    <a16:creationId xmlns:a16="http://schemas.microsoft.com/office/drawing/2014/main" id="{7C90D428-E231-C446-9BE2-0B284A595A5C}"/>
                  </a:ext>
                </a:extLst>
              </p:cNvPr>
              <p:cNvSpPr>
                <a:spLocks noRot="1" noChangeAspect="1" noMove="1" noResize="1" noEditPoints="1" noAdjustHandles="1" noChangeArrowheads="1" noChangeShapeType="1" noTextEdit="1"/>
              </p:cNvSpPr>
              <p:nvPr/>
            </p:nvSpPr>
            <p:spPr>
              <a:xfrm>
                <a:off x="7420057" y="1829114"/>
                <a:ext cx="1381147" cy="523220"/>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096679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Proof of upper bound</a:t>
            </a: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185AC27F-70B8-B641-872D-0FCE4242A0AA}"/>
                  </a:ext>
                </a:extLst>
              </p:cNvPr>
              <p:cNvSpPr/>
              <p:nvPr/>
            </p:nvSpPr>
            <p:spPr>
              <a:xfrm>
                <a:off x="838201" y="988828"/>
                <a:ext cx="5671088" cy="677750"/>
              </a:xfrm>
              <a:prstGeom prst="rect">
                <a:avLst/>
              </a:prstGeom>
            </p:spPr>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1" i="1" smtClean="0">
                            <a:solidFill>
                              <a:schemeClr val="accent1"/>
                            </a:solidFill>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chemeClr val="accent6"/>
                                </a:solidFill>
                                <a:latin typeface="Cambria Math" panose="02040503050406030204" pitchFamily="18" charset="0"/>
                              </a:rPr>
                            </m:ctrlPr>
                          </m:dPr>
                          <m:e>
                            <m:sSub>
                              <m:sSubPr>
                                <m:ctrlPr>
                                  <a:rPr lang="en-US" sz="2800" b="1" i="1" smtClean="0">
                                    <a:solidFill>
                                      <a:schemeClr val="accent6"/>
                                    </a:solidFill>
                                    <a:latin typeface="Cambria Math" panose="02040503050406030204" pitchFamily="18" charset="0"/>
                                  </a:rPr>
                                </m:ctrlPr>
                              </m:sSubPr>
                              <m:e>
                                <m:r>
                                  <a:rPr lang="en-US" sz="2800" b="1" i="1" smtClean="0">
                                    <a:solidFill>
                                      <a:schemeClr val="accent6"/>
                                    </a:solidFill>
                                    <a:latin typeface="Cambria Math" panose="02040503050406030204" pitchFamily="18" charset="0"/>
                                  </a:rPr>
                                  <m:t>𝑩</m:t>
                                </m:r>
                              </m:e>
                              <m:sub>
                                <m:r>
                                  <a:rPr lang="en-US" sz="2800" b="1" i="1" smtClean="0">
                                    <a:solidFill>
                                      <a:schemeClr val="accent6"/>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0" name="Rectangle 19">
                <a:extLst>
                  <a:ext uri="{FF2B5EF4-FFF2-40B4-BE49-F238E27FC236}">
                    <a16:creationId xmlns:a16="http://schemas.microsoft.com/office/drawing/2014/main" id="{185AC27F-70B8-B641-872D-0FCE4242A0AA}"/>
                  </a:ext>
                </a:extLst>
              </p:cNvPr>
              <p:cNvSpPr>
                <a:spLocks noRot="1" noChangeAspect="1" noMove="1" noResize="1" noEditPoints="1" noAdjustHandles="1" noChangeArrowheads="1" noChangeShapeType="1" noTextEdit="1"/>
              </p:cNvSpPr>
              <p:nvPr/>
            </p:nvSpPr>
            <p:spPr>
              <a:xfrm>
                <a:off x="838201" y="988828"/>
                <a:ext cx="5671088" cy="677750"/>
              </a:xfrm>
              <a:prstGeom prst="rect">
                <a:avLst/>
              </a:prstGeom>
              <a:blipFill>
                <a:blip r:embed="rId3"/>
                <a:stretch>
                  <a:fillRect l="-446" t="-112963" r="-670" b="-17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CEB9B7F2-2CB0-3640-A7BD-0BCF4F107832}"/>
                  </a:ext>
                </a:extLst>
              </p:cNvPr>
              <p:cNvSpPr/>
              <p:nvPr/>
            </p:nvSpPr>
            <p:spPr>
              <a:xfrm>
                <a:off x="2726412" y="1804346"/>
                <a:ext cx="7344904" cy="677750"/>
              </a:xfrm>
              <a:prstGeom prst="rect">
                <a:avLst/>
              </a:prstGeom>
            </p:spPr>
            <p:txBody>
              <a:bodyPr wrap="square">
                <a:spAutoFit/>
              </a:bodyPr>
              <a:lstStyle/>
              <a:p>
                <a14:m>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f>
                              <m:fPr>
                                <m:type m:val="skw"/>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2</m:t>
                                </m:r>
                              </m:den>
                            </m:f>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m:t>
                                </m:r>
                              </m:e>
                              <m:sub>
                                <m:r>
                                  <a:rPr lang="en-US" sz="2800" b="0" i="1" smtClean="0">
                                    <a:latin typeface="Cambria Math" panose="02040503050406030204" pitchFamily="18" charset="0"/>
                                  </a:rPr>
                                  <m:t>𝑥𝑥</m:t>
                                </m:r>
                              </m:sub>
                            </m:sSub>
                          </m:e>
                        </m:d>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 </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xmlns="">
          <p:sp>
            <p:nvSpPr>
              <p:cNvPr id="22" name="Rectangle 21">
                <a:extLst>
                  <a:ext uri="{FF2B5EF4-FFF2-40B4-BE49-F238E27FC236}">
                    <a16:creationId xmlns:a16="http://schemas.microsoft.com/office/drawing/2014/main" id="{CEB9B7F2-2CB0-3640-A7BD-0BCF4F107832}"/>
                  </a:ext>
                </a:extLst>
              </p:cNvPr>
              <p:cNvSpPr>
                <a:spLocks noRot="1" noChangeAspect="1" noMove="1" noResize="1" noEditPoints="1" noAdjustHandles="1" noChangeArrowheads="1" noChangeShapeType="1" noTextEdit="1"/>
              </p:cNvSpPr>
              <p:nvPr/>
            </p:nvSpPr>
            <p:spPr>
              <a:xfrm>
                <a:off x="2726412" y="1804346"/>
                <a:ext cx="7344904" cy="677750"/>
              </a:xfrm>
              <a:prstGeom prst="rect">
                <a:avLst/>
              </a:prstGeom>
              <a:blipFill>
                <a:blip r:embed="rId4"/>
                <a:stretch>
                  <a:fillRect t="-112963" b="-17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7D876551-4029-DC4A-B312-8CADF9AB0784}"/>
                  </a:ext>
                </a:extLst>
              </p:cNvPr>
              <p:cNvSpPr/>
              <p:nvPr/>
            </p:nvSpPr>
            <p:spPr>
              <a:xfrm>
                <a:off x="838200" y="2645458"/>
                <a:ext cx="7344904" cy="57111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b="0" i="1" smtClean="0">
                          <a:latin typeface="Cambria Math" panose="02040503050406030204" pitchFamily="18" charset="0"/>
                        </a:rPr>
                        <m:t>≤</m:t>
                      </m:r>
                      <m:r>
                        <a:rPr lang="en-US" sz="2800" b="0" i="1" smtClean="0">
                          <a:latin typeface="Cambria Math" panose="02040503050406030204" pitchFamily="18" charset="0"/>
                        </a:rPr>
                        <m:t>𝛾</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𝑇</m:t>
                          </m:r>
                        </m:e>
                      </m:rad>
                      <m:r>
                        <a:rPr lang="en-US" sz="2800" b="0" i="1" smtClean="0">
                          <a:latin typeface="Cambria Math" panose="02040503050406030204" pitchFamily="18" charset="0"/>
                        </a:rPr>
                        <m:t>/2</m:t>
                      </m:r>
                    </m:oMath>
                  </m:oMathPara>
                </a14:m>
                <a:endParaRPr lang="en-US" sz="2800" dirty="0"/>
              </a:p>
            </p:txBody>
          </p:sp>
        </mc:Choice>
        <mc:Fallback xmlns="">
          <p:sp>
            <p:nvSpPr>
              <p:cNvPr id="24" name="Rectangle 23">
                <a:extLst>
                  <a:ext uri="{FF2B5EF4-FFF2-40B4-BE49-F238E27FC236}">
                    <a16:creationId xmlns:a16="http://schemas.microsoft.com/office/drawing/2014/main" id="{7D876551-4029-DC4A-B312-8CADF9AB0784}"/>
                  </a:ext>
                </a:extLst>
              </p:cNvPr>
              <p:cNvSpPr>
                <a:spLocks noRot="1" noChangeAspect="1" noMove="1" noResize="1" noEditPoints="1" noAdjustHandles="1" noChangeArrowheads="1" noChangeShapeType="1" noTextEdit="1"/>
              </p:cNvSpPr>
              <p:nvPr/>
            </p:nvSpPr>
            <p:spPr>
              <a:xfrm>
                <a:off x="838200" y="2645458"/>
                <a:ext cx="7344904" cy="571118"/>
              </a:xfrm>
              <a:prstGeom prst="rect">
                <a:avLst/>
              </a:prstGeom>
              <a:blipFill>
                <a:blip r:embed="rId5"/>
                <a:stretch>
                  <a:fillRect b="-17391"/>
                </a:stretch>
              </a:blipFill>
            </p:spPr>
            <p:txBody>
              <a:bodyPr/>
              <a:lstStyle/>
              <a:p>
                <a:r>
                  <a:rPr lang="en-US">
                    <a:noFill/>
                  </a:rPr>
                  <a:t> </a:t>
                </a:r>
              </a:p>
            </p:txBody>
          </p:sp>
        </mc:Fallback>
      </mc:AlternateContent>
      <p:sp>
        <p:nvSpPr>
          <p:cNvPr id="30" name="Rounded Rectangle 29">
            <a:extLst>
              <a:ext uri="{FF2B5EF4-FFF2-40B4-BE49-F238E27FC236}">
                <a16:creationId xmlns:a16="http://schemas.microsoft.com/office/drawing/2014/main" id="{963E777A-C3E4-6246-A8B5-61CFDBDA3AE7}"/>
              </a:ext>
            </a:extLst>
          </p:cNvPr>
          <p:cNvSpPr/>
          <p:nvPr/>
        </p:nvSpPr>
        <p:spPr>
          <a:xfrm>
            <a:off x="1362785" y="1887832"/>
            <a:ext cx="1119849" cy="510778"/>
          </a:xfrm>
          <a:prstGeom prst="roundRect">
            <a:avLst/>
          </a:prstGeom>
          <a:noFill/>
          <a:ln w="31750">
            <a:noFill/>
          </a:ln>
        </p:spPr>
        <p:style>
          <a:lnRef idx="2">
            <a:schemeClr val="dk1"/>
          </a:lnRef>
          <a:fillRef idx="1">
            <a:schemeClr val="lt1"/>
          </a:fillRef>
          <a:effectRef idx="0">
            <a:schemeClr val="dk1"/>
          </a:effectRef>
          <a:fontRef idx="minor">
            <a:schemeClr val="dk1"/>
          </a:fontRef>
        </p:style>
        <p:txBody>
          <a:bodyPr wrap="square">
            <a:spAutoFit/>
          </a:bodyPr>
          <a:lstStyle/>
          <a:p>
            <a:r>
              <a:rPr lang="en-US" sz="2400" dirty="0">
                <a:solidFill>
                  <a:schemeClr val="tx1">
                    <a:lumMod val="75000"/>
                    <a:lumOff val="25000"/>
                  </a:schemeClr>
                </a:solidFill>
              </a:rPr>
              <a:t>(</a:t>
            </a:r>
            <a:r>
              <a:rPr lang="en-US" sz="2400" dirty="0" err="1">
                <a:solidFill>
                  <a:schemeClr val="tx1">
                    <a:lumMod val="75000"/>
                    <a:lumOff val="25000"/>
                  </a:schemeClr>
                </a:solidFill>
              </a:rPr>
              <a:t>It</a:t>
            </a:r>
            <a:r>
              <a:rPr lang="en-US" sz="2400" dirty="0" err="1">
                <a:solidFill>
                  <a:srgbClr val="404141"/>
                </a:solidFill>
                <a:latin typeface="Calibri" panose="020F0502020204030204" pitchFamily="34" charset="0"/>
                <a:cs typeface="Calibri" panose="020F0502020204030204" pitchFamily="34" charset="0"/>
              </a:rPr>
              <a:t>ô</a:t>
            </a:r>
            <a:r>
              <a:rPr lang="en-US" sz="2400" dirty="0">
                <a:solidFill>
                  <a:schemeClr val="tx1">
                    <a:lumMod val="75000"/>
                    <a:lumOff val="25000"/>
                  </a:schemeClr>
                </a:solidFill>
              </a:rPr>
              <a:t>)</a:t>
            </a:r>
          </a:p>
        </p:txBody>
      </p:sp>
      <p:sp>
        <p:nvSpPr>
          <p:cNvPr id="35" name="Rounded Rectangle 34">
            <a:extLst>
              <a:ext uri="{FF2B5EF4-FFF2-40B4-BE49-F238E27FC236}">
                <a16:creationId xmlns:a16="http://schemas.microsoft.com/office/drawing/2014/main" id="{E8D6AE89-F46C-7848-840E-89F8A2AE1E5F}"/>
              </a:ext>
            </a:extLst>
          </p:cNvPr>
          <p:cNvSpPr/>
          <p:nvPr/>
        </p:nvSpPr>
        <p:spPr>
          <a:xfrm>
            <a:off x="1362784" y="2699505"/>
            <a:ext cx="1119849" cy="510778"/>
          </a:xfrm>
          <a:prstGeom prst="roundRect">
            <a:avLst/>
          </a:prstGeom>
          <a:noFill/>
          <a:ln w="31750">
            <a:noFill/>
          </a:ln>
        </p:spPr>
        <p:style>
          <a:lnRef idx="2">
            <a:schemeClr val="dk1"/>
          </a:lnRef>
          <a:fillRef idx="1">
            <a:schemeClr val="lt1"/>
          </a:fillRef>
          <a:effectRef idx="0">
            <a:schemeClr val="dk1"/>
          </a:effectRef>
          <a:fontRef idx="minor">
            <a:schemeClr val="dk1"/>
          </a:fontRef>
        </p:style>
        <p:txBody>
          <a:bodyPr wrap="square">
            <a:spAutoFit/>
          </a:bodyPr>
          <a:lstStyle/>
          <a:p>
            <a:r>
              <a:rPr lang="en-US" sz="2400" dirty="0">
                <a:solidFill>
                  <a:schemeClr val="tx1">
                    <a:lumMod val="75000"/>
                    <a:lumOff val="25000"/>
                  </a:schemeClr>
                </a:solidFill>
              </a:rPr>
              <a:t>(BHE)</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F4907D1-42A0-204E-AFEB-E722445A2C96}"/>
                  </a:ext>
                </a:extLst>
              </p:cNvPr>
              <p:cNvSpPr txBox="1"/>
              <p:nvPr/>
            </p:nvSpPr>
            <p:spPr>
              <a:xfrm>
                <a:off x="838200" y="3481055"/>
                <a:ext cx="10833849" cy="731932"/>
              </a:xfrm>
              <a:prstGeom prst="rect">
                <a:avLst/>
              </a:prstGeom>
              <a:solidFill>
                <a:schemeClr val="bg1"/>
              </a:solidFill>
            </p:spPr>
            <p:txBody>
              <a:bodyPr wrap="square" rtlCol="0">
                <a:spAutoFit/>
              </a:bodyPr>
              <a:lstStyle/>
              <a:p>
                <a:r>
                  <a:rPr lang="en-US" sz="2800" dirty="0">
                    <a:solidFill>
                      <a:schemeClr val="tx1"/>
                    </a:solidFill>
                  </a:rPr>
                  <a:t>In discrete-time, define </a:t>
                </a:r>
                <a14:m>
                  <m:oMath xmlns:m="http://schemas.openxmlformats.org/officeDocument/2006/math">
                    <m:r>
                      <a:rPr lang="en-US" sz="2800" b="0" i="1" smtClean="0">
                        <a:solidFill>
                          <a:schemeClr val="tx1"/>
                        </a:solidFill>
                        <a:latin typeface="Cambria Math" panose="02040503050406030204" pitchFamily="18" charset="0"/>
                      </a:rPr>
                      <m:t>𝑝</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𝑔</m:t>
                        </m:r>
                      </m:e>
                    </m:d>
                    <m:r>
                      <a:rPr lang="en-US" sz="2800" b="0" i="1" smtClean="0">
                        <a:solidFill>
                          <a:schemeClr val="tx1"/>
                        </a:solidFill>
                        <a:latin typeface="Cambria Math" panose="02040503050406030204" pitchFamily="18" charset="0"/>
                      </a:rPr>
                      <m:t>≔</m:t>
                    </m:r>
                    <m:f>
                      <m:fPr>
                        <m:ctrlPr>
                          <a:rPr lang="en-US" sz="2800" b="0" i="1" smtClean="0">
                            <a:solidFill>
                              <a:schemeClr val="tx1"/>
                            </a:solidFill>
                            <a:latin typeface="Cambria Math" panose="02040503050406030204" pitchFamily="18" charset="0"/>
                          </a:rPr>
                        </m:ctrlPr>
                      </m:fPr>
                      <m:num>
                        <m:r>
                          <a:rPr lang="en-US" sz="2800" b="0" i="1" smtClean="0">
                            <a:solidFill>
                              <a:schemeClr val="tx1"/>
                            </a:solidFill>
                            <a:latin typeface="Cambria Math" panose="02040503050406030204" pitchFamily="18" charset="0"/>
                          </a:rPr>
                          <m:t>𝑅</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𝑔</m:t>
                            </m:r>
                            <m:r>
                              <a:rPr lang="en-US" sz="2800" b="0" i="1" smtClean="0">
                                <a:solidFill>
                                  <a:schemeClr val="tx1"/>
                                </a:solidFill>
                                <a:latin typeface="Cambria Math" panose="02040503050406030204" pitchFamily="18" charset="0"/>
                              </a:rPr>
                              <m:t>+1</m:t>
                            </m:r>
                          </m:e>
                        </m:d>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𝑅</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𝑔</m:t>
                            </m:r>
                            <m:r>
                              <a:rPr lang="en-US" sz="2800" b="0" i="1" smtClean="0">
                                <a:solidFill>
                                  <a:schemeClr val="tx1"/>
                                </a:solidFill>
                                <a:latin typeface="Cambria Math" panose="02040503050406030204" pitchFamily="18" charset="0"/>
                              </a:rPr>
                              <m:t>−1</m:t>
                            </m:r>
                          </m:e>
                        </m:d>
                      </m:num>
                      <m:den>
                        <m:r>
                          <a:rPr lang="en-US" sz="2800" b="0" i="1" smtClean="0">
                            <a:solidFill>
                              <a:schemeClr val="tx1"/>
                            </a:solidFill>
                            <a:latin typeface="Cambria Math" panose="02040503050406030204" pitchFamily="18" charset="0"/>
                          </a:rPr>
                          <m:t>2</m:t>
                        </m:r>
                      </m:den>
                    </m:f>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𝑅</m:t>
                        </m:r>
                      </m:e>
                      <m:sub>
                        <m:r>
                          <a:rPr lang="en-US" sz="2800" b="0" i="1" smtClean="0">
                            <a:solidFill>
                              <a:schemeClr val="tx1"/>
                            </a:solidFill>
                            <a:latin typeface="Cambria Math" panose="02040503050406030204" pitchFamily="18" charset="0"/>
                          </a:rPr>
                          <m:t>𝑔</m:t>
                        </m:r>
                      </m:sub>
                    </m:sSub>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𝑔</m:t>
                    </m:r>
                    <m:r>
                      <a:rPr lang="en-US" sz="2800" b="0" i="1" smtClean="0">
                        <a:solidFill>
                          <a:schemeClr val="tx1"/>
                        </a:solidFill>
                        <a:latin typeface="Cambria Math" panose="02040503050406030204" pitchFamily="18" charset="0"/>
                      </a:rPr>
                      <m:t>)</m:t>
                    </m:r>
                  </m:oMath>
                </a14:m>
                <a:r>
                  <a:rPr lang="en-US" sz="2800" dirty="0">
                    <a:solidFill>
                      <a:schemeClr val="tx1"/>
                    </a:solidFill>
                  </a:rPr>
                  <a:t>.</a:t>
                </a:r>
              </a:p>
            </p:txBody>
          </p:sp>
        </mc:Choice>
        <mc:Fallback xmlns="">
          <p:sp>
            <p:nvSpPr>
              <p:cNvPr id="41" name="TextBox 40">
                <a:extLst>
                  <a:ext uri="{FF2B5EF4-FFF2-40B4-BE49-F238E27FC236}">
                    <a16:creationId xmlns:a16="http://schemas.microsoft.com/office/drawing/2014/main" id="{FF4907D1-42A0-204E-AFEB-E722445A2C96}"/>
                  </a:ext>
                </a:extLst>
              </p:cNvPr>
              <p:cNvSpPr txBox="1">
                <a:spLocks noRot="1" noChangeAspect="1" noMove="1" noResize="1" noEditPoints="1" noAdjustHandles="1" noChangeArrowheads="1" noChangeShapeType="1" noTextEdit="1"/>
              </p:cNvSpPr>
              <p:nvPr/>
            </p:nvSpPr>
            <p:spPr>
              <a:xfrm>
                <a:off x="838200" y="3481055"/>
                <a:ext cx="10833849" cy="731932"/>
              </a:xfrm>
              <a:prstGeom prst="rect">
                <a:avLst/>
              </a:prstGeom>
              <a:blipFill>
                <a:blip r:embed="rId6"/>
                <a:stretch>
                  <a:fillRect l="-1054" b="-8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0E19F444-E2DA-1F48-9305-5DD7F77083E4}"/>
                  </a:ext>
                </a:extLst>
              </p:cNvPr>
              <p:cNvSpPr/>
              <p:nvPr/>
            </p:nvSpPr>
            <p:spPr>
              <a:xfrm>
                <a:off x="1535622" y="4281650"/>
                <a:ext cx="6693976" cy="564706"/>
              </a:xfrm>
              <a:prstGeom prst="rect">
                <a:avLst/>
              </a:prstGeom>
            </p:spPr>
            <p:txBody>
              <a:bodyPr wrap="square">
                <a:spAutoFit/>
              </a:bodyPr>
              <a:lstStyle/>
              <a:p>
                <a14:m>
                  <m:oMath xmlns:m="http://schemas.openxmlformats.org/officeDocument/2006/math">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hr m:val="∑"/>
                        <m:supHide m:val="on"/>
                        <m:ctrlPr>
                          <a:rPr lang="en-US" sz="2800" b="0" i="1" smtClean="0">
                            <a:latin typeface="Cambria Math" panose="02040503050406030204" pitchFamily="18" charset="0"/>
                          </a:rPr>
                        </m:ctrlPr>
                      </m:naryPr>
                      <m:sub>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𝑇</m:t>
                        </m:r>
                      </m:sub>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𝑹</m:t>
                            </m:r>
                          </m:e>
                          <m:sub>
                            <m:r>
                              <a:rPr lang="en-US" sz="2800" b="1" i="1" smtClean="0">
                                <a:solidFill>
                                  <a:schemeClr val="accent1"/>
                                </a:solidFill>
                                <a:latin typeface="Cambria Math" panose="02040503050406030204" pitchFamily="18" charset="0"/>
                              </a:rPr>
                              <m:t>𝒈</m:t>
                            </m:r>
                          </m:sub>
                        </m:sSub>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𝒈</m:t>
                                </m:r>
                              </m:e>
                              <m:sub>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r>
                                  <a:rPr lang="en-US" sz="2800" b="1" i="1" smtClean="0">
                                    <a:solidFill>
                                      <a:schemeClr val="accent1"/>
                                    </a:solidFill>
                                    <a:latin typeface="Cambria Math" panose="02040503050406030204" pitchFamily="18" charset="0"/>
                                  </a:rPr>
                                  <m:t>𝟏</m:t>
                                </m:r>
                              </m:sub>
                            </m:sSub>
                          </m:e>
                        </m:d>
                        <m:r>
                          <a:rPr lang="en-US" sz="2800" b="0" i="1" smtClean="0">
                            <a:latin typeface="Cambria Math" panose="02040503050406030204" pitchFamily="18" charset="0"/>
                          </a:rPr>
                          <m:t>⋅</m:t>
                        </m:r>
                        <m:r>
                          <a:rPr lang="en-US" sz="2800" b="1" i="1" smtClean="0">
                            <a:solidFill>
                              <a:schemeClr val="accent6"/>
                            </a:solidFill>
                            <a:latin typeface="Cambria Math" panose="02040503050406030204" pitchFamily="18" charset="0"/>
                          </a:rPr>
                          <m:t>(</m:t>
                        </m:r>
                        <m:sSub>
                          <m:sSubPr>
                            <m:ctrlPr>
                              <a:rPr lang="en-US" sz="2800" b="1" i="1" smtClean="0">
                                <a:solidFill>
                                  <a:schemeClr val="accent6"/>
                                </a:solidFill>
                                <a:latin typeface="Cambria Math" panose="02040503050406030204" pitchFamily="18" charset="0"/>
                              </a:rPr>
                            </m:ctrlPr>
                          </m:sSubPr>
                          <m:e>
                            <m:r>
                              <a:rPr lang="en-US" sz="2800" b="1" i="1" smtClean="0">
                                <a:solidFill>
                                  <a:schemeClr val="accent6"/>
                                </a:solidFill>
                                <a:latin typeface="Cambria Math" panose="02040503050406030204" pitchFamily="18" charset="0"/>
                              </a:rPr>
                              <m:t>𝒈</m:t>
                            </m:r>
                          </m:e>
                          <m:sub>
                            <m:r>
                              <a:rPr lang="en-US" sz="2800" b="1" i="1" smtClean="0">
                                <a:solidFill>
                                  <a:schemeClr val="accent6"/>
                                </a:solidFill>
                                <a:latin typeface="Cambria Math" panose="02040503050406030204" pitchFamily="18" charset="0"/>
                              </a:rPr>
                              <m:t>𝒕</m:t>
                            </m:r>
                          </m:sub>
                        </m:sSub>
                        <m:r>
                          <a:rPr lang="en-US" sz="2800" b="1" i="1" smtClean="0">
                            <a:solidFill>
                              <a:schemeClr val="accent6"/>
                            </a:solidFill>
                            <a:latin typeface="Cambria Math" panose="02040503050406030204" pitchFamily="18" charset="0"/>
                          </a:rPr>
                          <m:t>−</m:t>
                        </m:r>
                        <m:sSub>
                          <m:sSubPr>
                            <m:ctrlPr>
                              <a:rPr lang="en-US" sz="2800" b="1" i="1" smtClean="0">
                                <a:solidFill>
                                  <a:schemeClr val="accent6"/>
                                </a:solidFill>
                                <a:latin typeface="Cambria Math" panose="02040503050406030204" pitchFamily="18" charset="0"/>
                              </a:rPr>
                            </m:ctrlPr>
                          </m:sSubPr>
                          <m:e>
                            <m:r>
                              <a:rPr lang="en-US" sz="2800" b="1" i="1" smtClean="0">
                                <a:solidFill>
                                  <a:schemeClr val="accent6"/>
                                </a:solidFill>
                                <a:latin typeface="Cambria Math" panose="02040503050406030204" pitchFamily="18" charset="0"/>
                              </a:rPr>
                              <m:t>𝒈</m:t>
                            </m:r>
                          </m:e>
                          <m:sub>
                            <m:r>
                              <a:rPr lang="en-US" sz="2800" b="1" i="1" smtClean="0">
                                <a:solidFill>
                                  <a:schemeClr val="accent6"/>
                                </a:solidFill>
                                <a:latin typeface="Cambria Math" panose="02040503050406030204" pitchFamily="18" charset="0"/>
                              </a:rPr>
                              <m:t>𝒕</m:t>
                            </m:r>
                            <m:r>
                              <a:rPr lang="en-US" sz="2800" b="1" i="1" smtClean="0">
                                <a:solidFill>
                                  <a:schemeClr val="accent6"/>
                                </a:solidFill>
                                <a:latin typeface="Cambria Math" panose="02040503050406030204" pitchFamily="18" charset="0"/>
                              </a:rPr>
                              <m:t>−</m:t>
                            </m:r>
                            <m:r>
                              <a:rPr lang="en-US" sz="2800" b="1" i="1" smtClean="0">
                                <a:solidFill>
                                  <a:schemeClr val="accent6"/>
                                </a:solidFill>
                                <a:latin typeface="Cambria Math" panose="02040503050406030204" pitchFamily="18" charset="0"/>
                              </a:rPr>
                              <m:t>𝟏</m:t>
                            </m:r>
                          </m:sub>
                        </m:sSub>
                        <m:r>
                          <a:rPr lang="en-US" sz="2800" b="1" i="1" smtClean="0">
                            <a:solidFill>
                              <a:schemeClr val="accent6"/>
                            </a:solidFill>
                            <a:latin typeface="Cambria Math" panose="02040503050406030204" pitchFamily="18" charset="0"/>
                          </a:rPr>
                          <m:t>)</m:t>
                        </m:r>
                      </m:e>
                    </m:nary>
                  </m:oMath>
                </a14:m>
                <a:r>
                  <a:rPr lang="en-US" sz="2800" dirty="0"/>
                  <a:t> </a:t>
                </a:r>
              </a:p>
            </p:txBody>
          </p:sp>
        </mc:Choice>
        <mc:Fallback xmlns="">
          <p:sp>
            <p:nvSpPr>
              <p:cNvPr id="42" name="Rectangle 41">
                <a:extLst>
                  <a:ext uri="{FF2B5EF4-FFF2-40B4-BE49-F238E27FC236}">
                    <a16:creationId xmlns:a16="http://schemas.microsoft.com/office/drawing/2014/main" id="{0E19F444-E2DA-1F48-9305-5DD7F77083E4}"/>
                  </a:ext>
                </a:extLst>
              </p:cNvPr>
              <p:cNvSpPr>
                <a:spLocks noRot="1" noChangeAspect="1" noMove="1" noResize="1" noEditPoints="1" noAdjustHandles="1" noChangeArrowheads="1" noChangeShapeType="1" noTextEdit="1"/>
              </p:cNvSpPr>
              <p:nvPr/>
            </p:nvSpPr>
            <p:spPr>
              <a:xfrm>
                <a:off x="1535622" y="4281650"/>
                <a:ext cx="6693976" cy="564706"/>
              </a:xfrm>
              <a:prstGeom prst="rect">
                <a:avLst/>
              </a:prstGeom>
              <a:blipFill>
                <a:blip r:embed="rId7"/>
                <a:stretch>
                  <a:fillRect l="-947" t="-113043" b="-16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D6B026F4-A2C8-5544-9360-193D5C97A92A}"/>
                  </a:ext>
                </a:extLst>
              </p:cNvPr>
              <p:cNvSpPr/>
              <p:nvPr/>
            </p:nvSpPr>
            <p:spPr>
              <a:xfrm>
                <a:off x="2726412" y="4834151"/>
                <a:ext cx="7950308" cy="558230"/>
              </a:xfrm>
              <a:prstGeom prst="rect">
                <a:avLst/>
              </a:prstGeom>
            </p:spPr>
            <p:txBody>
              <a:bodyPr wrap="square">
                <a:spAutoFit/>
              </a:bodyPr>
              <a:lstStyle/>
              <a:p>
                <a14:m>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𝑔</m:t>
                            </m:r>
                          </m:e>
                          <m:sub>
                            <m:r>
                              <a:rPr lang="en-US" sz="2800" b="0" i="1" smtClean="0">
                                <a:latin typeface="Cambria Math" panose="02040503050406030204" pitchFamily="18" charset="0"/>
                              </a:rPr>
                              <m:t>𝑇</m:t>
                            </m:r>
                          </m:sub>
                        </m:sSub>
                      </m:e>
                    </m:d>
                    <m:r>
                      <a:rPr lang="en-US" sz="2800" b="0" i="1" smtClean="0">
                        <a:latin typeface="Cambria Math" panose="02040503050406030204" pitchFamily="18" charset="0"/>
                      </a:rPr>
                      <m:t>−</m:t>
                    </m:r>
                    <m:nary>
                      <m:naryPr>
                        <m:chr m:val="∑"/>
                        <m:supHide m:val="on"/>
                        <m:ctrlPr>
                          <a:rPr lang="en-US" sz="2800" b="0" i="1" smtClean="0">
                            <a:latin typeface="Cambria Math" panose="02040503050406030204" pitchFamily="18" charset="0"/>
                          </a:rPr>
                        </m:ctrlPr>
                      </m:naryPr>
                      <m:sub>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𝑇</m:t>
                        </m:r>
                      </m:sub>
                      <m:sup/>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𝑅</m:t>
                            </m:r>
                          </m:e>
                          <m:sub>
                            <m:r>
                              <a:rPr lang="en-US" sz="2800" b="0" i="1" smtClean="0">
                                <a:latin typeface="Cambria Math" panose="02040503050406030204" pitchFamily="18" charset="0"/>
                              </a:rPr>
                              <m:t>𝑡</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𝑔</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e>
                        </m:d>
                        <m:r>
                          <a:rPr lang="en-US" sz="2800" b="0" i="1" smtClean="0">
                            <a:latin typeface="Cambria Math" panose="02040503050406030204" pitchFamily="18" charset="0"/>
                          </a:rPr>
                          <m:t>+</m:t>
                        </m:r>
                        <m:f>
                          <m:fPr>
                            <m:type m:val="skw"/>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2</m:t>
                            </m:r>
                          </m:den>
                        </m:f>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𝑅</m:t>
                            </m:r>
                          </m:e>
                          <m:sub>
                            <m:r>
                              <a:rPr lang="en-US" sz="2800" b="0" i="1" smtClean="0">
                                <a:latin typeface="Cambria Math" panose="02040503050406030204" pitchFamily="18" charset="0"/>
                              </a:rPr>
                              <m:t>𝑔𝑔</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𝑔</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e>
                        </m:d>
                      </m:e>
                    </m:nary>
                  </m:oMath>
                </a14:m>
                <a:r>
                  <a:rPr lang="en-US" sz="2800" dirty="0"/>
                  <a:t> </a:t>
                </a:r>
              </a:p>
            </p:txBody>
          </p:sp>
        </mc:Choice>
        <mc:Fallback xmlns="">
          <p:sp>
            <p:nvSpPr>
              <p:cNvPr id="43" name="Rectangle 42">
                <a:extLst>
                  <a:ext uri="{FF2B5EF4-FFF2-40B4-BE49-F238E27FC236}">
                    <a16:creationId xmlns:a16="http://schemas.microsoft.com/office/drawing/2014/main" id="{D6B026F4-A2C8-5544-9360-193D5C97A92A}"/>
                  </a:ext>
                </a:extLst>
              </p:cNvPr>
              <p:cNvSpPr>
                <a:spLocks noRot="1" noChangeAspect="1" noMove="1" noResize="1" noEditPoints="1" noAdjustHandles="1" noChangeArrowheads="1" noChangeShapeType="1" noTextEdit="1"/>
              </p:cNvSpPr>
              <p:nvPr/>
            </p:nvSpPr>
            <p:spPr>
              <a:xfrm>
                <a:off x="2726412" y="4834151"/>
                <a:ext cx="7950308" cy="558230"/>
              </a:xfrm>
              <a:prstGeom prst="rect">
                <a:avLst/>
              </a:prstGeom>
              <a:blipFill>
                <a:blip r:embed="rId8"/>
                <a:stretch>
                  <a:fillRect t="-117778" b="-173333"/>
                </a:stretch>
              </a:blipFill>
            </p:spPr>
            <p:txBody>
              <a:bodyPr/>
              <a:lstStyle/>
              <a:p>
                <a:r>
                  <a:rPr lang="en-US">
                    <a:noFill/>
                  </a:rPr>
                  <a:t> </a:t>
                </a:r>
              </a:p>
            </p:txBody>
          </p:sp>
        </mc:Fallback>
      </mc:AlternateContent>
      <p:sp>
        <p:nvSpPr>
          <p:cNvPr id="45" name="Rounded Rectangle 44">
            <a:extLst>
              <a:ext uri="{FF2B5EF4-FFF2-40B4-BE49-F238E27FC236}">
                <a16:creationId xmlns:a16="http://schemas.microsoft.com/office/drawing/2014/main" id="{6B66D8BC-E69A-E649-B156-511AD4221CAE}"/>
              </a:ext>
            </a:extLst>
          </p:cNvPr>
          <p:cNvSpPr/>
          <p:nvPr/>
        </p:nvSpPr>
        <p:spPr>
          <a:xfrm>
            <a:off x="834164" y="4875270"/>
            <a:ext cx="1971190" cy="510778"/>
          </a:xfrm>
          <a:prstGeom prst="roundRect">
            <a:avLst/>
          </a:prstGeom>
          <a:noFill/>
          <a:ln w="31750">
            <a:noFill/>
          </a:ln>
        </p:spPr>
        <p:style>
          <a:lnRef idx="2">
            <a:schemeClr val="dk1"/>
          </a:lnRef>
          <a:fillRef idx="1">
            <a:schemeClr val="lt1"/>
          </a:fillRef>
          <a:effectRef idx="0">
            <a:schemeClr val="dk1"/>
          </a:effectRef>
          <a:fontRef idx="minor">
            <a:schemeClr val="dk1"/>
          </a:fontRef>
        </p:style>
        <p:txBody>
          <a:bodyPr wrap="square">
            <a:spAutoFit/>
          </a:bodyPr>
          <a:lstStyle/>
          <a:p>
            <a:r>
              <a:rPr lang="en-US" sz="2400" dirty="0">
                <a:solidFill>
                  <a:schemeClr val="tx1">
                    <a:lumMod val="75000"/>
                    <a:lumOff val="25000"/>
                  </a:schemeClr>
                </a:solidFill>
              </a:rPr>
              <a:t>(discrete </a:t>
            </a:r>
            <a:r>
              <a:rPr lang="en-US" sz="2400" dirty="0" err="1">
                <a:solidFill>
                  <a:schemeClr val="tx1">
                    <a:lumMod val="75000"/>
                    <a:lumOff val="25000"/>
                  </a:schemeClr>
                </a:solidFill>
              </a:rPr>
              <a:t>It</a:t>
            </a:r>
            <a:r>
              <a:rPr lang="en-US" sz="2400" dirty="0" err="1">
                <a:solidFill>
                  <a:srgbClr val="404141"/>
                </a:solidFill>
                <a:latin typeface="Calibri" panose="020F0502020204030204" pitchFamily="34" charset="0"/>
                <a:cs typeface="Calibri" panose="020F0502020204030204" pitchFamily="34" charset="0"/>
              </a:rPr>
              <a:t>ô</a:t>
            </a:r>
            <a:r>
              <a:rPr lang="en-US" sz="2400" dirty="0">
                <a:solidFill>
                  <a:schemeClr val="tx1">
                    <a:lumMod val="75000"/>
                    <a:lumOff val="25000"/>
                  </a:schemeClr>
                </a:solidFill>
              </a:rPr>
              <a:t>)</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8B299E75-38DC-4149-8DBA-03A31DC2A773}"/>
                  </a:ext>
                </a:extLst>
              </p:cNvPr>
              <p:cNvSpPr/>
              <p:nvPr/>
            </p:nvSpPr>
            <p:spPr>
              <a:xfrm>
                <a:off x="719864" y="5414962"/>
                <a:ext cx="7344904" cy="57111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m:t>
                      </m:r>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𝑔</m:t>
                              </m:r>
                            </m:e>
                            <m:sub>
                              <m:r>
                                <a:rPr lang="en-US" sz="2800" b="0" i="1" smtClean="0">
                                  <a:latin typeface="Cambria Math" panose="02040503050406030204" pitchFamily="18" charset="0"/>
                                </a:rPr>
                                <m:t>𝑇</m:t>
                              </m:r>
                            </m:sub>
                          </m:sSub>
                        </m:e>
                      </m:d>
                      <m:r>
                        <a:rPr lang="en-US" sz="2800" b="0" i="1" smtClean="0">
                          <a:latin typeface="Cambria Math" panose="02040503050406030204" pitchFamily="18" charset="0"/>
                        </a:rPr>
                        <m:t>≤</m:t>
                      </m:r>
                      <m:r>
                        <a:rPr lang="en-US" sz="2800" b="0" i="1" smtClean="0">
                          <a:latin typeface="Cambria Math" panose="02040503050406030204" pitchFamily="18" charset="0"/>
                        </a:rPr>
                        <m:t>𝛾</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𝑇</m:t>
                          </m:r>
                        </m:e>
                      </m:rad>
                      <m:r>
                        <a:rPr lang="en-US" sz="2800" b="0" i="1" smtClean="0">
                          <a:latin typeface="Cambria Math" panose="02040503050406030204" pitchFamily="18" charset="0"/>
                        </a:rPr>
                        <m:t>/2</m:t>
                      </m:r>
                    </m:oMath>
                  </m:oMathPara>
                </a14:m>
                <a:endParaRPr lang="en-US" sz="2800" dirty="0"/>
              </a:p>
            </p:txBody>
          </p:sp>
        </mc:Choice>
        <mc:Fallback xmlns="">
          <p:sp>
            <p:nvSpPr>
              <p:cNvPr id="14" name="Rectangle 13">
                <a:extLst>
                  <a:ext uri="{FF2B5EF4-FFF2-40B4-BE49-F238E27FC236}">
                    <a16:creationId xmlns:a16="http://schemas.microsoft.com/office/drawing/2014/main" id="{8B299E75-38DC-4149-8DBA-03A31DC2A773}"/>
                  </a:ext>
                </a:extLst>
              </p:cNvPr>
              <p:cNvSpPr>
                <a:spLocks noRot="1" noChangeAspect="1" noMove="1" noResize="1" noEditPoints="1" noAdjustHandles="1" noChangeArrowheads="1" noChangeShapeType="1" noTextEdit="1"/>
              </p:cNvSpPr>
              <p:nvPr/>
            </p:nvSpPr>
            <p:spPr>
              <a:xfrm>
                <a:off x="719864" y="5414962"/>
                <a:ext cx="7344904" cy="571118"/>
              </a:xfrm>
              <a:prstGeom prst="rect">
                <a:avLst/>
              </a:prstGeom>
              <a:blipFill>
                <a:blip r:embed="rId9"/>
                <a:stretch>
                  <a:fillRect b="-17391"/>
                </a:stretch>
              </a:blipFill>
            </p:spPr>
            <p:txBody>
              <a:bodyPr/>
              <a:lstStyle/>
              <a:p>
                <a:r>
                  <a:rPr lang="en-US">
                    <a:noFill/>
                  </a:rPr>
                  <a:t> </a:t>
                </a:r>
              </a:p>
            </p:txBody>
          </p:sp>
        </mc:Fallback>
      </mc:AlternateContent>
      <p:sp>
        <p:nvSpPr>
          <p:cNvPr id="15" name="Rounded Rectangle 14">
            <a:extLst>
              <a:ext uri="{FF2B5EF4-FFF2-40B4-BE49-F238E27FC236}">
                <a16:creationId xmlns:a16="http://schemas.microsoft.com/office/drawing/2014/main" id="{CAB243FB-4EB7-3149-972E-46FFBE99BDFF}"/>
              </a:ext>
            </a:extLst>
          </p:cNvPr>
          <p:cNvSpPr/>
          <p:nvPr/>
        </p:nvSpPr>
        <p:spPr>
          <a:xfrm>
            <a:off x="834164" y="5445132"/>
            <a:ext cx="2347186" cy="510778"/>
          </a:xfrm>
          <a:prstGeom prst="roundRect">
            <a:avLst/>
          </a:prstGeom>
          <a:noFill/>
          <a:ln w="31750">
            <a:noFill/>
          </a:ln>
        </p:spPr>
        <p:style>
          <a:lnRef idx="2">
            <a:schemeClr val="dk1"/>
          </a:lnRef>
          <a:fillRef idx="1">
            <a:schemeClr val="lt1"/>
          </a:fillRef>
          <a:effectRef idx="0">
            <a:schemeClr val="dk1"/>
          </a:effectRef>
          <a:fontRef idx="minor">
            <a:schemeClr val="dk1"/>
          </a:fontRef>
        </p:style>
        <p:txBody>
          <a:bodyPr wrap="square">
            <a:spAutoFit/>
          </a:bodyPr>
          <a:lstStyle/>
          <a:p>
            <a:r>
              <a:rPr lang="en-US" sz="2400" dirty="0">
                <a:solidFill>
                  <a:schemeClr val="tx1">
                    <a:lumMod val="75000"/>
                    <a:lumOff val="25000"/>
                  </a:schemeClr>
                </a:solidFill>
              </a:rPr>
              <a:t>(discrete BHE)</a:t>
            </a:r>
          </a:p>
        </p:txBody>
      </p:sp>
      <p:sp>
        <p:nvSpPr>
          <p:cNvPr id="17" name="Rectangle 16">
            <a:extLst>
              <a:ext uri="{FF2B5EF4-FFF2-40B4-BE49-F238E27FC236}">
                <a16:creationId xmlns:a16="http://schemas.microsoft.com/office/drawing/2014/main" id="{B28943BD-A1A7-C04D-84B4-485B0A9EC593}"/>
              </a:ext>
            </a:extLst>
          </p:cNvPr>
          <p:cNvSpPr/>
          <p:nvPr/>
        </p:nvSpPr>
        <p:spPr>
          <a:xfrm>
            <a:off x="11277176" y="5838612"/>
            <a:ext cx="369332" cy="3693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24223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2338F87F-682C-654E-8A4A-F38E8D7A9AFE}"/>
              </a:ext>
            </a:extLst>
          </p:cNvPr>
          <p:cNvSpPr/>
          <p:nvPr/>
        </p:nvSpPr>
        <p:spPr>
          <a:xfrm>
            <a:off x="663388" y="1149806"/>
            <a:ext cx="11008659" cy="1480246"/>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Davis’ Theorem</a:t>
            </a:r>
          </a:p>
        </p:txBody>
      </p:sp>
      <p:sp>
        <p:nvSpPr>
          <p:cNvPr id="8" name="TextBox 7">
            <a:extLst>
              <a:ext uri="{FF2B5EF4-FFF2-40B4-BE49-F238E27FC236}">
                <a16:creationId xmlns:a16="http://schemas.microsoft.com/office/drawing/2014/main" id="{70AEFE45-3CD9-C24B-8148-46418E2306A5}"/>
              </a:ext>
            </a:extLst>
          </p:cNvPr>
          <p:cNvSpPr txBox="1"/>
          <p:nvPr/>
        </p:nvSpPr>
        <p:spPr>
          <a:xfrm>
            <a:off x="838200" y="888196"/>
            <a:ext cx="3258521" cy="523220"/>
          </a:xfrm>
          <a:prstGeom prst="rect">
            <a:avLst/>
          </a:prstGeom>
          <a:solidFill>
            <a:schemeClr val="bg1"/>
          </a:solidFill>
        </p:spPr>
        <p:txBody>
          <a:bodyPr wrap="none" rtlCol="0">
            <a:spAutoFit/>
          </a:bodyPr>
          <a:lstStyle/>
          <a:p>
            <a:r>
              <a:rPr lang="en-US" sz="2800" b="1" dirty="0"/>
              <a:t>Theorem </a:t>
            </a:r>
            <a:r>
              <a:rPr lang="en-US" sz="2400" dirty="0"/>
              <a:t>(UB restated)</a:t>
            </a:r>
            <a:endParaRPr lang="en-US" sz="2800" b="1"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E0C8BB4-629E-D140-9703-C0838A526EE3}"/>
                  </a:ext>
                </a:extLst>
              </p:cNvPr>
              <p:cNvSpPr txBox="1"/>
              <p:nvPr/>
            </p:nvSpPr>
            <p:spPr>
              <a:xfrm>
                <a:off x="838200" y="1306574"/>
                <a:ext cx="10515600" cy="523220"/>
              </a:xfrm>
              <a:prstGeom prst="rect">
                <a:avLst/>
              </a:prstGeom>
              <a:noFill/>
            </p:spPr>
            <p:txBody>
              <a:bodyPr wrap="square" rtlCol="0">
                <a:spAutoFit/>
              </a:bodyPr>
              <a:lstStyle/>
              <a:p>
                <a:r>
                  <a:rPr lang="en-US" sz="2800" dirty="0"/>
                  <a:t>There is an algorithm </a:t>
                </a:r>
                <a14:m>
                  <m:oMath xmlns:m="http://schemas.openxmlformats.org/officeDocument/2006/math">
                    <m:r>
                      <a:rPr lang="en-US" sz="2800" i="1" smtClean="0">
                        <a:latin typeface="Cambria Math" panose="02040503050406030204" pitchFamily="18" charset="0"/>
                        <a:ea typeface="Cambria Math" panose="02040503050406030204" pitchFamily="18" charset="0"/>
                      </a:rPr>
                      <m:t>𝒜</m:t>
                    </m:r>
                  </m:oMath>
                </a14:m>
                <a:r>
                  <a:rPr lang="en-US" sz="2800" dirty="0"/>
                  <a:t> such that for every adversary </a:t>
                </a:r>
                <a14:m>
                  <m:oMath xmlns:m="http://schemas.openxmlformats.org/officeDocument/2006/math">
                    <m:r>
                      <a:rPr lang="en-US" sz="2800" i="1" smtClean="0">
                        <a:latin typeface="Cambria Math" panose="02040503050406030204" pitchFamily="18" charset="0"/>
                        <a:ea typeface="Cambria Math" panose="02040503050406030204" pitchFamily="18" charset="0"/>
                      </a:rPr>
                      <m:t>ℬ</m:t>
                    </m:r>
                  </m:oMath>
                </a14:m>
                <a:endParaRPr lang="en-US" sz="2800" dirty="0"/>
              </a:p>
            </p:txBody>
          </p:sp>
        </mc:Choice>
        <mc:Fallback xmlns="">
          <p:sp>
            <p:nvSpPr>
              <p:cNvPr id="17" name="TextBox 16">
                <a:extLst>
                  <a:ext uri="{FF2B5EF4-FFF2-40B4-BE49-F238E27FC236}">
                    <a16:creationId xmlns:a16="http://schemas.microsoft.com/office/drawing/2014/main" id="{DE0C8BB4-629E-D140-9703-C0838A526EE3}"/>
                  </a:ext>
                </a:extLst>
              </p:cNvPr>
              <p:cNvSpPr txBox="1">
                <a:spLocks noRot="1" noChangeAspect="1" noMove="1" noResize="1" noEditPoints="1" noAdjustHandles="1" noChangeArrowheads="1" noChangeShapeType="1" noTextEdit="1"/>
              </p:cNvSpPr>
              <p:nvPr/>
            </p:nvSpPr>
            <p:spPr>
              <a:xfrm>
                <a:off x="838200" y="1306574"/>
                <a:ext cx="10515600" cy="523220"/>
              </a:xfrm>
              <a:prstGeom prst="rect">
                <a:avLst/>
              </a:prstGeom>
              <a:blipFill>
                <a:blip r:embed="rId3"/>
                <a:stretch>
                  <a:fillRect l="-1086" t="-11905"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2D1814C-9B0F-9D45-8216-366871392B02}"/>
                  </a:ext>
                </a:extLst>
              </p:cNvPr>
              <p:cNvSpPr/>
              <p:nvPr/>
            </p:nvSpPr>
            <p:spPr>
              <a:xfrm>
                <a:off x="4213561" y="1677085"/>
                <a:ext cx="2739660" cy="8272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b="0" i="1" smtClean="0">
                          <a:latin typeface="Cambria Math" panose="02040503050406030204" pitchFamily="18" charset="0"/>
                        </a:rPr>
                        <m:t>≤</m:t>
                      </m:r>
                      <m:f>
                        <m:fPr>
                          <m:ctrlPr>
                            <a:rPr lang="en-US" sz="2800" i="1" smtClean="0">
                              <a:latin typeface="Cambria Math" panose="02040503050406030204" pitchFamily="18" charset="0"/>
                            </a:rPr>
                          </m:ctrlPr>
                        </m:fPr>
                        <m:num>
                          <m:r>
                            <a:rPr lang="en-US" sz="2800" b="0" i="1" smtClean="0">
                              <a:latin typeface="Cambria Math" panose="02040503050406030204" pitchFamily="18" charset="0"/>
                            </a:rPr>
                            <m:t>𝛾</m:t>
                          </m:r>
                        </m:num>
                        <m:den>
                          <m:r>
                            <a:rPr lang="en-US" sz="2800" i="1">
                              <a:latin typeface="Cambria Math" panose="02040503050406030204" pitchFamily="18" charset="0"/>
                            </a:rPr>
                            <m:t>2</m:t>
                          </m:r>
                        </m:den>
                      </m:f>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𝑇</m:t>
                          </m:r>
                        </m:e>
                      </m:rad>
                    </m:oMath>
                  </m:oMathPara>
                </a14:m>
                <a:endParaRPr lang="en-US" sz="2800" dirty="0"/>
              </a:p>
            </p:txBody>
          </p:sp>
        </mc:Choice>
        <mc:Fallback xmlns="">
          <p:sp>
            <p:nvSpPr>
              <p:cNvPr id="3" name="Rectangle 2">
                <a:extLst>
                  <a:ext uri="{FF2B5EF4-FFF2-40B4-BE49-F238E27FC236}">
                    <a16:creationId xmlns:a16="http://schemas.microsoft.com/office/drawing/2014/main" id="{D2D1814C-9B0F-9D45-8216-366871392B02}"/>
                  </a:ext>
                </a:extLst>
              </p:cNvPr>
              <p:cNvSpPr>
                <a:spLocks noRot="1" noChangeAspect="1" noMove="1" noResize="1" noEditPoints="1" noAdjustHandles="1" noChangeArrowheads="1" noChangeShapeType="1" noTextEdit="1"/>
              </p:cNvSpPr>
              <p:nvPr/>
            </p:nvSpPr>
            <p:spPr>
              <a:xfrm>
                <a:off x="4213561" y="1677085"/>
                <a:ext cx="2739660" cy="827278"/>
              </a:xfrm>
              <a:prstGeom prst="rect">
                <a:avLst/>
              </a:prstGeom>
              <a:blipFill>
                <a:blip r:embed="rId4"/>
                <a:stretch>
                  <a:fillRect l="-463"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F7F13FF1-6345-C443-8183-3D661993A0EE}"/>
                  </a:ext>
                </a:extLst>
              </p:cNvPr>
              <p:cNvSpPr/>
              <p:nvPr/>
            </p:nvSpPr>
            <p:spPr>
              <a:xfrm>
                <a:off x="7420057" y="1829114"/>
                <a:ext cx="138114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𝑇</m:t>
                      </m:r>
                      <m:r>
                        <a:rPr lang="en-US" sz="2800" b="0" i="1" smtClean="0">
                          <a:latin typeface="Cambria Math" panose="02040503050406030204" pitchFamily="18" charset="0"/>
                        </a:rPr>
                        <m:t>≥0</m:t>
                      </m:r>
                    </m:oMath>
                  </m:oMathPara>
                </a14:m>
                <a:endParaRPr lang="en-US" sz="2800" dirty="0"/>
              </a:p>
            </p:txBody>
          </p:sp>
        </mc:Choice>
        <mc:Fallback xmlns="">
          <p:sp>
            <p:nvSpPr>
              <p:cNvPr id="13" name="Rectangle 12">
                <a:extLst>
                  <a:ext uri="{FF2B5EF4-FFF2-40B4-BE49-F238E27FC236}">
                    <a16:creationId xmlns:a16="http://schemas.microsoft.com/office/drawing/2014/main" id="{F7F13FF1-6345-C443-8183-3D661993A0EE}"/>
                  </a:ext>
                </a:extLst>
              </p:cNvPr>
              <p:cNvSpPr>
                <a:spLocks noRot="1" noChangeAspect="1" noMove="1" noResize="1" noEditPoints="1" noAdjustHandles="1" noChangeArrowheads="1" noChangeShapeType="1" noTextEdit="1"/>
              </p:cNvSpPr>
              <p:nvPr/>
            </p:nvSpPr>
            <p:spPr>
              <a:xfrm>
                <a:off x="7420057" y="1829114"/>
                <a:ext cx="1381147"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0036AE9-5287-034D-ACA8-FB4B301EFCE8}"/>
                  </a:ext>
                </a:extLst>
              </p:cNvPr>
              <p:cNvSpPr txBox="1"/>
              <p:nvPr/>
            </p:nvSpPr>
            <p:spPr>
              <a:xfrm>
                <a:off x="663388" y="4300833"/>
                <a:ext cx="10833849" cy="957378"/>
              </a:xfrm>
              <a:prstGeom prst="rect">
                <a:avLst/>
              </a:prstGeom>
              <a:solidFill>
                <a:schemeClr val="bg1"/>
              </a:solidFill>
            </p:spPr>
            <p:txBody>
              <a:bodyPr wrap="square" rtlCol="0">
                <a:spAutoFit/>
              </a:bodyPr>
              <a:lstStyle/>
              <a:p>
                <a:r>
                  <a:rPr lang="en-US" sz="2800" b="1" dirty="0"/>
                  <a:t>Proof. </a:t>
                </a:r>
                <a:r>
                  <a:rPr lang="en-US" sz="2800" dirty="0"/>
                  <a:t>Assume </a:t>
                </a:r>
                <a14:m>
                  <m:oMath xmlns:m="http://schemas.openxmlformats.org/officeDocument/2006/math">
                    <m:r>
                      <a:rPr lang="en-US" sz="2800" i="1">
                        <a:latin typeface="Cambria Math" panose="02040503050406030204" pitchFamily="18" charset="0"/>
                      </a:rPr>
                      <m:t>𝐸</m:t>
                    </m:r>
                    <m:d>
                      <m:dPr>
                        <m:begChr m:val="["/>
                        <m:endChr m:val="]"/>
                        <m:ctrlPr>
                          <a:rPr lang="en-US" sz="2800" i="1">
                            <a:latin typeface="Cambria Math" panose="02040503050406030204" pitchFamily="18" charset="0"/>
                          </a:rPr>
                        </m:ctrlPr>
                      </m:dPr>
                      <m:e>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𝜏</m:t>
                            </m:r>
                          </m:e>
                        </m:rad>
                      </m:e>
                    </m:d>
                    <m:r>
                      <a:rPr lang="en-US" sz="2800" b="0" i="1" smtClean="0">
                        <a:latin typeface="Cambria Math" panose="02040503050406030204" pitchFamily="18" charset="0"/>
                      </a:rPr>
                      <m:t>&lt;∞</m:t>
                    </m:r>
                  </m:oMath>
                </a14:m>
                <a:r>
                  <a:rPr lang="en-US" sz="2800" dirty="0"/>
                  <a:t>. Consider algorithm </a:t>
                </a:r>
                <a14:m>
                  <m:oMath xmlns:m="http://schemas.openxmlformats.org/officeDocument/2006/math">
                    <m:r>
                      <a:rPr lang="en-US" sz="2800" i="1">
                        <a:latin typeface="Cambria Math" panose="02040503050406030204" pitchFamily="18" charset="0"/>
                        <a:ea typeface="Cambria Math" panose="02040503050406030204" pitchFamily="18" charset="0"/>
                      </a:rPr>
                      <m:t>𝒜</m:t>
                    </m:r>
                  </m:oMath>
                </a14:m>
                <a:r>
                  <a:rPr lang="en-US" sz="2800" dirty="0"/>
                  <a:t> as promised in theorem and adversary </a:t>
                </a:r>
                <a14:m>
                  <m:oMath xmlns:m="http://schemas.openxmlformats.org/officeDocument/2006/math">
                    <m:r>
                      <a:rPr lang="en-US" sz="2800" i="1">
                        <a:latin typeface="Cambria Math" panose="02040503050406030204" pitchFamily="18" charset="0"/>
                        <a:ea typeface="Cambria Math" panose="02040503050406030204" pitchFamily="18" charset="0"/>
                      </a:rPr>
                      <m:t>ℬ</m:t>
                    </m:r>
                  </m:oMath>
                </a14:m>
                <a:r>
                  <a:rPr lang="en-US" sz="2800" dirty="0"/>
                  <a:t> as defined in LB. Then</a:t>
                </a:r>
              </a:p>
            </p:txBody>
          </p:sp>
        </mc:Choice>
        <mc:Fallback xmlns="">
          <p:sp>
            <p:nvSpPr>
              <p:cNvPr id="27" name="TextBox 26">
                <a:extLst>
                  <a:ext uri="{FF2B5EF4-FFF2-40B4-BE49-F238E27FC236}">
                    <a16:creationId xmlns:a16="http://schemas.microsoft.com/office/drawing/2014/main" id="{F0036AE9-5287-034D-ACA8-FB4B301EFCE8}"/>
                  </a:ext>
                </a:extLst>
              </p:cNvPr>
              <p:cNvSpPr txBox="1">
                <a:spLocks noRot="1" noChangeAspect="1" noMove="1" noResize="1" noEditPoints="1" noAdjustHandles="1" noChangeArrowheads="1" noChangeShapeType="1" noTextEdit="1"/>
              </p:cNvSpPr>
              <p:nvPr/>
            </p:nvSpPr>
            <p:spPr>
              <a:xfrm>
                <a:off x="663388" y="4300833"/>
                <a:ext cx="10833849" cy="957378"/>
              </a:xfrm>
              <a:prstGeom prst="rect">
                <a:avLst/>
              </a:prstGeom>
              <a:blipFill>
                <a:blip r:embed="rId6"/>
                <a:stretch>
                  <a:fillRect l="-1054" t="-5263"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82B716EE-974A-0045-BB07-2213643B26C5}"/>
                  </a:ext>
                </a:extLst>
              </p:cNvPr>
              <p:cNvSpPr/>
              <p:nvPr/>
            </p:nvSpPr>
            <p:spPr>
              <a:xfrm>
                <a:off x="1444447" y="5258211"/>
                <a:ext cx="9072868" cy="666529"/>
              </a:xfrm>
              <a:prstGeom prst="rect">
                <a:avLst/>
              </a:prstGeom>
            </p:spPr>
            <p:txBody>
              <a:bodyPr wrap="none">
                <a:spAutoFit/>
              </a:bodyPr>
              <a:lstStyle/>
              <a:p>
                <a14:m>
                  <m:oMath xmlns:m="http://schemas.openxmlformats.org/officeDocument/2006/math">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𝛾</m:t>
                        </m:r>
                      </m:num>
                      <m:den>
                        <m:r>
                          <a:rPr lang="en-US" sz="2800" b="0" i="1" smtClean="0">
                            <a:latin typeface="Cambria Math" panose="02040503050406030204" pitchFamily="18" charset="0"/>
                          </a:rPr>
                          <m:t>2</m:t>
                        </m:r>
                      </m:den>
                    </m:f>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𝜏</m:t>
                        </m:r>
                      </m:e>
                    </m:rad>
                    <m:r>
                      <a:rPr lang="en-US" sz="2800" b="0" i="1" smtClean="0">
                        <a:latin typeface="Cambria Math" panose="02040503050406030204" pitchFamily="18" charset="0"/>
                      </a:rPr>
                      <m: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b="0" i="1" smtClean="0">
                            <a:latin typeface="Cambria Math" panose="02040503050406030204" pitchFamily="18" charset="0"/>
                          </a:rPr>
                          <m:t>𝜏</m:t>
                        </m:r>
                      </m:e>
                    </m:d>
                    <m:r>
                      <a:rPr lang="en-US" sz="2800" i="1">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𝑀</m:t>
                            </m:r>
                          </m:e>
                        </m:acc>
                      </m:e>
                      <m:sub>
                        <m:r>
                          <a:rPr lang="en-US" sz="2800" b="0" i="1" smtClean="0">
                            <a:latin typeface="Cambria Math" panose="02040503050406030204" pitchFamily="18" charset="0"/>
                          </a:rPr>
                          <m:t>𝜏</m:t>
                        </m:r>
                      </m:sub>
                    </m:sSub>
                    <m:r>
                      <a:rPr lang="en-US" sz="2800" i="1">
                        <a:latin typeface="Cambria Math" panose="02040503050406030204" pitchFamily="18" charset="0"/>
                      </a:rPr>
                      <m:t>+</m:t>
                    </m:r>
                    <m:f>
                      <m:fPr>
                        <m:type m:val="skw"/>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2</m:t>
                        </m:r>
                      </m:den>
                    </m:f>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𝑔</m:t>
                        </m:r>
                      </m:e>
                      <m:sub>
                        <m:r>
                          <a:rPr lang="en-US" sz="2800" b="0" i="1" smtClean="0">
                            <a:latin typeface="Cambria Math" panose="02040503050406030204" pitchFamily="18" charset="0"/>
                          </a:rPr>
                          <m:t>𝜏</m:t>
                        </m:r>
                      </m:sub>
                    </m:sSub>
                  </m:oMath>
                </a14:m>
                <a:r>
                  <a:rPr lang="en-US" sz="2800" dirty="0"/>
                  <a:t>   </a:t>
                </a:r>
                <a14:m>
                  <m:oMath xmlns:m="http://schemas.openxmlformats.org/officeDocument/2006/math">
                    <m:r>
                      <a:rPr lang="en-US" sz="2800" i="1" dirty="0" smtClean="0">
                        <a:latin typeface="Cambria Math" panose="02040503050406030204" pitchFamily="18" charset="0"/>
                        <a:ea typeface="Cambria Math" panose="02040503050406030204" pitchFamily="18" charset="0"/>
                      </a:rPr>
                      <m:t>⇒</m:t>
                    </m:r>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𝛾</m:t>
                        </m:r>
                      </m:num>
                      <m:den>
                        <m:r>
                          <a:rPr lang="en-US" sz="2800" i="1">
                            <a:latin typeface="Cambria Math" panose="02040503050406030204" pitchFamily="18" charset="0"/>
                          </a:rPr>
                          <m:t>2</m:t>
                        </m:r>
                      </m:den>
                    </m:f>
                    <m:r>
                      <a:rPr lang="en-US" sz="2800" i="1">
                        <a:latin typeface="Cambria Math" panose="02040503050406030204" pitchFamily="18" charset="0"/>
                      </a:rPr>
                      <m:t>⋅</m:t>
                    </m:r>
                    <m:r>
                      <a:rPr lang="en-US" sz="2800" i="1">
                        <a:latin typeface="Cambria Math" panose="02040503050406030204" pitchFamily="18" charset="0"/>
                      </a:rPr>
                      <m:t>𝐸</m:t>
                    </m:r>
                    <m:d>
                      <m:dPr>
                        <m:begChr m:val="["/>
                        <m:endChr m:val="]"/>
                        <m:ctrlPr>
                          <a:rPr lang="en-US" sz="2800" i="1">
                            <a:latin typeface="Cambria Math" panose="02040503050406030204" pitchFamily="18" charset="0"/>
                          </a:rPr>
                        </m:ctrlPr>
                      </m:dPr>
                      <m:e>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𝜏</m:t>
                            </m:r>
                          </m:e>
                        </m:rad>
                      </m:e>
                    </m:d>
                    <m:r>
                      <a:rPr lang="en-US" sz="2800" i="1">
                        <a:latin typeface="Cambria Math" panose="02040503050406030204" pitchFamily="18" charset="0"/>
                      </a:rPr>
                      <m:t>≥</m:t>
                    </m:r>
                    <m:f>
                      <m:fPr>
                        <m:type m:val="skw"/>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2</m:t>
                        </m:r>
                      </m:den>
                    </m:f>
                    <m:r>
                      <a:rPr lang="en-US" sz="2800" i="1">
                        <a:latin typeface="Cambria Math" panose="02040503050406030204" pitchFamily="18" charset="0"/>
                      </a:rPr>
                      <m:t>⋅</m:t>
                    </m:r>
                    <m:r>
                      <a:rPr lang="en-US" sz="2800" i="1">
                        <a:latin typeface="Cambria Math" panose="02040503050406030204" pitchFamily="18" charset="0"/>
                      </a:rPr>
                      <m:t>𝐸</m:t>
                    </m:r>
                    <m:d>
                      <m:dPr>
                        <m:begChr m:val="["/>
                        <m:end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𝑔</m:t>
                            </m:r>
                          </m:e>
                          <m:sub>
                            <m:r>
                              <a:rPr lang="en-US" sz="2800" i="1">
                                <a:latin typeface="Cambria Math" panose="02040503050406030204" pitchFamily="18" charset="0"/>
                              </a:rPr>
                              <m:t>𝜏</m:t>
                            </m:r>
                          </m:sub>
                        </m:sSub>
                      </m:e>
                    </m:d>
                  </m:oMath>
                </a14:m>
                <a:endParaRPr lang="en-US" sz="2800" dirty="0"/>
              </a:p>
            </p:txBody>
          </p:sp>
        </mc:Choice>
        <mc:Fallback xmlns="">
          <p:sp>
            <p:nvSpPr>
              <p:cNvPr id="5" name="Rectangle 4">
                <a:extLst>
                  <a:ext uri="{FF2B5EF4-FFF2-40B4-BE49-F238E27FC236}">
                    <a16:creationId xmlns:a16="http://schemas.microsoft.com/office/drawing/2014/main" id="{82B716EE-974A-0045-BB07-2213643B26C5}"/>
                  </a:ext>
                </a:extLst>
              </p:cNvPr>
              <p:cNvSpPr>
                <a:spLocks noRot="1" noChangeAspect="1" noMove="1" noResize="1" noEditPoints="1" noAdjustHandles="1" noChangeArrowheads="1" noChangeShapeType="1" noTextEdit="1"/>
              </p:cNvSpPr>
              <p:nvPr/>
            </p:nvSpPr>
            <p:spPr>
              <a:xfrm>
                <a:off x="1444447" y="5258211"/>
                <a:ext cx="9072868" cy="666529"/>
              </a:xfrm>
              <a:prstGeom prst="rect">
                <a:avLst/>
              </a:prstGeom>
              <a:blipFill>
                <a:blip r:embed="rId7"/>
                <a:stretch>
                  <a:fillRect t="-88889" b="-1351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968B856-B8DB-3049-9DD6-AC52F98903B9}"/>
                  </a:ext>
                </a:extLst>
              </p:cNvPr>
              <p:cNvSpPr txBox="1"/>
              <p:nvPr/>
            </p:nvSpPr>
            <p:spPr>
              <a:xfrm>
                <a:off x="663387" y="5924740"/>
                <a:ext cx="10833849" cy="523220"/>
              </a:xfrm>
              <a:prstGeom prst="rect">
                <a:avLst/>
              </a:prstGeom>
              <a:solidFill>
                <a:schemeClr val="bg1"/>
              </a:solidFill>
            </p:spPr>
            <p:txBody>
              <a:bodyPr wrap="square" rtlCol="0">
                <a:spAutoFit/>
              </a:bodyPr>
              <a:lstStyle/>
              <a:p>
                <a:r>
                  <a:rPr lang="en-US" sz="2800" dirty="0"/>
                  <a:t>Now observe that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𝑔</m:t>
                        </m:r>
                      </m:e>
                      <m:sub>
                        <m:r>
                          <a:rPr lang="en-US" sz="2800" i="1">
                            <a:latin typeface="Cambria Math" panose="02040503050406030204" pitchFamily="18" charset="0"/>
                          </a:rPr>
                          <m:t>𝜏</m:t>
                        </m:r>
                      </m:sub>
                    </m:sSub>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𝑆</m:t>
                            </m:r>
                          </m:e>
                          <m:sub>
                            <m:r>
                              <a:rPr lang="en-US" sz="2800" b="0" i="1" smtClean="0">
                                <a:latin typeface="Cambria Math" panose="02040503050406030204" pitchFamily="18" charset="0"/>
                              </a:rPr>
                              <m:t>𝜏</m:t>
                            </m:r>
                          </m:sub>
                        </m:sSub>
                      </m:e>
                    </m:d>
                  </m:oMath>
                </a14:m>
                <a:r>
                  <a:rPr lang="en-US" sz="2800" dirty="0"/>
                  <a:t> in distribution.</a:t>
                </a:r>
              </a:p>
            </p:txBody>
          </p:sp>
        </mc:Choice>
        <mc:Fallback xmlns="">
          <p:sp>
            <p:nvSpPr>
              <p:cNvPr id="29" name="TextBox 28">
                <a:extLst>
                  <a:ext uri="{FF2B5EF4-FFF2-40B4-BE49-F238E27FC236}">
                    <a16:creationId xmlns:a16="http://schemas.microsoft.com/office/drawing/2014/main" id="{C968B856-B8DB-3049-9DD6-AC52F98903B9}"/>
                  </a:ext>
                </a:extLst>
              </p:cNvPr>
              <p:cNvSpPr txBox="1">
                <a:spLocks noRot="1" noChangeAspect="1" noMove="1" noResize="1" noEditPoints="1" noAdjustHandles="1" noChangeArrowheads="1" noChangeShapeType="1" noTextEdit="1"/>
              </p:cNvSpPr>
              <p:nvPr/>
            </p:nvSpPr>
            <p:spPr>
              <a:xfrm>
                <a:off x="663387" y="5924740"/>
                <a:ext cx="10833849" cy="523220"/>
              </a:xfrm>
              <a:prstGeom prst="rect">
                <a:avLst/>
              </a:prstGeom>
              <a:blipFill>
                <a:blip r:embed="rId8"/>
                <a:stretch>
                  <a:fillRect l="-1054" t="-11905" b="-28571"/>
                </a:stretch>
              </a:blipFill>
            </p:spPr>
            <p:txBody>
              <a:bodyPr/>
              <a:lstStyle/>
              <a:p>
                <a:r>
                  <a:rPr lang="en-US">
                    <a:noFill/>
                  </a:rPr>
                  <a:t> </a:t>
                </a:r>
              </a:p>
            </p:txBody>
          </p:sp>
        </mc:Fallback>
      </mc:AlternateContent>
      <p:sp>
        <p:nvSpPr>
          <p:cNvPr id="30" name="Rounded Rectangle 29">
            <a:extLst>
              <a:ext uri="{FF2B5EF4-FFF2-40B4-BE49-F238E27FC236}">
                <a16:creationId xmlns:a16="http://schemas.microsoft.com/office/drawing/2014/main" id="{6B0AB389-4D2F-AE4B-A6DC-3451508EBE24}"/>
              </a:ext>
            </a:extLst>
          </p:cNvPr>
          <p:cNvSpPr/>
          <p:nvPr/>
        </p:nvSpPr>
        <p:spPr>
          <a:xfrm>
            <a:off x="663388" y="2950279"/>
            <a:ext cx="11008659" cy="1291937"/>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FAE3A0E-544A-1341-8816-2EC99FD5C6B7}"/>
              </a:ext>
            </a:extLst>
          </p:cNvPr>
          <p:cNvSpPr txBox="1"/>
          <p:nvPr/>
        </p:nvSpPr>
        <p:spPr>
          <a:xfrm>
            <a:off x="838200" y="2688669"/>
            <a:ext cx="2915029" cy="523220"/>
          </a:xfrm>
          <a:prstGeom prst="rect">
            <a:avLst/>
          </a:prstGeom>
          <a:solidFill>
            <a:schemeClr val="bg1"/>
          </a:solidFill>
        </p:spPr>
        <p:txBody>
          <a:bodyPr wrap="none" rtlCol="0">
            <a:spAutoFit/>
          </a:bodyPr>
          <a:lstStyle/>
          <a:p>
            <a:r>
              <a:rPr lang="en-US" sz="2800" b="1" dirty="0"/>
              <a:t>Theorem </a:t>
            </a:r>
            <a:r>
              <a:rPr lang="en-US" sz="2400" dirty="0">
                <a:solidFill>
                  <a:schemeClr val="tx1">
                    <a:lumMod val="75000"/>
                    <a:lumOff val="25000"/>
                  </a:schemeClr>
                </a:solidFill>
              </a:rPr>
              <a:t>[Davis ‘76]</a:t>
            </a:r>
            <a:endParaRPr lang="en-US" sz="28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6A269E0-E38A-024E-B6E1-7D3D46916843}"/>
                  </a:ext>
                </a:extLst>
              </p:cNvPr>
              <p:cNvSpPr txBox="1"/>
              <p:nvPr/>
            </p:nvSpPr>
            <p:spPr>
              <a:xfrm>
                <a:off x="909917" y="3119178"/>
                <a:ext cx="10515600" cy="523220"/>
              </a:xfrm>
              <a:prstGeom prst="rect">
                <a:avLst/>
              </a:prstGeom>
              <a:noFill/>
            </p:spPr>
            <p:txBody>
              <a:bodyPr wrap="square" rtlCol="0">
                <a:spAutoFit/>
              </a:bodyPr>
              <a:lstStyle/>
              <a:p>
                <a:r>
                  <a:rPr lang="en-US" sz="2800" dirty="0"/>
                  <a:t>Let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𝑆</m:t>
                        </m:r>
                      </m:e>
                      <m:sub>
                        <m:r>
                          <a:rPr lang="en-US" sz="2800" b="0" i="1" smtClean="0">
                            <a:latin typeface="Cambria Math" panose="02040503050406030204" pitchFamily="18" charset="0"/>
                          </a:rPr>
                          <m:t>𝑡</m:t>
                        </m:r>
                      </m:sub>
                    </m:sSub>
                  </m:oMath>
                </a14:m>
                <a:r>
                  <a:rPr lang="en-US" sz="2800" dirty="0"/>
                  <a:t> be a standard random walk. For any stopping time </a:t>
                </a:r>
                <a14:m>
                  <m:oMath xmlns:m="http://schemas.openxmlformats.org/officeDocument/2006/math">
                    <m:r>
                      <a:rPr lang="en-US" sz="2800" b="0" i="1" smtClean="0">
                        <a:latin typeface="Cambria Math" panose="02040503050406030204" pitchFamily="18" charset="0"/>
                      </a:rPr>
                      <m:t>𝜏</m:t>
                    </m:r>
                  </m:oMath>
                </a14:m>
                <a:r>
                  <a:rPr lang="en-US" sz="2800" dirty="0"/>
                  <a:t>, </a:t>
                </a:r>
              </a:p>
            </p:txBody>
          </p:sp>
        </mc:Choice>
        <mc:Fallback xmlns="">
          <p:sp>
            <p:nvSpPr>
              <p:cNvPr id="32" name="TextBox 31">
                <a:extLst>
                  <a:ext uri="{FF2B5EF4-FFF2-40B4-BE49-F238E27FC236}">
                    <a16:creationId xmlns:a16="http://schemas.microsoft.com/office/drawing/2014/main" id="{66A269E0-E38A-024E-B6E1-7D3D46916843}"/>
                  </a:ext>
                </a:extLst>
              </p:cNvPr>
              <p:cNvSpPr txBox="1">
                <a:spLocks noRot="1" noChangeAspect="1" noMove="1" noResize="1" noEditPoints="1" noAdjustHandles="1" noChangeArrowheads="1" noChangeShapeType="1" noTextEdit="1"/>
              </p:cNvSpPr>
              <p:nvPr/>
            </p:nvSpPr>
            <p:spPr>
              <a:xfrm>
                <a:off x="909917" y="3119178"/>
                <a:ext cx="10515600" cy="523220"/>
              </a:xfrm>
              <a:prstGeom prst="rect">
                <a:avLst/>
              </a:prstGeom>
              <a:blipFill>
                <a:blip r:embed="rId9"/>
                <a:stretch>
                  <a:fillRect l="-1329" t="-11905"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06CC0AAE-6C07-904A-955C-C888B6A3148E}"/>
                  </a:ext>
                </a:extLst>
              </p:cNvPr>
              <p:cNvSpPr/>
              <p:nvPr/>
            </p:nvSpPr>
            <p:spPr>
              <a:xfrm>
                <a:off x="4541705" y="3548051"/>
                <a:ext cx="2878352" cy="526491"/>
              </a:xfrm>
              <a:prstGeom prst="rect">
                <a:avLst/>
              </a:prstGeom>
            </p:spPr>
            <p:txBody>
              <a:bodyPr wrap="none">
                <a:spAutoFit/>
              </a:bodyPr>
              <a:lstStyle/>
              <a:p>
                <a14:m>
                  <m:oMath xmlns:m="http://schemas.openxmlformats.org/officeDocument/2006/math">
                    <m:r>
                      <a:rPr lang="en-US" sz="2800" i="1">
                        <a:latin typeface="Cambria Math" panose="02040503050406030204" pitchFamily="18" charset="0"/>
                      </a:rPr>
                      <m:t>𝐸</m:t>
                    </m:r>
                    <m:d>
                      <m:dPr>
                        <m:begChr m:val="["/>
                        <m:endChr m:val="]"/>
                        <m:ctrlPr>
                          <a:rPr lang="en-US" sz="2800" i="1">
                            <a:latin typeface="Cambria Math" panose="02040503050406030204" pitchFamily="18" charset="0"/>
                          </a:rPr>
                        </m:ctrlPr>
                      </m:dPr>
                      <m:e>
                        <m:d>
                          <m:dPr>
                            <m:begChr m:val="|"/>
                            <m:end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𝜏</m:t>
                                </m:r>
                              </m:sub>
                            </m:sSub>
                          </m:e>
                        </m:d>
                      </m:e>
                    </m:d>
                    <m:r>
                      <a:rPr lang="en-US" sz="2800" i="1">
                        <a:latin typeface="Cambria Math" panose="02040503050406030204" pitchFamily="18" charset="0"/>
                      </a:rPr>
                      <m:t>≤</m:t>
                    </m:r>
                    <m:r>
                      <a:rPr lang="en-US" sz="2800" i="1">
                        <a:latin typeface="Cambria Math" panose="02040503050406030204" pitchFamily="18" charset="0"/>
                      </a:rPr>
                      <m:t>𝛾</m:t>
                    </m:r>
                    <m:r>
                      <a:rPr lang="en-US" sz="2800" i="1">
                        <a:latin typeface="Cambria Math" panose="02040503050406030204" pitchFamily="18" charset="0"/>
                      </a:rPr>
                      <m:t>𝐸</m:t>
                    </m:r>
                    <m:d>
                      <m:dPr>
                        <m:begChr m:val="["/>
                        <m:endChr m:val="]"/>
                        <m:ctrlPr>
                          <a:rPr lang="en-US" sz="2800" i="1">
                            <a:latin typeface="Cambria Math" panose="02040503050406030204" pitchFamily="18" charset="0"/>
                          </a:rPr>
                        </m:ctrlPr>
                      </m:dPr>
                      <m:e>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𝜏</m:t>
                            </m:r>
                          </m:e>
                        </m:rad>
                      </m:e>
                    </m:d>
                  </m:oMath>
                </a14:m>
                <a:r>
                  <a:rPr lang="en-US" sz="2800" dirty="0"/>
                  <a:t>.</a:t>
                </a:r>
              </a:p>
            </p:txBody>
          </p:sp>
        </mc:Choice>
        <mc:Fallback xmlns="">
          <p:sp>
            <p:nvSpPr>
              <p:cNvPr id="33" name="Rectangle 32">
                <a:extLst>
                  <a:ext uri="{FF2B5EF4-FFF2-40B4-BE49-F238E27FC236}">
                    <a16:creationId xmlns:a16="http://schemas.microsoft.com/office/drawing/2014/main" id="{06CC0AAE-6C07-904A-955C-C888B6A3148E}"/>
                  </a:ext>
                </a:extLst>
              </p:cNvPr>
              <p:cNvSpPr>
                <a:spLocks noRot="1" noChangeAspect="1" noMove="1" noResize="1" noEditPoints="1" noAdjustHandles="1" noChangeArrowheads="1" noChangeShapeType="1" noTextEdit="1"/>
              </p:cNvSpPr>
              <p:nvPr/>
            </p:nvSpPr>
            <p:spPr>
              <a:xfrm>
                <a:off x="4541705" y="3548051"/>
                <a:ext cx="2878352" cy="526491"/>
              </a:xfrm>
              <a:prstGeom prst="rect">
                <a:avLst/>
              </a:prstGeom>
              <a:blipFill>
                <a:blip r:embed="rId10"/>
                <a:stretch>
                  <a:fillRect l="-881" t="-6977" r="-3524" b="-30233"/>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F5545B9A-A81E-9042-BEC8-0080584237F1}"/>
              </a:ext>
            </a:extLst>
          </p:cNvPr>
          <p:cNvSpPr/>
          <p:nvPr/>
        </p:nvSpPr>
        <p:spPr>
          <a:xfrm>
            <a:off x="11240851" y="6001684"/>
            <a:ext cx="369332" cy="3693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170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5921" y="1699846"/>
            <a:ext cx="10687050" cy="2110154"/>
          </a:xfrm>
        </p:spPr>
        <p:txBody>
          <a:bodyPr>
            <a:normAutofit/>
          </a:bodyPr>
          <a:lstStyle/>
          <a:p>
            <a:r>
              <a:rPr lang="en-US" sz="4400" dirty="0">
                <a:latin typeface="Calibri" panose="020F0502020204030204" pitchFamily="34" charset="0"/>
                <a:ea typeface="Palatino" charset="0"/>
                <a:cs typeface="Calibri" panose="020F0502020204030204" pitchFamily="34" charset="0"/>
              </a:rPr>
              <a:t>Backup slides</a:t>
            </a:r>
            <a:br>
              <a:rPr lang="en-US" sz="4400" dirty="0">
                <a:latin typeface="Calibri" panose="020F0502020204030204" pitchFamily="34" charset="0"/>
                <a:ea typeface="Palatino" charset="0"/>
                <a:cs typeface="Calibri" panose="020F0502020204030204" pitchFamily="34" charset="0"/>
              </a:rPr>
            </a:br>
            <a:r>
              <a:rPr lang="en-US" sz="4400" dirty="0">
                <a:latin typeface="Calibri" panose="020F0502020204030204" pitchFamily="34" charset="0"/>
                <a:ea typeface="Palatino" charset="0"/>
                <a:cs typeface="Calibri" panose="020F0502020204030204" pitchFamily="34" charset="0"/>
              </a:rPr>
              <a:t>for learning mixtures of Gaussians</a:t>
            </a:r>
            <a:endParaRPr lang="en-US" sz="5400" dirty="0">
              <a:latin typeface="Calibri" panose="020F0502020204030204" pitchFamily="34" charset="0"/>
              <a:ea typeface="Palatino" charset="0"/>
              <a:cs typeface="Calibri" panose="020F0502020204030204" pitchFamily="34" charset="0"/>
            </a:endParaRPr>
          </a:p>
        </p:txBody>
      </p:sp>
    </p:spTree>
    <p:extLst>
      <p:ext uri="{BB962C8B-B14F-4D97-AF65-F5344CB8AC3E}">
        <p14:creationId xmlns:p14="http://schemas.microsoft.com/office/powerpoint/2010/main" val="2928243674"/>
      </p:ext>
    </p:extLst>
  </p:cSld>
  <p:clrMapOvr>
    <a:masterClrMapping/>
  </p:clrMapOvr>
  <mc:AlternateContent xmlns:mc="http://schemas.openxmlformats.org/markup-compatibility/2006" xmlns:p14="http://schemas.microsoft.com/office/powerpoint/2010/main">
    <mc:Choice Requires="p14">
      <p:transition spd="slow" p14:dur="2000" advTm="451"/>
    </mc:Choice>
    <mc:Fallback xmlns="">
      <p:transition spd="slow" advTm="451"/>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Rounded Rectangle 6"/>
              <p:cNvSpPr/>
              <p:nvPr/>
            </p:nvSpPr>
            <p:spPr>
              <a:xfrm>
                <a:off x="742669" y="1060697"/>
                <a:ext cx="10787344" cy="218287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latin typeface="Calibri" panose="020F0502020204030204" pitchFamily="34" charset="0"/>
                    <a:ea typeface="Palatino" charset="0"/>
                    <a:cs typeface="Calibri" panose="020F0502020204030204" pitchFamily="34" charset="0"/>
                  </a:rPr>
                  <a:t>Theorem</a:t>
                </a:r>
                <a:r>
                  <a:rPr lang="en-US" sz="2800" b="1" dirty="0">
                    <a:solidFill>
                      <a:schemeClr val="tx1">
                        <a:lumMod val="65000"/>
                        <a:lumOff val="35000"/>
                      </a:schemeClr>
                    </a:solidFill>
                    <a:latin typeface="Calibri" panose="020F0502020204030204" pitchFamily="34" charset="0"/>
                    <a:ea typeface="Palatino" charset="0"/>
                    <a:cs typeface="Calibri" panose="020F0502020204030204" pitchFamily="34" charset="0"/>
                  </a:rPr>
                  <a:t> </a:t>
                </a:r>
                <a:r>
                  <a:rPr lang="en-US" sz="2000" b="1" dirty="0">
                    <a:solidFill>
                      <a:schemeClr val="tx1">
                        <a:lumMod val="65000"/>
                        <a:lumOff val="35000"/>
                      </a:schemeClr>
                    </a:solidFill>
                    <a:latin typeface="Calibri" panose="020F0502020204030204" pitchFamily="34" charset="0"/>
                    <a:ea typeface="Palatino" charset="0"/>
                    <a:cs typeface="Calibri" panose="020F0502020204030204" pitchFamily="34" charset="0"/>
                  </a:rPr>
                  <a:t>[ABHLMP ‘18]</a:t>
                </a:r>
                <a:r>
                  <a:rPr lang="en-US" sz="24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Suppose</a:t>
                </a:r>
                <a:r>
                  <a:rPr lang="en-US" sz="2400" dirty="0">
                    <a:solidFill>
                      <a:schemeClr val="tx1"/>
                    </a:solidFill>
                    <a:latin typeface="Calibri" panose="020F0502020204030204" pitchFamily="34" charset="0"/>
                    <a:ea typeface="Palatino" charset="0"/>
                    <a:cs typeface="Calibri" panose="020F0502020204030204" pitchFamily="34" charset="0"/>
                  </a:rPr>
                  <a:t> </a:t>
                </a:r>
                <a14:m>
                  <m:oMath xmlns:m="http://schemas.openxmlformats.org/officeDocument/2006/math">
                    <m:r>
                      <a:rPr lang="en-US" sz="2800" i="1">
                        <a:solidFill>
                          <a:schemeClr val="tx1"/>
                        </a:solidFill>
                        <a:latin typeface="Cambria Math" charset="0"/>
                        <a:ea typeface="Palatino" charset="0"/>
                        <a:cs typeface="Palatino" charset="0"/>
                      </a:rPr>
                      <m:t>ℱ</m:t>
                    </m:r>
                  </m:oMath>
                </a14:m>
                <a:r>
                  <a:rPr lang="en-US" sz="2800" dirty="0">
                    <a:solidFill>
                      <a:schemeClr val="tx1"/>
                    </a:solidFill>
                    <a:latin typeface="Calibri" panose="020F0502020204030204" pitchFamily="34" charset="0"/>
                    <a:ea typeface="Palatino" charset="0"/>
                    <a:cs typeface="Calibri" panose="020F0502020204030204" pitchFamily="34" charset="0"/>
                  </a:rPr>
                  <a:t> admits </a:t>
                </a:r>
                <a14:m>
                  <m:oMath xmlns:m="http://schemas.openxmlformats.org/officeDocument/2006/math">
                    <m:r>
                      <a:rPr lang="en-US" sz="2800" b="0" i="1">
                        <a:solidFill>
                          <a:srgbClr val="4273B5"/>
                        </a:solidFill>
                        <a:latin typeface="Cambria Math" charset="0"/>
                        <a:ea typeface="Palatino" charset="0"/>
                        <a:cs typeface="Palatino" charset="0"/>
                      </a:rPr>
                      <m:t>𝑡</m:t>
                    </m:r>
                  </m:oMath>
                </a14:m>
                <a:r>
                  <a:rPr lang="en-US" sz="2800" dirty="0">
                    <a:solidFill>
                      <a:schemeClr val="tx1"/>
                    </a:solidFill>
                    <a:latin typeface="Calibri" panose="020F0502020204030204" pitchFamily="34" charset="0"/>
                    <a:ea typeface="Palatino" charset="0"/>
                    <a:cs typeface="Calibri" panose="020F0502020204030204" pitchFamily="34" charset="0"/>
                  </a:rPr>
                  <a:t>-compression.</a:t>
                </a:r>
              </a:p>
              <a:p>
                <a:r>
                  <a:rPr lang="en-US" sz="2800" dirty="0">
                    <a:solidFill>
                      <a:schemeClr val="tx1"/>
                    </a:solidFill>
                    <a:latin typeface="Calibri" panose="020F0502020204030204" pitchFamily="34" charset="0"/>
                    <a:ea typeface="Palatino" charset="0"/>
                    <a:cs typeface="Calibri" panose="020F0502020204030204" pitchFamily="34" charset="0"/>
                  </a:rPr>
                  <a:t>Then sample complexity to learn </a:t>
                </a:r>
                <a14:m>
                  <m:oMath xmlns:m="http://schemas.openxmlformats.org/officeDocument/2006/math">
                    <m:r>
                      <a:rPr lang="en-US" sz="2800" i="1">
                        <a:solidFill>
                          <a:schemeClr val="tx1"/>
                        </a:solidFill>
                        <a:latin typeface="Cambria Math" charset="0"/>
                        <a:ea typeface="Palatino" charset="0"/>
                        <a:cs typeface="Palatino" charset="0"/>
                      </a:rPr>
                      <m:t>ℱ</m:t>
                    </m:r>
                  </m:oMath>
                </a14:m>
                <a:r>
                  <a:rPr lang="en-US" sz="2800" dirty="0">
                    <a:solidFill>
                      <a:schemeClr val="tx1"/>
                    </a:solidFill>
                    <a:latin typeface="Calibri" panose="020F0502020204030204" pitchFamily="34" charset="0"/>
                    <a:ea typeface="Palatino" charset="0"/>
                    <a:cs typeface="Calibri" panose="020F0502020204030204" pitchFamily="34" charset="0"/>
                  </a:rPr>
                  <a:t> (up to </a:t>
                </a:r>
                <a14:m>
                  <m:oMath xmlns:m="http://schemas.openxmlformats.org/officeDocument/2006/math">
                    <m:sSub>
                      <m:sSubPr>
                        <m:ctrlPr>
                          <a:rPr lang="en-US" sz="2800" i="1">
                            <a:solidFill>
                              <a:schemeClr val="tx1"/>
                            </a:solidFill>
                            <a:latin typeface="Cambria Math" panose="02040503050406030204" pitchFamily="18" charset="0"/>
                            <a:ea typeface="Cambria Math" charset="0"/>
                            <a:cs typeface="Cambria Math" charset="0"/>
                          </a:rPr>
                        </m:ctrlPr>
                      </m:sSubPr>
                      <m:e>
                        <m:r>
                          <m:rPr>
                            <m:sty m:val="p"/>
                          </m:rPr>
                          <a:rPr lang="en-US" sz="2800">
                            <a:solidFill>
                              <a:schemeClr val="tx1"/>
                            </a:solidFill>
                            <a:latin typeface="Cambria Math" charset="0"/>
                            <a:ea typeface="Cambria Math" charset="0"/>
                            <a:cs typeface="Cambria Math" charset="0"/>
                          </a:rPr>
                          <m:t>d</m:t>
                        </m:r>
                      </m:e>
                      <m:sub>
                        <m:r>
                          <m:rPr>
                            <m:sty m:val="p"/>
                          </m:rPr>
                          <a:rPr lang="en-US" sz="2800">
                            <a:solidFill>
                              <a:schemeClr val="tx1"/>
                            </a:solidFill>
                            <a:latin typeface="Cambria Math" charset="0"/>
                            <a:ea typeface="Cambria Math" charset="0"/>
                            <a:cs typeface="Cambria Math" charset="0"/>
                          </a:rPr>
                          <m:t>TV</m:t>
                        </m:r>
                      </m:sub>
                    </m:sSub>
                  </m:oMath>
                </a14:m>
                <a:r>
                  <a:rPr lang="en-US" sz="2800" dirty="0">
                    <a:solidFill>
                      <a:schemeClr val="tx1"/>
                    </a:solidFill>
                    <a:latin typeface="Calibri" panose="020F0502020204030204" pitchFamily="34" charset="0"/>
                    <a:ea typeface="Palatino" charset="0"/>
                    <a:cs typeface="Calibri" panose="020F0502020204030204" pitchFamily="34" charset="0"/>
                  </a:rPr>
                  <a:t>-error </a:t>
                </a:r>
                <a14:m>
                  <m:oMath xmlns:m="http://schemas.openxmlformats.org/officeDocument/2006/math">
                    <m:r>
                      <a:rPr lang="en-US" sz="2800" i="1" dirty="0">
                        <a:solidFill>
                          <a:schemeClr val="tx1"/>
                        </a:solidFill>
                        <a:latin typeface="Cambria Math" charset="0"/>
                        <a:ea typeface="Palatino" charset="0"/>
                        <a:cs typeface="Palatino" charset="0"/>
                      </a:rPr>
                      <m:t>𝜖</m:t>
                    </m:r>
                  </m:oMath>
                </a14:m>
                <a:r>
                  <a:rPr lang="en-US" sz="2800" dirty="0">
                    <a:solidFill>
                      <a:schemeClr val="tx1"/>
                    </a:solidFill>
                    <a:latin typeface="Calibri" panose="020F0502020204030204" pitchFamily="34" charset="0"/>
                    <a:ea typeface="Palatino" charset="0"/>
                    <a:cs typeface="Calibri" panose="020F0502020204030204" pitchFamily="34" charset="0"/>
                  </a:rPr>
                  <a:t>) is</a:t>
                </a:r>
              </a:p>
              <a:p>
                <a:pPr/>
                <a14:m>
                  <m:oMathPara xmlns:m="http://schemas.openxmlformats.org/officeDocument/2006/math">
                    <m:oMathParaPr>
                      <m:jc m:val="centerGroup"/>
                    </m:oMathParaPr>
                    <m:oMath xmlns:m="http://schemas.openxmlformats.org/officeDocument/2006/math">
                      <m:acc>
                        <m:accPr>
                          <m:chr m:val="̃"/>
                          <m:ctrlPr>
                            <a:rPr lang="en-US" sz="3600" i="1" smtClean="0">
                              <a:solidFill>
                                <a:schemeClr val="tx1"/>
                              </a:solidFill>
                              <a:latin typeface="Cambria Math" panose="02040503050406030204" pitchFamily="18" charset="0"/>
                              <a:ea typeface="Palatino" charset="0"/>
                              <a:cs typeface="Palatino" charset="0"/>
                            </a:rPr>
                          </m:ctrlPr>
                        </m:accPr>
                        <m:e>
                          <m:r>
                            <a:rPr lang="en-US" sz="3600" b="1" i="1">
                              <a:solidFill>
                                <a:schemeClr val="tx1"/>
                              </a:solidFill>
                              <a:latin typeface="Cambria Math" charset="0"/>
                              <a:ea typeface="Palatino" charset="0"/>
                              <a:cs typeface="Palatino" charset="0"/>
                            </a:rPr>
                            <m:t>𝑶</m:t>
                          </m:r>
                        </m:e>
                      </m:acc>
                      <m:d>
                        <m:dPr>
                          <m:ctrlPr>
                            <a:rPr lang="en-US" sz="3600" b="1" i="1" dirty="0">
                              <a:solidFill>
                                <a:schemeClr val="tx1"/>
                              </a:solidFill>
                              <a:latin typeface="Cambria Math" panose="02040503050406030204" pitchFamily="18" charset="0"/>
                              <a:ea typeface="Palatino" charset="0"/>
                              <a:cs typeface="Palatino" charset="0"/>
                            </a:rPr>
                          </m:ctrlPr>
                        </m:dPr>
                        <m:e>
                          <m:f>
                            <m:fPr>
                              <m:ctrlPr>
                                <a:rPr lang="en-US" sz="3600" b="1" i="1" dirty="0">
                                  <a:solidFill>
                                    <a:schemeClr val="tx1"/>
                                  </a:solidFill>
                                  <a:latin typeface="Cambria Math" panose="02040503050406030204" pitchFamily="18" charset="0"/>
                                  <a:ea typeface="Palatino" charset="0"/>
                                  <a:cs typeface="Palatino" charset="0"/>
                                </a:rPr>
                              </m:ctrlPr>
                            </m:fPr>
                            <m:num>
                              <m:r>
                                <a:rPr lang="en-US" sz="3600" b="1" i="1" dirty="0" smtClean="0">
                                  <a:solidFill>
                                    <a:srgbClr val="4173B6"/>
                                  </a:solidFill>
                                  <a:latin typeface="Cambria Math" charset="0"/>
                                  <a:ea typeface="Palatino" charset="0"/>
                                  <a:cs typeface="Palatino" charset="0"/>
                                </a:rPr>
                                <m:t>𝒕</m:t>
                              </m:r>
                            </m:num>
                            <m:den>
                              <m:sSup>
                                <m:sSupPr>
                                  <m:ctrlPr>
                                    <a:rPr lang="en-US" sz="3600" b="1" i="1" dirty="0">
                                      <a:solidFill>
                                        <a:schemeClr val="tx1"/>
                                      </a:solidFill>
                                      <a:latin typeface="Cambria Math" panose="02040503050406030204" pitchFamily="18" charset="0"/>
                                      <a:ea typeface="Palatino" charset="0"/>
                                      <a:cs typeface="Palatino" charset="0"/>
                                    </a:rPr>
                                  </m:ctrlPr>
                                </m:sSupPr>
                                <m:e>
                                  <m:r>
                                    <a:rPr lang="en-US" sz="3600" b="1" i="1" dirty="0">
                                      <a:solidFill>
                                        <a:schemeClr val="tx1"/>
                                      </a:solidFill>
                                      <a:latin typeface="Cambria Math" charset="0"/>
                                      <a:ea typeface="Palatino" charset="0"/>
                                      <a:cs typeface="Palatino" charset="0"/>
                                    </a:rPr>
                                    <m:t>𝝐</m:t>
                                  </m:r>
                                </m:e>
                                <m:sup>
                                  <m:r>
                                    <a:rPr lang="en-US" sz="3600" b="1" i="1" dirty="0">
                                      <a:solidFill>
                                        <a:schemeClr val="tx1"/>
                                      </a:solidFill>
                                      <a:latin typeface="Cambria Math" charset="0"/>
                                      <a:ea typeface="Palatino" charset="0"/>
                                      <a:cs typeface="Palatino" charset="0"/>
                                    </a:rPr>
                                    <m:t>𝟐</m:t>
                                  </m:r>
                                </m:sup>
                              </m:sSup>
                            </m:den>
                          </m:f>
                        </m:e>
                      </m:d>
                      <m:r>
                        <a:rPr lang="en-US" sz="3600" b="1" i="1" dirty="0">
                          <a:solidFill>
                            <a:schemeClr val="tx1"/>
                          </a:solidFill>
                          <a:latin typeface="Cambria Math" charset="0"/>
                          <a:ea typeface="Palatino" charset="0"/>
                          <a:cs typeface="Palatino" charset="0"/>
                        </a:rPr>
                        <m:t>.</m:t>
                      </m:r>
                    </m:oMath>
                  </m:oMathPara>
                </a14:m>
                <a:endParaRPr lang="en-US" sz="3200" dirty="0">
                  <a:solidFill>
                    <a:schemeClr val="tx1"/>
                  </a:solidFill>
                  <a:latin typeface="Calibri" panose="020F0502020204030204" pitchFamily="34" charset="0"/>
                  <a:ea typeface="Palatino" charset="0"/>
                  <a:cs typeface="Calibri" panose="020F0502020204030204" pitchFamily="34" charset="0"/>
                </a:endParaRPr>
              </a:p>
              <a:p>
                <a:endParaRPr lang="en-US" sz="200" dirty="0">
                  <a:latin typeface="Calibri" panose="020F0502020204030204" pitchFamily="34" charset="0"/>
                  <a:ea typeface="Palatino" charset="0"/>
                  <a:cs typeface="Calibri" panose="020F0502020204030204" pitchFamily="34" charset="0"/>
                </a:endParaRPr>
              </a:p>
            </p:txBody>
          </p:sp>
        </mc:Choice>
        <mc:Fallback xmlns="">
          <p:sp>
            <p:nvSpPr>
              <p:cNvPr id="7" name="Rounded Rectangle 6"/>
              <p:cNvSpPr>
                <a:spLocks noRot="1" noChangeAspect="1" noMove="1" noResize="1" noEditPoints="1" noAdjustHandles="1" noChangeArrowheads="1" noChangeShapeType="1" noTextEdit="1"/>
              </p:cNvSpPr>
              <p:nvPr/>
            </p:nvSpPr>
            <p:spPr>
              <a:xfrm>
                <a:off x="742669" y="1060697"/>
                <a:ext cx="10787344" cy="2182870"/>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8049066" y="2486877"/>
                <a:ext cx="3100401" cy="441596"/>
              </a:xfrm>
              <a:prstGeom prst="rect">
                <a:avLst/>
              </a:prstGeom>
              <a:noFill/>
            </p:spPr>
            <p:txBody>
              <a:bodyPr wrap="none" rtlCol="0">
                <a:spAutoFit/>
              </a:bodyPr>
              <a:lstStyle/>
              <a:p>
                <a14:m>
                  <m:oMath xmlns:m="http://schemas.openxmlformats.org/officeDocument/2006/math">
                    <m:acc>
                      <m:accPr>
                        <m:chr m:val="̃"/>
                        <m:ctrlPr>
                          <a:rPr lang="en-US" sz="2200" b="0" i="1" smtClean="0">
                            <a:solidFill>
                              <a:schemeClr val="tx1">
                                <a:lumMod val="65000"/>
                                <a:lumOff val="35000"/>
                              </a:schemeClr>
                            </a:solidFill>
                            <a:latin typeface="Cambria Math" panose="02040503050406030204" pitchFamily="18" charset="0"/>
                          </a:rPr>
                        </m:ctrlPr>
                      </m:accPr>
                      <m:e>
                        <m:r>
                          <m:rPr>
                            <m:sty m:val="p"/>
                          </m:rPr>
                          <a:rPr lang="en-US" sz="2200" b="0" i="0" smtClean="0">
                            <a:solidFill>
                              <a:schemeClr val="tx1">
                                <a:lumMod val="65000"/>
                                <a:lumOff val="35000"/>
                              </a:schemeClr>
                            </a:solidFill>
                            <a:latin typeface="Cambria Math" charset="0"/>
                          </a:rPr>
                          <m:t>O</m:t>
                        </m:r>
                      </m:e>
                    </m:acc>
                    <m:d>
                      <m:dPr>
                        <m:ctrlPr>
                          <a:rPr lang="en-US" sz="2200" b="0" i="1" smtClean="0">
                            <a:solidFill>
                              <a:schemeClr val="tx1">
                                <a:lumMod val="65000"/>
                                <a:lumOff val="35000"/>
                              </a:schemeClr>
                            </a:solidFill>
                            <a:latin typeface="Cambria Math" panose="02040503050406030204" pitchFamily="18" charset="0"/>
                          </a:rPr>
                        </m:ctrlPr>
                      </m:dPr>
                      <m:e>
                        <m:r>
                          <a:rPr lang="en-US" sz="2200" i="1" smtClean="0">
                            <a:solidFill>
                              <a:schemeClr val="tx1">
                                <a:lumMod val="65000"/>
                                <a:lumOff val="35000"/>
                              </a:schemeClr>
                            </a:solidFill>
                            <a:latin typeface="Cambria Math" charset="0"/>
                            <a:ea typeface="Cambria Math" charset="0"/>
                            <a:cs typeface="Cambria Math" charset="0"/>
                          </a:rPr>
                          <m:t>∙</m:t>
                        </m:r>
                      </m:e>
                    </m:d>
                  </m:oMath>
                </a14:m>
                <a:r>
                  <a:rPr lang="en-US" sz="2200" dirty="0">
                    <a:solidFill>
                      <a:schemeClr val="tx1">
                        <a:lumMod val="65000"/>
                        <a:lumOff val="35000"/>
                      </a:schemeClr>
                    </a:solidFill>
                    <a:latin typeface="Calibri" panose="020F0502020204030204" pitchFamily="34" charset="0"/>
                    <a:cs typeface="Calibri" panose="020F0502020204030204" pitchFamily="34" charset="0"/>
                  </a:rPr>
                  <a:t> </a:t>
                </a:r>
                <a:r>
                  <a:rPr lang="en-US" sz="2200" dirty="0">
                    <a:solidFill>
                      <a:schemeClr val="tx1">
                        <a:lumMod val="65000"/>
                        <a:lumOff val="35000"/>
                      </a:schemeClr>
                    </a:solidFill>
                    <a:latin typeface="Calibri" panose="020F0502020204030204" pitchFamily="34" charset="0"/>
                    <a:ea typeface="Palatino" charset="0"/>
                    <a:cs typeface="Calibri" panose="020F0502020204030204" pitchFamily="34" charset="0"/>
                  </a:rPr>
                  <a:t>hides </a:t>
                </a:r>
                <a:r>
                  <a:rPr lang="en-US" sz="22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polylog</a:t>
                </a:r>
                <a:r>
                  <a:rPr lang="en-US" sz="2200" dirty="0">
                    <a:solidFill>
                      <a:schemeClr val="tx1">
                        <a:lumMod val="65000"/>
                        <a:lumOff val="35000"/>
                      </a:schemeClr>
                    </a:solidFill>
                    <a:latin typeface="Calibri" panose="020F0502020204030204" pitchFamily="34" charset="0"/>
                    <a:ea typeface="Palatino" charset="0"/>
                    <a:cs typeface="Calibri" panose="020F0502020204030204" pitchFamily="34" charset="0"/>
                  </a:rPr>
                  <a:t> factors</a:t>
                </a:r>
              </a:p>
            </p:txBody>
          </p:sp>
        </mc:Choice>
        <mc:Fallback xmlns="">
          <p:sp>
            <p:nvSpPr>
              <p:cNvPr id="9" name="TextBox 8"/>
              <p:cNvSpPr txBox="1">
                <a:spLocks noRot="1" noChangeAspect="1" noMove="1" noResize="1" noEditPoints="1" noAdjustHandles="1" noChangeArrowheads="1" noChangeShapeType="1" noTextEdit="1"/>
              </p:cNvSpPr>
              <p:nvPr/>
            </p:nvSpPr>
            <p:spPr>
              <a:xfrm>
                <a:off x="8049066" y="2486877"/>
                <a:ext cx="3100401" cy="441596"/>
              </a:xfrm>
              <a:prstGeom prst="rect">
                <a:avLst/>
              </a:prstGeom>
              <a:blipFill>
                <a:blip r:embed="rId4"/>
                <a:stretch>
                  <a:fillRect t="-5556" r="-1224" b="-25000"/>
                </a:stretch>
              </a:blipFill>
            </p:spPr>
            <p:txBody>
              <a:bodyPr/>
              <a:lstStyle/>
              <a:p>
                <a:r>
                  <a:rPr lang="en-US">
                    <a:noFill/>
                  </a:rPr>
                  <a:t> </a:t>
                </a:r>
              </a:p>
            </p:txBody>
          </p:sp>
        </mc:Fallback>
      </mc:AlternateContent>
      <p:sp>
        <p:nvSpPr>
          <p:cNvPr id="10" name="Content Placeholder 2"/>
          <p:cNvSpPr txBox="1">
            <a:spLocks/>
          </p:cNvSpPr>
          <p:nvPr/>
        </p:nvSpPr>
        <p:spPr>
          <a:xfrm>
            <a:off x="838200" y="3558660"/>
            <a:ext cx="10515600" cy="23849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 typeface="Arial"/>
              <a:buNone/>
            </a:pPr>
            <a:r>
              <a:rPr lang="en-US" sz="3200" b="1" dirty="0">
                <a:solidFill>
                  <a:srgbClr val="C00000"/>
                </a:solidFill>
                <a:latin typeface="Calibri" panose="020F0502020204030204" pitchFamily="34" charset="0"/>
                <a:ea typeface="Palatino" charset="0"/>
                <a:cs typeface="Calibri" panose="020F0502020204030204" pitchFamily="34" charset="0"/>
              </a:rPr>
              <a:t>Small compression schemes</a:t>
            </a:r>
            <a:r>
              <a:rPr lang="en-US" sz="3200" dirty="0">
                <a:latin typeface="Calibri" panose="020F0502020204030204" pitchFamily="34" charset="0"/>
                <a:ea typeface="Palatino" charset="0"/>
                <a:cs typeface="Calibri" panose="020F0502020204030204" pitchFamily="34" charset="0"/>
              </a:rPr>
              <a:t> imply</a:t>
            </a:r>
          </a:p>
          <a:p>
            <a:pPr marL="0" indent="0" algn="ctr">
              <a:lnSpc>
                <a:spcPct val="100000"/>
              </a:lnSpc>
              <a:spcBef>
                <a:spcPts val="0"/>
              </a:spcBef>
              <a:buFont typeface="Arial"/>
              <a:buNone/>
            </a:pPr>
            <a:r>
              <a:rPr lang="en-US" sz="3200" b="1" dirty="0">
                <a:solidFill>
                  <a:srgbClr val="C00000"/>
                </a:solidFill>
                <a:latin typeface="Calibri" panose="020F0502020204030204" pitchFamily="34" charset="0"/>
                <a:ea typeface="Palatino" charset="0"/>
                <a:cs typeface="Calibri" panose="020F0502020204030204" pitchFamily="34" charset="0"/>
              </a:rPr>
              <a:t>sample-efficient</a:t>
            </a:r>
            <a:r>
              <a:rPr lang="en-US" sz="3200" dirty="0">
                <a:latin typeface="Calibri" panose="020F0502020204030204" pitchFamily="34" charset="0"/>
                <a:ea typeface="Palatino" charset="0"/>
                <a:cs typeface="Calibri" panose="020F0502020204030204" pitchFamily="34" charset="0"/>
              </a:rPr>
              <a:t> algorithms.</a:t>
            </a:r>
          </a:p>
          <a:p>
            <a:pPr marL="0" indent="0" algn="ctr">
              <a:lnSpc>
                <a:spcPct val="100000"/>
              </a:lnSpc>
              <a:spcBef>
                <a:spcPts val="0"/>
              </a:spcBef>
              <a:buFont typeface="Arial"/>
              <a:buNone/>
            </a:pPr>
            <a:endParaRPr lang="en-US" sz="3200" dirty="0">
              <a:latin typeface="Calibri" panose="020F0502020204030204" pitchFamily="34" charset="0"/>
              <a:ea typeface="Palatino" charset="0"/>
              <a:cs typeface="Calibri" panose="020F0502020204030204" pitchFamily="34" charset="0"/>
            </a:endParaRPr>
          </a:p>
        </p:txBody>
      </p:sp>
      <p:sp>
        <p:nvSpPr>
          <p:cNvPr id="11" name="Title 1">
            <a:extLst>
              <a:ext uri="{FF2B5EF4-FFF2-40B4-BE49-F238E27FC236}">
                <a16:creationId xmlns:a16="http://schemas.microsoft.com/office/drawing/2014/main" id="{1ED859FA-8DAD-B34F-82C8-6779102CFF0F}"/>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Theorem</a:t>
            </a:r>
          </a:p>
        </p:txBody>
      </p:sp>
      <p:sp>
        <p:nvSpPr>
          <p:cNvPr id="6" name="Content Placeholder 2">
            <a:extLst>
              <a:ext uri="{FF2B5EF4-FFF2-40B4-BE49-F238E27FC236}">
                <a16:creationId xmlns:a16="http://schemas.microsoft.com/office/drawing/2014/main" id="{44E61058-DA54-0E4B-947F-46C3A460B028}"/>
              </a:ext>
            </a:extLst>
          </p:cNvPr>
          <p:cNvSpPr txBox="1">
            <a:spLocks/>
          </p:cNvSpPr>
          <p:nvPr/>
        </p:nvSpPr>
        <p:spPr>
          <a:xfrm>
            <a:off x="633867" y="5943599"/>
            <a:ext cx="10515600" cy="71120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defRPr/>
            </a:pP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Minor caveat: Assumes Alice does not draw far too many samples. Usually ok.</a:t>
            </a:r>
          </a:p>
        </p:txBody>
      </p:sp>
      <p:sp>
        <p:nvSpPr>
          <p:cNvPr id="8" name="TextBox 7">
            <a:extLst>
              <a:ext uri="{FF2B5EF4-FFF2-40B4-BE49-F238E27FC236}">
                <a16:creationId xmlns:a16="http://schemas.microsoft.com/office/drawing/2014/main" id="{1D0D2FE7-24B0-ED48-ABA1-F989B6A38CF7}"/>
              </a:ext>
            </a:extLst>
          </p:cNvPr>
          <p:cNvSpPr txBox="1"/>
          <p:nvPr/>
        </p:nvSpPr>
        <p:spPr>
          <a:xfrm>
            <a:off x="11727305" y="6488668"/>
            <a:ext cx="464695" cy="369332"/>
          </a:xfrm>
          <a:prstGeom prst="rect">
            <a:avLst/>
          </a:prstGeom>
          <a:noFill/>
        </p:spPr>
        <p:txBody>
          <a:bodyPr wrap="square" rtlCol="0">
            <a:spAutoFit/>
          </a:bodyPr>
          <a:lstStyle/>
          <a:p>
            <a:r>
              <a:rPr lang="en-US" dirty="0"/>
              <a:t>18</a:t>
            </a:r>
          </a:p>
        </p:txBody>
      </p:sp>
    </p:spTree>
    <p:extLst>
      <p:ext uri="{BB962C8B-B14F-4D97-AF65-F5344CB8AC3E}">
        <p14:creationId xmlns:p14="http://schemas.microsoft.com/office/powerpoint/2010/main" val="2113624398"/>
      </p:ext>
    </p:extLst>
  </p:cSld>
  <p:clrMapOvr>
    <a:masterClrMapping/>
  </p:clrMapOvr>
  <mc:AlternateContent xmlns:mc="http://schemas.openxmlformats.org/markup-compatibility/2006" xmlns:p14="http://schemas.microsoft.com/office/powerpoint/2010/main">
    <mc:Choice Requires="p14">
      <p:transition spd="slow" p14:dur="2000" advTm="75676"/>
    </mc:Choice>
    <mc:Fallback xmlns="">
      <p:transition spd="slow" advTm="75676"/>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2443077" y="2981919"/>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pic>
        <p:nvPicPr>
          <p:cNvPr id="12" name="Picture 11"/>
          <p:cNvPicPr>
            <a:picLocks noChangeAspect="1"/>
          </p:cNvPicPr>
          <p:nvPr/>
        </p:nvPicPr>
        <p:blipFill>
          <a:blip r:embed="rId4"/>
          <a:stretch>
            <a:fillRect/>
          </a:stretch>
        </p:blipFill>
        <p:spPr>
          <a:xfrm>
            <a:off x="2488738" y="4205887"/>
            <a:ext cx="1307351" cy="1978855"/>
          </a:xfrm>
          <a:prstGeom prst="rect">
            <a:avLst/>
          </a:prstGeom>
        </p:spPr>
      </p:pic>
      <p:sp>
        <p:nvSpPr>
          <p:cNvPr id="24" name="Oval 23"/>
          <p:cNvSpPr/>
          <p:nvPr/>
        </p:nvSpPr>
        <p:spPr>
          <a:xfrm>
            <a:off x="2800084" y="3238066"/>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5" name="Oval 24"/>
          <p:cNvSpPr/>
          <p:nvPr/>
        </p:nvSpPr>
        <p:spPr>
          <a:xfrm>
            <a:off x="3166551" y="3510379"/>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6" name="Oval 25"/>
          <p:cNvSpPr/>
          <p:nvPr/>
        </p:nvSpPr>
        <p:spPr>
          <a:xfrm>
            <a:off x="3322510" y="3166011"/>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7" name="Oval 26"/>
          <p:cNvSpPr/>
          <p:nvPr/>
        </p:nvSpPr>
        <p:spPr>
          <a:xfrm>
            <a:off x="3584558" y="3752045"/>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8" name="Oval 27"/>
          <p:cNvSpPr/>
          <p:nvPr/>
        </p:nvSpPr>
        <p:spPr>
          <a:xfrm>
            <a:off x="2652502" y="3868821"/>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0" name="TextBox 29"/>
              <p:cNvSpPr txBox="1"/>
              <p:nvPr/>
            </p:nvSpPr>
            <p:spPr>
              <a:xfrm>
                <a:off x="3876944" y="5634009"/>
                <a:ext cx="1388906"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Knows </a:t>
                </a:r>
                <a14:m>
                  <m:oMath xmlns:m="http://schemas.openxmlformats.org/officeDocument/2006/math">
                    <m:r>
                      <a:rPr lang="en-US" sz="2600" i="1">
                        <a:solidFill>
                          <a:srgbClr val="C00000"/>
                        </a:solidFill>
                        <a:latin typeface="Cambria Math" charset="0"/>
                        <a:ea typeface="Palatino" charset="0"/>
                        <a:cs typeface="Palatino" charset="0"/>
                      </a:rPr>
                      <m:t>ℱ</m:t>
                    </m:r>
                  </m:oMath>
                </a14:m>
                <a:endParaRPr lang="en-US" sz="2600" dirty="0">
                  <a:latin typeface="Calibri" panose="020F0502020204030204" pitchFamily="34" charset="0"/>
                  <a:cs typeface="Calibri" panose="020F0502020204030204" pitchFamily="34"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3876944" y="5634009"/>
                <a:ext cx="1388906" cy="492443"/>
              </a:xfrm>
              <a:prstGeom prst="rect">
                <a:avLst/>
              </a:prstGeom>
              <a:blipFill>
                <a:blip r:embed="rId5"/>
                <a:stretch>
                  <a:fillRect l="-6306" t="-13158"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Content Placeholder 2"/>
              <p:cNvSpPr txBox="1">
                <a:spLocks/>
              </p:cNvSpPr>
              <p:nvPr/>
            </p:nvSpPr>
            <p:spPr>
              <a:xfrm>
                <a:off x="838200" y="1114424"/>
                <a:ext cx="10515600" cy="33838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cannot implement Alice, but we can implement Bob!</a:t>
                </a:r>
              </a:p>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draw </a:t>
                </a:r>
                <a14:m>
                  <m:oMath xmlns:m="http://schemas.openxmlformats.org/officeDocument/2006/math">
                    <m:r>
                      <a:rPr lang="en-US" sz="2600" i="1">
                        <a:solidFill>
                          <a:srgbClr val="FF0000"/>
                        </a:solidFill>
                        <a:latin typeface="Cambria Math" charset="0"/>
                        <a:ea typeface="Palatino" charset="0"/>
                        <a:cs typeface="Palatino" charset="0"/>
                      </a:rPr>
                      <m:t>𝑚</m:t>
                    </m:r>
                  </m:oMath>
                </a14:m>
                <a:r>
                  <a:rPr lang="en-US" sz="2600" dirty="0">
                    <a:latin typeface="Calibri" panose="020F0502020204030204" pitchFamily="34" charset="0"/>
                    <a:ea typeface="Palatino" charset="0"/>
                    <a:cs typeface="Calibri" panose="020F0502020204030204" pitchFamily="34" charset="0"/>
                  </a:rPr>
                  <a:t> </a:t>
                </a:r>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 from </a:t>
                </a:r>
                <a14:m>
                  <m:oMath xmlns:m="http://schemas.openxmlformats.org/officeDocument/2006/math">
                    <m:r>
                      <a:rPr lang="en-US" sz="2600" b="0" i="1" smtClean="0">
                        <a:latin typeface="Cambria Math" charset="0"/>
                        <a:ea typeface="Palatino" charset="0"/>
                        <a:cs typeface="Palatino" charset="0"/>
                      </a:rPr>
                      <m:t>𝑓</m:t>
                    </m:r>
                  </m:oMath>
                </a14:m>
                <a:r>
                  <a:rPr lang="en-US" sz="2600" dirty="0">
                    <a:latin typeface="Calibri" panose="020F0502020204030204" pitchFamily="34" charset="0"/>
                    <a:ea typeface="Palatino" charset="0"/>
                    <a:cs typeface="Calibri" panose="020F0502020204030204" pitchFamily="34" charset="0"/>
                  </a:rPr>
                  <a:t> and try all </a:t>
                </a:r>
                <a14:m>
                  <m:oMath xmlns:m="http://schemas.openxmlformats.org/officeDocument/2006/math">
                    <m:r>
                      <a:rPr lang="en-US" sz="2600" i="1" smtClean="0">
                        <a:latin typeface="Cambria Math" charset="0"/>
                        <a:ea typeface="Palatino" charset="0"/>
                        <a:cs typeface="Palatino" charset="0"/>
                      </a:rPr>
                      <m:t>𝑀</m:t>
                    </m:r>
                    <m:r>
                      <a:rPr lang="en-US" sz="2600" i="1">
                        <a:latin typeface="Cambria Math" charset="0"/>
                        <a:ea typeface="Palatino" charset="0"/>
                        <a:cs typeface="Palatino" charset="0"/>
                      </a:rPr>
                      <m:t>≤</m:t>
                    </m:r>
                    <m:sSup>
                      <m:sSupPr>
                        <m:ctrlPr>
                          <a:rPr lang="en-US" sz="2600" i="1">
                            <a:solidFill>
                              <a:srgbClr val="FF0000"/>
                            </a:solidFill>
                            <a:latin typeface="Cambria Math" panose="02040503050406030204" pitchFamily="18" charset="0"/>
                            <a:ea typeface="Palatino" charset="0"/>
                            <a:cs typeface="Palatino" charset="0"/>
                          </a:rPr>
                        </m:ctrlPr>
                      </m:sSupPr>
                      <m:e>
                        <m:r>
                          <a:rPr lang="en-US" sz="2600" i="1">
                            <a:solidFill>
                              <a:srgbClr val="FF0000"/>
                            </a:solidFill>
                            <a:latin typeface="Cambria Math" charset="0"/>
                            <a:ea typeface="Palatino" charset="0"/>
                            <a:cs typeface="Palatino" charset="0"/>
                          </a:rPr>
                          <m:t>𝑚</m:t>
                        </m:r>
                      </m:e>
                      <m:sup>
                        <m:r>
                          <a:rPr lang="en-US" sz="2600" i="1">
                            <a:solidFill>
                              <a:srgbClr val="4273B6"/>
                            </a:solidFill>
                            <a:latin typeface="Cambria Math" charset="0"/>
                            <a:ea typeface="Palatino" charset="0"/>
                            <a:cs typeface="Palatino" charset="0"/>
                          </a:rPr>
                          <m:t>𝑡</m:t>
                        </m:r>
                      </m:sup>
                    </m:sSup>
                  </m:oMath>
                </a14:m>
                <a:r>
                  <a:rPr lang="en-US" sz="2600" dirty="0">
                    <a:latin typeface="Calibri" panose="020F0502020204030204" pitchFamily="34" charset="0"/>
                    <a:ea typeface="Palatino" charset="0"/>
                    <a:cs typeface="Calibri" panose="020F0502020204030204" pitchFamily="34" charset="0"/>
                  </a:rPr>
                  <a:t> possible inputs to Bob to get a </a:t>
                </a:r>
                <a:r>
                  <a:rPr lang="en-US" sz="2600" b="1" dirty="0">
                    <a:latin typeface="Calibri" panose="020F0502020204030204" pitchFamily="34" charset="0"/>
                    <a:ea typeface="Palatino" charset="0"/>
                    <a:cs typeface="Calibri" panose="020F0502020204030204" pitchFamily="34" charset="0"/>
                  </a:rPr>
                  <a:t>data-dependent</a:t>
                </a:r>
                <a:r>
                  <a:rPr lang="en-US" sz="2600" dirty="0">
                    <a:latin typeface="Calibri" panose="020F0502020204030204" pitchFamily="34" charset="0"/>
                    <a:ea typeface="Palatino" charset="0"/>
                    <a:cs typeface="Calibri" panose="020F0502020204030204" pitchFamily="34" charset="0"/>
                  </a:rPr>
                  <a:t> cover of </a:t>
                </a:r>
                <a14:m>
                  <m:oMath xmlns:m="http://schemas.openxmlformats.org/officeDocument/2006/math">
                    <m:r>
                      <a:rPr lang="en-US" sz="2600" i="1">
                        <a:solidFill>
                          <a:srgbClr val="C00000"/>
                        </a:solidFill>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of size </a:t>
                </a:r>
                <a14:m>
                  <m:oMath xmlns:m="http://schemas.openxmlformats.org/officeDocument/2006/math">
                    <m:r>
                      <a:rPr lang="en-US" sz="2600" i="1">
                        <a:latin typeface="Cambria Math" charset="0"/>
                        <a:ea typeface="Palatino" charset="0"/>
                        <a:cs typeface="Palatino" charset="0"/>
                      </a:rPr>
                      <m:t>𝑀</m:t>
                    </m:r>
                  </m:oMath>
                </a14:m>
                <a:r>
                  <a:rPr lang="en-US" sz="2600" dirty="0">
                    <a:latin typeface="Calibri" panose="020F0502020204030204" pitchFamily="34" charset="0"/>
                    <a:ea typeface="Palatino" charset="0"/>
                    <a:cs typeface="Calibri" panose="020F0502020204030204" pitchFamily="34" charset="0"/>
                  </a:rPr>
                  <a:t>.</a:t>
                </a:r>
              </a:p>
              <a:p>
                <a:pPr lvl="1">
                  <a:lnSpc>
                    <a:spcPct val="100000"/>
                  </a:lnSpc>
                  <a:spcBef>
                    <a:spcPts val="0"/>
                  </a:spcBef>
                  <a:defRPr/>
                </a:pPr>
                <a:r>
                  <a:rPr lang="en-US" dirty="0">
                    <a:latin typeface="Calibri" panose="020F0502020204030204" pitchFamily="34" charset="0"/>
                    <a:ea typeface="Palatino" charset="0"/>
                    <a:cs typeface="Calibri" panose="020F0502020204030204" pitchFamily="34" charset="0"/>
                  </a:rPr>
                  <a:t>Existence of cover follows from </a:t>
                </a:r>
                <a14:m>
                  <m:oMath xmlns:m="http://schemas.openxmlformats.org/officeDocument/2006/math">
                    <m:r>
                      <a:rPr lang="en-US" i="1">
                        <a:solidFill>
                          <a:srgbClr val="4273B5"/>
                        </a:solidFill>
                        <a:latin typeface="Cambria Math" charset="0"/>
                        <a:ea typeface="Palatino" charset="0"/>
                        <a:cs typeface="Palatino" charset="0"/>
                      </a:rPr>
                      <m:t>𝑡</m:t>
                    </m:r>
                  </m:oMath>
                </a14:m>
                <a:r>
                  <a:rPr lang="en-US" dirty="0">
                    <a:latin typeface="Calibri" panose="020F0502020204030204" pitchFamily="34" charset="0"/>
                    <a:ea typeface="Palatino" charset="0"/>
                    <a:cs typeface="Calibri" panose="020F0502020204030204" pitchFamily="34" charset="0"/>
                  </a:rPr>
                  <a:t>-compression. </a:t>
                </a:r>
              </a:p>
              <a:p>
                <a:pPr>
                  <a:lnSpc>
                    <a:spcPct val="100000"/>
                  </a:lnSpc>
                  <a:spcBef>
                    <a:spcPts val="0"/>
                  </a:spcBef>
                  <a:defRPr/>
                </a:pPr>
                <a:endParaRPr lang="en-US" sz="2600" b="1" dirty="0">
                  <a:latin typeface="Calibri" panose="020F0502020204030204" pitchFamily="34" charset="0"/>
                  <a:ea typeface="Palatino" charset="0"/>
                  <a:cs typeface="Calibri" panose="020F0502020204030204" pitchFamily="34" charset="0"/>
                </a:endParaRPr>
              </a:p>
            </p:txBody>
          </p:sp>
        </mc:Choice>
        <mc:Fallback xmlns="">
          <p:sp>
            <p:nvSpPr>
              <p:cNvPr id="31" name="Content Placeholder 2"/>
              <p:cNvSpPr txBox="1">
                <a:spLocks noRot="1" noChangeAspect="1" noMove="1" noResize="1" noEditPoints="1" noAdjustHandles="1" noChangeArrowheads="1" noChangeShapeType="1" noTextEdit="1"/>
              </p:cNvSpPr>
              <p:nvPr/>
            </p:nvSpPr>
            <p:spPr>
              <a:xfrm>
                <a:off x="838200" y="1114424"/>
                <a:ext cx="10515600" cy="3383834"/>
              </a:xfrm>
              <a:prstGeom prst="rect">
                <a:avLst/>
              </a:prstGeom>
              <a:blipFill>
                <a:blip r:embed="rId6"/>
                <a:stretch>
                  <a:fillRect l="-844" t="-1498" r="-8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4502618" y="2750054"/>
                <a:ext cx="2973644" cy="892552"/>
              </a:xfrm>
              <a:prstGeom prst="rect">
                <a:avLst/>
              </a:prstGeom>
              <a:noFill/>
            </p:spPr>
            <p:txBody>
              <a:bodyPr wrap="square" rtlCol="0">
                <a:spAutoFit/>
              </a:bodyPr>
              <a:lstStyle/>
              <a:p>
                <a:pPr algn="ctr"/>
                <a14:m>
                  <m:oMath xmlns:m="http://schemas.openxmlformats.org/officeDocument/2006/math">
                    <m:r>
                      <a:rPr lang="en-US" sz="2600" i="1" dirty="0" smtClean="0">
                        <a:solidFill>
                          <a:srgbClr val="FF0000"/>
                        </a:solidFill>
                        <a:latin typeface="Cambria Math" charset="0"/>
                        <a:ea typeface="Palatino" charset="0"/>
                        <a:cs typeface="Palatino" charset="0"/>
                      </a:rPr>
                      <m:t>𝑚</m:t>
                    </m:r>
                  </m:oMath>
                </a14:m>
                <a:r>
                  <a:rPr lang="en-US" sz="2600" dirty="0">
                    <a:latin typeface="Calibri" panose="020F0502020204030204" pitchFamily="34" charset="0"/>
                    <a:ea typeface="Palatino" charset="0"/>
                    <a:cs typeface="Calibri" panose="020F0502020204030204" pitchFamily="34" charset="0"/>
                  </a:rPr>
                  <a:t> </a:t>
                </a:r>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a:t>
                </a:r>
              </a:p>
              <a:p>
                <a:pPr algn="ctr"/>
                <a:r>
                  <a:rPr lang="en-US" sz="2600" dirty="0">
                    <a:latin typeface="Calibri" panose="020F0502020204030204" pitchFamily="34" charset="0"/>
                    <a:ea typeface="Palatino" charset="0"/>
                    <a:cs typeface="Calibri" panose="020F0502020204030204" pitchFamily="34" charset="0"/>
                  </a:rPr>
                  <a:t>from </a:t>
                </a:r>
                <a14:m>
                  <m:oMath xmlns:m="http://schemas.openxmlformats.org/officeDocument/2006/math">
                    <m:r>
                      <a:rPr lang="en-US" sz="2600" b="0" i="1" smtClean="0">
                        <a:latin typeface="Cambria Math" charset="0"/>
                        <a:ea typeface="Cambria Math" charset="0"/>
                        <a:cs typeface="Cambria Math" charset="0"/>
                      </a:rPr>
                      <m:t>𝑓</m:t>
                    </m:r>
                    <m:r>
                      <a:rPr lang="en-US" sz="2600" b="0" i="1" smtClean="0">
                        <a:latin typeface="Cambria Math" charset="0"/>
                        <a:ea typeface="Cambria Math" charset="0"/>
                        <a:cs typeface="Cambria Math" charset="0"/>
                      </a:rPr>
                      <m:t>∈</m:t>
                    </m:r>
                    <m:r>
                      <a:rPr lang="en-US" sz="2600" i="1">
                        <a:solidFill>
                          <a:srgbClr val="C00000"/>
                        </a:solidFill>
                        <a:latin typeface="Cambria Math" charset="0"/>
                        <a:ea typeface="Palatino" charset="0"/>
                        <a:cs typeface="Palatino" charset="0"/>
                      </a:rPr>
                      <m:t>ℱ</m:t>
                    </m:r>
                  </m:oMath>
                </a14:m>
                <a:endParaRPr lang="en-US" sz="2600" dirty="0">
                  <a:latin typeface="Calibri" panose="020F0502020204030204" pitchFamily="34" charset="0"/>
                  <a:cs typeface="Calibri" panose="020F0502020204030204" pitchFamily="34"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4502618" y="2750054"/>
                <a:ext cx="2973644" cy="892552"/>
              </a:xfrm>
              <a:prstGeom prst="rect">
                <a:avLst/>
              </a:prstGeom>
              <a:blipFill>
                <a:blip r:embed="rId7"/>
                <a:stretch>
                  <a:fillRect t="-5634" b="-16901"/>
                </a:stretch>
              </a:blipFill>
            </p:spPr>
            <p:txBody>
              <a:bodyPr/>
              <a:lstStyle/>
              <a:p>
                <a:r>
                  <a:rPr lang="en-US">
                    <a:noFill/>
                  </a:rPr>
                  <a:t> </a:t>
                </a:r>
              </a:p>
            </p:txBody>
          </p:sp>
        </mc:Fallback>
      </mc:AlternateContent>
      <p:cxnSp>
        <p:nvCxnSpPr>
          <p:cNvPr id="41" name="Straight Arrow Connector 40"/>
          <p:cNvCxnSpPr>
            <a:stCxn id="40" idx="1"/>
            <a:endCxn id="18" idx="3"/>
          </p:cNvCxnSpPr>
          <p:nvPr/>
        </p:nvCxnSpPr>
        <p:spPr>
          <a:xfrm flipH="1">
            <a:off x="3937176" y="3196330"/>
            <a:ext cx="565442" cy="39202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p:cNvSpPr/>
              <p:nvPr/>
            </p:nvSpPr>
            <p:spPr>
              <a:xfrm>
                <a:off x="10217863" y="3077007"/>
                <a:ext cx="777777"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800" i="1">
                          <a:solidFill>
                            <a:srgbClr val="C00000"/>
                          </a:solidFill>
                          <a:latin typeface="Cambria Math" charset="0"/>
                          <a:ea typeface="Palatino" charset="0"/>
                          <a:cs typeface="Palatino" charset="0"/>
                        </a:rPr>
                        <m:t>ℱ</m:t>
                      </m:r>
                    </m:oMath>
                  </m:oMathPara>
                </a14:m>
                <a:endParaRPr lang="en-US" sz="4800" dirty="0">
                  <a:solidFill>
                    <a:schemeClr val="accent6"/>
                  </a:solidFill>
                  <a:latin typeface="Calibri" panose="020F0502020204030204" pitchFamily="34" charset="0"/>
                  <a:cs typeface="Calibri" panose="020F0502020204030204" pitchFamily="34" charset="0"/>
                </a:endParaRPr>
              </a:p>
            </p:txBody>
          </p:sp>
        </mc:Choice>
        <mc:Fallback xmlns="">
          <p:sp>
            <p:nvSpPr>
              <p:cNvPr id="16" name="Rectangle 15"/>
              <p:cNvSpPr>
                <a:spLocks noRot="1" noChangeAspect="1" noMove="1" noResize="1" noEditPoints="1" noAdjustHandles="1" noChangeArrowheads="1" noChangeShapeType="1" noTextEdit="1"/>
              </p:cNvSpPr>
              <p:nvPr/>
            </p:nvSpPr>
            <p:spPr>
              <a:xfrm>
                <a:off x="10217863" y="3077007"/>
                <a:ext cx="777777" cy="830997"/>
              </a:xfrm>
              <a:prstGeom prst="rect">
                <a:avLst/>
              </a:prstGeom>
              <a:blipFill>
                <a:blip r:embed="rId8"/>
                <a:stretch>
                  <a:fillRect l="-4839" r="-1613"/>
                </a:stretch>
              </a:blipFill>
            </p:spPr>
            <p:txBody>
              <a:bodyPr/>
              <a:lstStyle/>
              <a:p>
                <a:r>
                  <a:rPr lang="en-US">
                    <a:noFill/>
                  </a:rPr>
                  <a:t> </a:t>
                </a:r>
              </a:p>
            </p:txBody>
          </p:sp>
        </mc:Fallback>
      </mc:AlternateContent>
      <p:sp>
        <p:nvSpPr>
          <p:cNvPr id="3" name="Freeform 2"/>
          <p:cNvSpPr/>
          <p:nvPr/>
        </p:nvSpPr>
        <p:spPr>
          <a:xfrm>
            <a:off x="6985354" y="2061698"/>
            <a:ext cx="5891134" cy="5239710"/>
          </a:xfrm>
          <a:custGeom>
            <a:avLst/>
            <a:gdLst>
              <a:gd name="connsiteX0" fmla="*/ 2098623 w 5891134"/>
              <a:gd name="connsiteY0" fmla="*/ 1282306 h 5239710"/>
              <a:gd name="connsiteX1" fmla="*/ 2098623 w 5891134"/>
              <a:gd name="connsiteY1" fmla="*/ 1282306 h 5239710"/>
              <a:gd name="connsiteX2" fmla="*/ 2188564 w 5891134"/>
              <a:gd name="connsiteY2" fmla="*/ 1162385 h 5239710"/>
              <a:gd name="connsiteX3" fmla="*/ 2278505 w 5891134"/>
              <a:gd name="connsiteY3" fmla="*/ 1102424 h 5239710"/>
              <a:gd name="connsiteX4" fmla="*/ 2338465 w 5891134"/>
              <a:gd name="connsiteY4" fmla="*/ 1072444 h 5239710"/>
              <a:gd name="connsiteX5" fmla="*/ 2458386 w 5891134"/>
              <a:gd name="connsiteY5" fmla="*/ 1042464 h 5239710"/>
              <a:gd name="connsiteX6" fmla="*/ 3327816 w 5891134"/>
              <a:gd name="connsiteY6" fmla="*/ 1042464 h 5239710"/>
              <a:gd name="connsiteX7" fmla="*/ 3417757 w 5891134"/>
              <a:gd name="connsiteY7" fmla="*/ 997493 h 5239710"/>
              <a:gd name="connsiteX8" fmla="*/ 3462727 w 5891134"/>
              <a:gd name="connsiteY8" fmla="*/ 982503 h 5239710"/>
              <a:gd name="connsiteX9" fmla="*/ 3537678 w 5891134"/>
              <a:gd name="connsiteY9" fmla="*/ 937532 h 5239710"/>
              <a:gd name="connsiteX10" fmla="*/ 3612629 w 5891134"/>
              <a:gd name="connsiteY10" fmla="*/ 892562 h 5239710"/>
              <a:gd name="connsiteX11" fmla="*/ 3732550 w 5891134"/>
              <a:gd name="connsiteY11" fmla="*/ 772641 h 5239710"/>
              <a:gd name="connsiteX12" fmla="*/ 3762531 w 5891134"/>
              <a:gd name="connsiteY12" fmla="*/ 742660 h 5239710"/>
              <a:gd name="connsiteX13" fmla="*/ 3807501 w 5891134"/>
              <a:gd name="connsiteY13" fmla="*/ 697690 h 5239710"/>
              <a:gd name="connsiteX14" fmla="*/ 3867462 w 5891134"/>
              <a:gd name="connsiteY14" fmla="*/ 667710 h 5239710"/>
              <a:gd name="connsiteX15" fmla="*/ 3912432 w 5891134"/>
              <a:gd name="connsiteY15" fmla="*/ 652719 h 5239710"/>
              <a:gd name="connsiteX16" fmla="*/ 4062334 w 5891134"/>
              <a:gd name="connsiteY16" fmla="*/ 637729 h 5239710"/>
              <a:gd name="connsiteX17" fmla="*/ 4407108 w 5891134"/>
              <a:gd name="connsiteY17" fmla="*/ 622739 h 5239710"/>
              <a:gd name="connsiteX18" fmla="*/ 4542019 w 5891134"/>
              <a:gd name="connsiteY18" fmla="*/ 562778 h 5239710"/>
              <a:gd name="connsiteX19" fmla="*/ 4691921 w 5891134"/>
              <a:gd name="connsiteY19" fmla="*/ 487828 h 5239710"/>
              <a:gd name="connsiteX20" fmla="*/ 4766872 w 5891134"/>
              <a:gd name="connsiteY20" fmla="*/ 397887 h 5239710"/>
              <a:gd name="connsiteX21" fmla="*/ 4826832 w 5891134"/>
              <a:gd name="connsiteY21" fmla="*/ 292955 h 5239710"/>
              <a:gd name="connsiteX22" fmla="*/ 4901783 w 5891134"/>
              <a:gd name="connsiteY22" fmla="*/ 247985 h 5239710"/>
              <a:gd name="connsiteX23" fmla="*/ 4946754 w 5891134"/>
              <a:gd name="connsiteY23" fmla="*/ 218005 h 5239710"/>
              <a:gd name="connsiteX24" fmla="*/ 4991724 w 5891134"/>
              <a:gd name="connsiteY24" fmla="*/ 203014 h 5239710"/>
              <a:gd name="connsiteX25" fmla="*/ 5126636 w 5891134"/>
              <a:gd name="connsiteY25" fmla="*/ 113073 h 5239710"/>
              <a:gd name="connsiteX26" fmla="*/ 5171606 w 5891134"/>
              <a:gd name="connsiteY26" fmla="*/ 83093 h 5239710"/>
              <a:gd name="connsiteX27" fmla="*/ 5216577 w 5891134"/>
              <a:gd name="connsiteY27" fmla="*/ 68103 h 5239710"/>
              <a:gd name="connsiteX28" fmla="*/ 5546360 w 5891134"/>
              <a:gd name="connsiteY28" fmla="*/ 23132 h 5239710"/>
              <a:gd name="connsiteX29" fmla="*/ 5606321 w 5891134"/>
              <a:gd name="connsiteY29" fmla="*/ 113073 h 5239710"/>
              <a:gd name="connsiteX30" fmla="*/ 5636301 w 5891134"/>
              <a:gd name="connsiteY30" fmla="*/ 218005 h 5239710"/>
              <a:gd name="connsiteX31" fmla="*/ 5651291 w 5891134"/>
              <a:gd name="connsiteY31" fmla="*/ 262975 h 5239710"/>
              <a:gd name="connsiteX32" fmla="*/ 5681272 w 5891134"/>
              <a:gd name="connsiteY32" fmla="*/ 547788 h 5239710"/>
              <a:gd name="connsiteX33" fmla="*/ 5711252 w 5891134"/>
              <a:gd name="connsiteY33" fmla="*/ 622739 h 5239710"/>
              <a:gd name="connsiteX34" fmla="*/ 5726242 w 5891134"/>
              <a:gd name="connsiteY34" fmla="*/ 697690 h 5239710"/>
              <a:gd name="connsiteX35" fmla="*/ 5741232 w 5891134"/>
              <a:gd name="connsiteY35" fmla="*/ 757651 h 5239710"/>
              <a:gd name="connsiteX36" fmla="*/ 5726242 w 5891134"/>
              <a:gd name="connsiteY36" fmla="*/ 1207355 h 5239710"/>
              <a:gd name="connsiteX37" fmla="*/ 5696262 w 5891134"/>
              <a:gd name="connsiteY37" fmla="*/ 1267316 h 5239710"/>
              <a:gd name="connsiteX38" fmla="*/ 5681272 w 5891134"/>
              <a:gd name="connsiteY38" fmla="*/ 1327277 h 5239710"/>
              <a:gd name="connsiteX39" fmla="*/ 5531370 w 5891134"/>
              <a:gd name="connsiteY39" fmla="*/ 1552129 h 5239710"/>
              <a:gd name="connsiteX40" fmla="*/ 5516380 w 5891134"/>
              <a:gd name="connsiteY40" fmla="*/ 1597100 h 5239710"/>
              <a:gd name="connsiteX41" fmla="*/ 5486400 w 5891134"/>
              <a:gd name="connsiteY41" fmla="*/ 1657060 h 5239710"/>
              <a:gd name="connsiteX42" fmla="*/ 5471409 w 5891134"/>
              <a:gd name="connsiteY42" fmla="*/ 1717021 h 5239710"/>
              <a:gd name="connsiteX43" fmla="*/ 5486400 w 5891134"/>
              <a:gd name="connsiteY43" fmla="*/ 1926883 h 5239710"/>
              <a:gd name="connsiteX44" fmla="*/ 5531370 w 5891134"/>
              <a:gd name="connsiteY44" fmla="*/ 2046805 h 5239710"/>
              <a:gd name="connsiteX45" fmla="*/ 5561350 w 5891134"/>
              <a:gd name="connsiteY45" fmla="*/ 2151736 h 5239710"/>
              <a:gd name="connsiteX46" fmla="*/ 5576341 w 5891134"/>
              <a:gd name="connsiteY46" fmla="*/ 2211696 h 5239710"/>
              <a:gd name="connsiteX47" fmla="*/ 5606321 w 5891134"/>
              <a:gd name="connsiteY47" fmla="*/ 2271657 h 5239710"/>
              <a:gd name="connsiteX48" fmla="*/ 5621311 w 5891134"/>
              <a:gd name="connsiteY48" fmla="*/ 2346608 h 5239710"/>
              <a:gd name="connsiteX49" fmla="*/ 5681272 w 5891134"/>
              <a:gd name="connsiteY49" fmla="*/ 2436549 h 5239710"/>
              <a:gd name="connsiteX50" fmla="*/ 5711252 w 5891134"/>
              <a:gd name="connsiteY50" fmla="*/ 2496510 h 5239710"/>
              <a:gd name="connsiteX51" fmla="*/ 5741232 w 5891134"/>
              <a:gd name="connsiteY51" fmla="*/ 2541480 h 5239710"/>
              <a:gd name="connsiteX52" fmla="*/ 5771213 w 5891134"/>
              <a:gd name="connsiteY52" fmla="*/ 2616431 h 5239710"/>
              <a:gd name="connsiteX53" fmla="*/ 5801193 w 5891134"/>
              <a:gd name="connsiteY53" fmla="*/ 2676392 h 5239710"/>
              <a:gd name="connsiteX54" fmla="*/ 5846164 w 5891134"/>
              <a:gd name="connsiteY54" fmla="*/ 2856273 h 5239710"/>
              <a:gd name="connsiteX55" fmla="*/ 5861154 w 5891134"/>
              <a:gd name="connsiteY55" fmla="*/ 3425900 h 5239710"/>
              <a:gd name="connsiteX56" fmla="*/ 5891134 w 5891134"/>
              <a:gd name="connsiteY56" fmla="*/ 3650752 h 5239710"/>
              <a:gd name="connsiteX57" fmla="*/ 5876144 w 5891134"/>
              <a:gd name="connsiteY57" fmla="*/ 3740693 h 5239710"/>
              <a:gd name="connsiteX58" fmla="*/ 5771213 w 5891134"/>
              <a:gd name="connsiteY58" fmla="*/ 3815644 h 5239710"/>
              <a:gd name="connsiteX59" fmla="*/ 5741232 w 5891134"/>
              <a:gd name="connsiteY59" fmla="*/ 3845624 h 5239710"/>
              <a:gd name="connsiteX60" fmla="*/ 5651291 w 5891134"/>
              <a:gd name="connsiteY60" fmla="*/ 3875605 h 5239710"/>
              <a:gd name="connsiteX61" fmla="*/ 5546360 w 5891134"/>
              <a:gd name="connsiteY61" fmla="*/ 4085467 h 5239710"/>
              <a:gd name="connsiteX62" fmla="*/ 5516380 w 5891134"/>
              <a:gd name="connsiteY62" fmla="*/ 4160418 h 5239710"/>
              <a:gd name="connsiteX63" fmla="*/ 5486400 w 5891134"/>
              <a:gd name="connsiteY63" fmla="*/ 4280339 h 5239710"/>
              <a:gd name="connsiteX64" fmla="*/ 5516380 w 5891134"/>
              <a:gd name="connsiteY64" fmla="*/ 4535172 h 5239710"/>
              <a:gd name="connsiteX65" fmla="*/ 5546360 w 5891134"/>
              <a:gd name="connsiteY65" fmla="*/ 4610123 h 5239710"/>
              <a:gd name="connsiteX66" fmla="*/ 5531370 w 5891134"/>
              <a:gd name="connsiteY66" fmla="*/ 4700064 h 5239710"/>
              <a:gd name="connsiteX67" fmla="*/ 5471409 w 5891134"/>
              <a:gd name="connsiteY67" fmla="*/ 4745034 h 5239710"/>
              <a:gd name="connsiteX68" fmla="*/ 5321508 w 5891134"/>
              <a:gd name="connsiteY68" fmla="*/ 4819985 h 5239710"/>
              <a:gd name="connsiteX69" fmla="*/ 5201586 w 5891134"/>
              <a:gd name="connsiteY69" fmla="*/ 4879946 h 5239710"/>
              <a:gd name="connsiteX70" fmla="*/ 5141626 w 5891134"/>
              <a:gd name="connsiteY70" fmla="*/ 4894936 h 5239710"/>
              <a:gd name="connsiteX71" fmla="*/ 5021705 w 5891134"/>
              <a:gd name="connsiteY71" fmla="*/ 4939906 h 5239710"/>
              <a:gd name="connsiteX72" fmla="*/ 4976734 w 5891134"/>
              <a:gd name="connsiteY72" fmla="*/ 4954896 h 5239710"/>
              <a:gd name="connsiteX73" fmla="*/ 4796852 w 5891134"/>
              <a:gd name="connsiteY73" fmla="*/ 5014857 h 5239710"/>
              <a:gd name="connsiteX74" fmla="*/ 4676931 w 5891134"/>
              <a:gd name="connsiteY74" fmla="*/ 5029847 h 5239710"/>
              <a:gd name="connsiteX75" fmla="*/ 4182255 w 5891134"/>
              <a:gd name="connsiteY75" fmla="*/ 4999867 h 5239710"/>
              <a:gd name="connsiteX76" fmla="*/ 4107305 w 5891134"/>
              <a:gd name="connsiteY76" fmla="*/ 4984877 h 5239710"/>
              <a:gd name="connsiteX77" fmla="*/ 3732550 w 5891134"/>
              <a:gd name="connsiteY77" fmla="*/ 5014857 h 5239710"/>
              <a:gd name="connsiteX78" fmla="*/ 3642609 w 5891134"/>
              <a:gd name="connsiteY78" fmla="*/ 5044837 h 5239710"/>
              <a:gd name="connsiteX79" fmla="*/ 3537678 w 5891134"/>
              <a:gd name="connsiteY79" fmla="*/ 5059828 h 5239710"/>
              <a:gd name="connsiteX80" fmla="*/ 3312826 w 5891134"/>
              <a:gd name="connsiteY80" fmla="*/ 5119788 h 5239710"/>
              <a:gd name="connsiteX81" fmla="*/ 3162924 w 5891134"/>
              <a:gd name="connsiteY81" fmla="*/ 5134778 h 5239710"/>
              <a:gd name="connsiteX82" fmla="*/ 3072983 w 5891134"/>
              <a:gd name="connsiteY82" fmla="*/ 5149769 h 5239710"/>
              <a:gd name="connsiteX83" fmla="*/ 2908091 w 5891134"/>
              <a:gd name="connsiteY83" fmla="*/ 5164759 h 5239710"/>
              <a:gd name="connsiteX84" fmla="*/ 2818150 w 5891134"/>
              <a:gd name="connsiteY84" fmla="*/ 5179749 h 5239710"/>
              <a:gd name="connsiteX85" fmla="*/ 2578308 w 5891134"/>
              <a:gd name="connsiteY85" fmla="*/ 5209729 h 5239710"/>
              <a:gd name="connsiteX86" fmla="*/ 2488367 w 5891134"/>
              <a:gd name="connsiteY86" fmla="*/ 5224719 h 5239710"/>
              <a:gd name="connsiteX87" fmla="*/ 2278505 w 5891134"/>
              <a:gd name="connsiteY87" fmla="*/ 5239710 h 5239710"/>
              <a:gd name="connsiteX88" fmla="*/ 2083632 w 5891134"/>
              <a:gd name="connsiteY88" fmla="*/ 5209729 h 5239710"/>
              <a:gd name="connsiteX89" fmla="*/ 2008682 w 5891134"/>
              <a:gd name="connsiteY89" fmla="*/ 5119788 h 5239710"/>
              <a:gd name="connsiteX90" fmla="*/ 1843790 w 5891134"/>
              <a:gd name="connsiteY90" fmla="*/ 4984877 h 5239710"/>
              <a:gd name="connsiteX91" fmla="*/ 1678898 w 5891134"/>
              <a:gd name="connsiteY91" fmla="*/ 4939906 h 5239710"/>
              <a:gd name="connsiteX92" fmla="*/ 1439055 w 5891134"/>
              <a:gd name="connsiteY92" fmla="*/ 4894936 h 5239710"/>
              <a:gd name="connsiteX93" fmla="*/ 1274164 w 5891134"/>
              <a:gd name="connsiteY93" fmla="*/ 4864955 h 5239710"/>
              <a:gd name="connsiteX94" fmla="*/ 1229193 w 5891134"/>
              <a:gd name="connsiteY94" fmla="*/ 4849965 h 5239710"/>
              <a:gd name="connsiteX95" fmla="*/ 1094282 w 5891134"/>
              <a:gd name="connsiteY95" fmla="*/ 4834975 h 5239710"/>
              <a:gd name="connsiteX96" fmla="*/ 1034321 w 5891134"/>
              <a:gd name="connsiteY96" fmla="*/ 4849965 h 5239710"/>
              <a:gd name="connsiteX97" fmla="*/ 989350 w 5891134"/>
              <a:gd name="connsiteY97" fmla="*/ 4864955 h 5239710"/>
              <a:gd name="connsiteX98" fmla="*/ 599606 w 5891134"/>
              <a:gd name="connsiteY98" fmla="*/ 4849965 h 5239710"/>
              <a:gd name="connsiteX99" fmla="*/ 374754 w 5891134"/>
              <a:gd name="connsiteY99" fmla="*/ 4730044 h 5239710"/>
              <a:gd name="connsiteX100" fmla="*/ 284813 w 5891134"/>
              <a:gd name="connsiteY100" fmla="*/ 4670083 h 5239710"/>
              <a:gd name="connsiteX101" fmla="*/ 194872 w 5891134"/>
              <a:gd name="connsiteY101" fmla="*/ 4550162 h 5239710"/>
              <a:gd name="connsiteX102" fmla="*/ 104931 w 5891134"/>
              <a:gd name="connsiteY102" fmla="*/ 4430241 h 5239710"/>
              <a:gd name="connsiteX103" fmla="*/ 44970 w 5891134"/>
              <a:gd name="connsiteY103" fmla="*/ 4295329 h 5239710"/>
              <a:gd name="connsiteX104" fmla="*/ 14990 w 5891134"/>
              <a:gd name="connsiteY104" fmla="*/ 4205388 h 5239710"/>
              <a:gd name="connsiteX105" fmla="*/ 0 w 5891134"/>
              <a:gd name="connsiteY105" fmla="*/ 4145428 h 5239710"/>
              <a:gd name="connsiteX106" fmla="*/ 14990 w 5891134"/>
              <a:gd name="connsiteY106" fmla="*/ 3875605 h 5239710"/>
              <a:gd name="connsiteX107" fmla="*/ 29980 w 5891134"/>
              <a:gd name="connsiteY107" fmla="*/ 3830634 h 5239710"/>
              <a:gd name="connsiteX108" fmla="*/ 164891 w 5891134"/>
              <a:gd name="connsiteY108" fmla="*/ 3635762 h 5239710"/>
              <a:gd name="connsiteX109" fmla="*/ 254832 w 5891134"/>
              <a:gd name="connsiteY109" fmla="*/ 3545821 h 5239710"/>
              <a:gd name="connsiteX110" fmla="*/ 329783 w 5891134"/>
              <a:gd name="connsiteY110" fmla="*/ 3500851 h 5239710"/>
              <a:gd name="connsiteX111" fmla="*/ 389744 w 5891134"/>
              <a:gd name="connsiteY111" fmla="*/ 3470870 h 5239710"/>
              <a:gd name="connsiteX112" fmla="*/ 524655 w 5891134"/>
              <a:gd name="connsiteY112" fmla="*/ 3395919 h 5239710"/>
              <a:gd name="connsiteX113" fmla="*/ 554636 w 5891134"/>
              <a:gd name="connsiteY113" fmla="*/ 3365939 h 5239710"/>
              <a:gd name="connsiteX114" fmla="*/ 599606 w 5891134"/>
              <a:gd name="connsiteY114" fmla="*/ 3350949 h 5239710"/>
              <a:gd name="connsiteX115" fmla="*/ 734518 w 5891134"/>
              <a:gd name="connsiteY115" fmla="*/ 3216037 h 5239710"/>
              <a:gd name="connsiteX116" fmla="*/ 779488 w 5891134"/>
              <a:gd name="connsiteY116" fmla="*/ 3171067 h 5239710"/>
              <a:gd name="connsiteX117" fmla="*/ 824459 w 5891134"/>
              <a:gd name="connsiteY117" fmla="*/ 3126096 h 5239710"/>
              <a:gd name="connsiteX118" fmla="*/ 869429 w 5891134"/>
              <a:gd name="connsiteY118" fmla="*/ 2991185 h 5239710"/>
              <a:gd name="connsiteX119" fmla="*/ 854439 w 5891134"/>
              <a:gd name="connsiteY119" fmla="*/ 2916234 h 5239710"/>
              <a:gd name="connsiteX120" fmla="*/ 749508 w 5891134"/>
              <a:gd name="connsiteY120" fmla="*/ 2796313 h 5239710"/>
              <a:gd name="connsiteX121" fmla="*/ 704537 w 5891134"/>
              <a:gd name="connsiteY121" fmla="*/ 2736352 h 5239710"/>
              <a:gd name="connsiteX122" fmla="*/ 674557 w 5891134"/>
              <a:gd name="connsiteY122" fmla="*/ 2496510 h 5239710"/>
              <a:gd name="connsiteX123" fmla="*/ 629586 w 5891134"/>
              <a:gd name="connsiteY123" fmla="*/ 2331618 h 5239710"/>
              <a:gd name="connsiteX124" fmla="*/ 614596 w 5891134"/>
              <a:gd name="connsiteY124" fmla="*/ 2211696 h 5239710"/>
              <a:gd name="connsiteX125" fmla="*/ 599606 w 5891134"/>
              <a:gd name="connsiteY125" fmla="*/ 2151736 h 5239710"/>
              <a:gd name="connsiteX126" fmla="*/ 644577 w 5891134"/>
              <a:gd name="connsiteY126" fmla="*/ 1926883 h 5239710"/>
              <a:gd name="connsiteX127" fmla="*/ 689547 w 5891134"/>
              <a:gd name="connsiteY127" fmla="*/ 1911893 h 5239710"/>
              <a:gd name="connsiteX128" fmla="*/ 929390 w 5891134"/>
              <a:gd name="connsiteY128" fmla="*/ 1926883 h 5239710"/>
              <a:gd name="connsiteX129" fmla="*/ 1019331 w 5891134"/>
              <a:gd name="connsiteY129" fmla="*/ 1956864 h 5239710"/>
              <a:gd name="connsiteX130" fmla="*/ 1139252 w 5891134"/>
              <a:gd name="connsiteY130" fmla="*/ 1986844 h 5239710"/>
              <a:gd name="connsiteX131" fmla="*/ 1394085 w 5891134"/>
              <a:gd name="connsiteY131" fmla="*/ 1971854 h 5239710"/>
              <a:gd name="connsiteX132" fmla="*/ 1528996 w 5891134"/>
              <a:gd name="connsiteY132" fmla="*/ 1926883 h 5239710"/>
              <a:gd name="connsiteX133" fmla="*/ 1573967 w 5891134"/>
              <a:gd name="connsiteY133" fmla="*/ 1896903 h 5239710"/>
              <a:gd name="connsiteX134" fmla="*/ 1678898 w 5891134"/>
              <a:gd name="connsiteY134" fmla="*/ 1851932 h 5239710"/>
              <a:gd name="connsiteX135" fmla="*/ 1738859 w 5891134"/>
              <a:gd name="connsiteY135" fmla="*/ 1806962 h 5239710"/>
              <a:gd name="connsiteX136" fmla="*/ 1888760 w 5891134"/>
              <a:gd name="connsiteY136" fmla="*/ 1702031 h 5239710"/>
              <a:gd name="connsiteX137" fmla="*/ 1918741 w 5891134"/>
              <a:gd name="connsiteY137" fmla="*/ 1672051 h 5239710"/>
              <a:gd name="connsiteX138" fmla="*/ 1978701 w 5891134"/>
              <a:gd name="connsiteY138" fmla="*/ 1582110 h 5239710"/>
              <a:gd name="connsiteX139" fmla="*/ 2008682 w 5891134"/>
              <a:gd name="connsiteY139" fmla="*/ 1492169 h 5239710"/>
              <a:gd name="connsiteX140" fmla="*/ 2083632 w 5891134"/>
              <a:gd name="connsiteY140" fmla="*/ 1417218 h 5239710"/>
              <a:gd name="connsiteX141" fmla="*/ 2098623 w 5891134"/>
              <a:gd name="connsiteY141" fmla="*/ 1282306 h 523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5891134" h="5239710">
                <a:moveTo>
                  <a:pt x="2098623" y="1282306"/>
                </a:moveTo>
                <a:lnTo>
                  <a:pt x="2098623" y="1282306"/>
                </a:lnTo>
                <a:cubicBezTo>
                  <a:pt x="2128603" y="1242332"/>
                  <a:pt x="2153232" y="1197717"/>
                  <a:pt x="2188564" y="1162385"/>
                </a:cubicBezTo>
                <a:cubicBezTo>
                  <a:pt x="2214042" y="1136907"/>
                  <a:pt x="2246277" y="1118538"/>
                  <a:pt x="2278505" y="1102424"/>
                </a:cubicBezTo>
                <a:cubicBezTo>
                  <a:pt x="2298492" y="1092431"/>
                  <a:pt x="2317926" y="1081246"/>
                  <a:pt x="2338465" y="1072444"/>
                </a:cubicBezTo>
                <a:cubicBezTo>
                  <a:pt x="2378796" y="1055159"/>
                  <a:pt x="2414396" y="1051262"/>
                  <a:pt x="2458386" y="1042464"/>
                </a:cubicBezTo>
                <a:cubicBezTo>
                  <a:pt x="2858043" y="1054575"/>
                  <a:pt x="2954934" y="1069099"/>
                  <a:pt x="3327816" y="1042464"/>
                </a:cubicBezTo>
                <a:cubicBezTo>
                  <a:pt x="3371769" y="1039324"/>
                  <a:pt x="3380285" y="1016229"/>
                  <a:pt x="3417757" y="997493"/>
                </a:cubicBezTo>
                <a:cubicBezTo>
                  <a:pt x="3431890" y="990427"/>
                  <a:pt x="3447737" y="987500"/>
                  <a:pt x="3462727" y="982503"/>
                </a:cubicBezTo>
                <a:cubicBezTo>
                  <a:pt x="3538692" y="906540"/>
                  <a:pt x="3440381" y="995911"/>
                  <a:pt x="3537678" y="937532"/>
                </a:cubicBezTo>
                <a:cubicBezTo>
                  <a:pt x="3640556" y="875805"/>
                  <a:pt x="3485243" y="935024"/>
                  <a:pt x="3612629" y="892562"/>
                </a:cubicBezTo>
                <a:lnTo>
                  <a:pt x="3732550" y="772641"/>
                </a:lnTo>
                <a:lnTo>
                  <a:pt x="3762531" y="742660"/>
                </a:lnTo>
                <a:cubicBezTo>
                  <a:pt x="3777521" y="727670"/>
                  <a:pt x="3788540" y="707170"/>
                  <a:pt x="3807501" y="697690"/>
                </a:cubicBezTo>
                <a:cubicBezTo>
                  <a:pt x="3827488" y="687697"/>
                  <a:pt x="3846923" y="676513"/>
                  <a:pt x="3867462" y="667710"/>
                </a:cubicBezTo>
                <a:cubicBezTo>
                  <a:pt x="3881985" y="661486"/>
                  <a:pt x="3896815" y="655122"/>
                  <a:pt x="3912432" y="652719"/>
                </a:cubicBezTo>
                <a:cubicBezTo>
                  <a:pt x="3962065" y="645083"/>
                  <a:pt x="4012209" y="640767"/>
                  <a:pt x="4062334" y="637729"/>
                </a:cubicBezTo>
                <a:cubicBezTo>
                  <a:pt x="4177157" y="630770"/>
                  <a:pt x="4292183" y="627736"/>
                  <a:pt x="4407108" y="622739"/>
                </a:cubicBezTo>
                <a:cubicBezTo>
                  <a:pt x="4629287" y="533869"/>
                  <a:pt x="4352956" y="646807"/>
                  <a:pt x="4542019" y="562778"/>
                </a:cubicBezTo>
                <a:cubicBezTo>
                  <a:pt x="4614416" y="530601"/>
                  <a:pt x="4625953" y="537304"/>
                  <a:pt x="4691921" y="487828"/>
                </a:cubicBezTo>
                <a:cubicBezTo>
                  <a:pt x="4722920" y="464578"/>
                  <a:pt x="4747830" y="431210"/>
                  <a:pt x="4766872" y="397887"/>
                </a:cubicBezTo>
                <a:cubicBezTo>
                  <a:pt x="4797647" y="344031"/>
                  <a:pt x="4790312" y="338605"/>
                  <a:pt x="4826832" y="292955"/>
                </a:cubicBezTo>
                <a:cubicBezTo>
                  <a:pt x="4865869" y="244158"/>
                  <a:pt x="4845772" y="275990"/>
                  <a:pt x="4901783" y="247985"/>
                </a:cubicBezTo>
                <a:cubicBezTo>
                  <a:pt x="4917897" y="239928"/>
                  <a:pt x="4930640" y="226062"/>
                  <a:pt x="4946754" y="218005"/>
                </a:cubicBezTo>
                <a:cubicBezTo>
                  <a:pt x="4960887" y="210939"/>
                  <a:pt x="4977912" y="210688"/>
                  <a:pt x="4991724" y="203014"/>
                </a:cubicBezTo>
                <a:cubicBezTo>
                  <a:pt x="4991739" y="203005"/>
                  <a:pt x="5104144" y="128068"/>
                  <a:pt x="5126636" y="113073"/>
                </a:cubicBezTo>
                <a:cubicBezTo>
                  <a:pt x="5141626" y="103080"/>
                  <a:pt x="5154515" y="88790"/>
                  <a:pt x="5171606" y="83093"/>
                </a:cubicBezTo>
                <a:lnTo>
                  <a:pt x="5216577" y="68103"/>
                </a:lnTo>
                <a:cubicBezTo>
                  <a:pt x="5373168" y="-36292"/>
                  <a:pt x="5270556" y="5894"/>
                  <a:pt x="5546360" y="23132"/>
                </a:cubicBezTo>
                <a:cubicBezTo>
                  <a:pt x="5566347" y="53112"/>
                  <a:pt x="5594927" y="78890"/>
                  <a:pt x="5606321" y="113073"/>
                </a:cubicBezTo>
                <a:cubicBezTo>
                  <a:pt x="5642264" y="220904"/>
                  <a:pt x="5598654" y="86239"/>
                  <a:pt x="5636301" y="218005"/>
                </a:cubicBezTo>
                <a:cubicBezTo>
                  <a:pt x="5640642" y="233198"/>
                  <a:pt x="5646294" y="247985"/>
                  <a:pt x="5651291" y="262975"/>
                </a:cubicBezTo>
                <a:cubicBezTo>
                  <a:pt x="5661285" y="357913"/>
                  <a:pt x="5645819" y="459153"/>
                  <a:pt x="5681272" y="547788"/>
                </a:cubicBezTo>
                <a:cubicBezTo>
                  <a:pt x="5691265" y="572772"/>
                  <a:pt x="5703520" y="596966"/>
                  <a:pt x="5711252" y="622739"/>
                </a:cubicBezTo>
                <a:cubicBezTo>
                  <a:pt x="5718573" y="647143"/>
                  <a:pt x="5720715" y="672818"/>
                  <a:pt x="5726242" y="697690"/>
                </a:cubicBezTo>
                <a:cubicBezTo>
                  <a:pt x="5730711" y="717802"/>
                  <a:pt x="5736235" y="737664"/>
                  <a:pt x="5741232" y="757651"/>
                </a:cubicBezTo>
                <a:cubicBezTo>
                  <a:pt x="5736235" y="907552"/>
                  <a:pt x="5739425" y="1057951"/>
                  <a:pt x="5726242" y="1207355"/>
                </a:cubicBezTo>
                <a:cubicBezTo>
                  <a:pt x="5724278" y="1229615"/>
                  <a:pt x="5704108" y="1246393"/>
                  <a:pt x="5696262" y="1267316"/>
                </a:cubicBezTo>
                <a:cubicBezTo>
                  <a:pt x="5689028" y="1286606"/>
                  <a:pt x="5690967" y="1309099"/>
                  <a:pt x="5681272" y="1327277"/>
                </a:cubicBezTo>
                <a:cubicBezTo>
                  <a:pt x="5629249" y="1424821"/>
                  <a:pt x="5589998" y="1473960"/>
                  <a:pt x="5531370" y="1552129"/>
                </a:cubicBezTo>
                <a:cubicBezTo>
                  <a:pt x="5526373" y="1567119"/>
                  <a:pt x="5522604" y="1582576"/>
                  <a:pt x="5516380" y="1597100"/>
                </a:cubicBezTo>
                <a:cubicBezTo>
                  <a:pt x="5507578" y="1617639"/>
                  <a:pt x="5494246" y="1636137"/>
                  <a:pt x="5486400" y="1657060"/>
                </a:cubicBezTo>
                <a:cubicBezTo>
                  <a:pt x="5479166" y="1676350"/>
                  <a:pt x="5476406" y="1697034"/>
                  <a:pt x="5471409" y="1717021"/>
                </a:cubicBezTo>
                <a:cubicBezTo>
                  <a:pt x="5476406" y="1786975"/>
                  <a:pt x="5478655" y="1857180"/>
                  <a:pt x="5486400" y="1926883"/>
                </a:cubicBezTo>
                <a:cubicBezTo>
                  <a:pt x="5494819" y="2002648"/>
                  <a:pt x="5505183" y="1974789"/>
                  <a:pt x="5531370" y="2046805"/>
                </a:cubicBezTo>
                <a:cubicBezTo>
                  <a:pt x="5543801" y="2080992"/>
                  <a:pt x="5551779" y="2116641"/>
                  <a:pt x="5561350" y="2151736"/>
                </a:cubicBezTo>
                <a:cubicBezTo>
                  <a:pt x="5566771" y="2171612"/>
                  <a:pt x="5569107" y="2192406"/>
                  <a:pt x="5576341" y="2211696"/>
                </a:cubicBezTo>
                <a:cubicBezTo>
                  <a:pt x="5584187" y="2232619"/>
                  <a:pt x="5596328" y="2251670"/>
                  <a:pt x="5606321" y="2271657"/>
                </a:cubicBezTo>
                <a:cubicBezTo>
                  <a:pt x="5611318" y="2296641"/>
                  <a:pt x="5610768" y="2323413"/>
                  <a:pt x="5621311" y="2346608"/>
                </a:cubicBezTo>
                <a:cubicBezTo>
                  <a:pt x="5636221" y="2379410"/>
                  <a:pt x="5665158" y="2404321"/>
                  <a:pt x="5681272" y="2436549"/>
                </a:cubicBezTo>
                <a:cubicBezTo>
                  <a:pt x="5691265" y="2456536"/>
                  <a:pt x="5700165" y="2477108"/>
                  <a:pt x="5711252" y="2496510"/>
                </a:cubicBezTo>
                <a:cubicBezTo>
                  <a:pt x="5720190" y="2512152"/>
                  <a:pt x="5733175" y="2525366"/>
                  <a:pt x="5741232" y="2541480"/>
                </a:cubicBezTo>
                <a:cubicBezTo>
                  <a:pt x="5753266" y="2565547"/>
                  <a:pt x="5760284" y="2591842"/>
                  <a:pt x="5771213" y="2616431"/>
                </a:cubicBezTo>
                <a:cubicBezTo>
                  <a:pt x="5780289" y="2636851"/>
                  <a:pt x="5792894" y="2655644"/>
                  <a:pt x="5801193" y="2676392"/>
                </a:cubicBezTo>
                <a:cubicBezTo>
                  <a:pt x="5835128" y="2761230"/>
                  <a:pt x="5831418" y="2767799"/>
                  <a:pt x="5846164" y="2856273"/>
                </a:cubicBezTo>
                <a:cubicBezTo>
                  <a:pt x="5851161" y="3046149"/>
                  <a:pt x="5853079" y="3236130"/>
                  <a:pt x="5861154" y="3425900"/>
                </a:cubicBezTo>
                <a:cubicBezTo>
                  <a:pt x="5864299" y="3499810"/>
                  <a:pt x="5878917" y="3577448"/>
                  <a:pt x="5891134" y="3650752"/>
                </a:cubicBezTo>
                <a:cubicBezTo>
                  <a:pt x="5886137" y="3680732"/>
                  <a:pt x="5888488" y="3712919"/>
                  <a:pt x="5876144" y="3740693"/>
                </a:cubicBezTo>
                <a:cubicBezTo>
                  <a:pt x="5855469" y="3787212"/>
                  <a:pt x="5807870" y="3791206"/>
                  <a:pt x="5771213" y="3815644"/>
                </a:cubicBezTo>
                <a:cubicBezTo>
                  <a:pt x="5759454" y="3823483"/>
                  <a:pt x="5753873" y="3839304"/>
                  <a:pt x="5741232" y="3845624"/>
                </a:cubicBezTo>
                <a:cubicBezTo>
                  <a:pt x="5712966" y="3859757"/>
                  <a:pt x="5651291" y="3875605"/>
                  <a:pt x="5651291" y="3875605"/>
                </a:cubicBezTo>
                <a:cubicBezTo>
                  <a:pt x="5574031" y="3978618"/>
                  <a:pt x="5615599" y="3912370"/>
                  <a:pt x="5546360" y="4085467"/>
                </a:cubicBezTo>
                <a:cubicBezTo>
                  <a:pt x="5536367" y="4110451"/>
                  <a:pt x="5521657" y="4134032"/>
                  <a:pt x="5516380" y="4160418"/>
                </a:cubicBezTo>
                <a:cubicBezTo>
                  <a:pt x="5498291" y="4250863"/>
                  <a:pt x="5509447" y="4211198"/>
                  <a:pt x="5486400" y="4280339"/>
                </a:cubicBezTo>
                <a:cubicBezTo>
                  <a:pt x="5493233" y="4369171"/>
                  <a:pt x="5488668" y="4452036"/>
                  <a:pt x="5516380" y="4535172"/>
                </a:cubicBezTo>
                <a:cubicBezTo>
                  <a:pt x="5524889" y="4560699"/>
                  <a:pt x="5536367" y="4585139"/>
                  <a:pt x="5546360" y="4610123"/>
                </a:cubicBezTo>
                <a:cubicBezTo>
                  <a:pt x="5541363" y="4640103"/>
                  <a:pt x="5546131" y="4673495"/>
                  <a:pt x="5531370" y="4700064"/>
                </a:cubicBezTo>
                <a:cubicBezTo>
                  <a:pt x="5519237" y="4721904"/>
                  <a:pt x="5491739" y="4730513"/>
                  <a:pt x="5471409" y="4745034"/>
                </a:cubicBezTo>
                <a:cubicBezTo>
                  <a:pt x="5400663" y="4795566"/>
                  <a:pt x="5430563" y="4769092"/>
                  <a:pt x="5321508" y="4819985"/>
                </a:cubicBezTo>
                <a:cubicBezTo>
                  <a:pt x="5281009" y="4838885"/>
                  <a:pt x="5242840" y="4862757"/>
                  <a:pt x="5201586" y="4879946"/>
                </a:cubicBezTo>
                <a:cubicBezTo>
                  <a:pt x="5182569" y="4887870"/>
                  <a:pt x="5161171" y="4888421"/>
                  <a:pt x="5141626" y="4894936"/>
                </a:cubicBezTo>
                <a:cubicBezTo>
                  <a:pt x="5101125" y="4908436"/>
                  <a:pt x="5061827" y="4925317"/>
                  <a:pt x="5021705" y="4939906"/>
                </a:cubicBezTo>
                <a:cubicBezTo>
                  <a:pt x="5006855" y="4945306"/>
                  <a:pt x="4991529" y="4949348"/>
                  <a:pt x="4976734" y="4954896"/>
                </a:cubicBezTo>
                <a:cubicBezTo>
                  <a:pt x="4899863" y="4983723"/>
                  <a:pt x="4884593" y="4997309"/>
                  <a:pt x="4796852" y="5014857"/>
                </a:cubicBezTo>
                <a:cubicBezTo>
                  <a:pt x="4757350" y="5022757"/>
                  <a:pt x="4716905" y="5024850"/>
                  <a:pt x="4676931" y="5029847"/>
                </a:cubicBezTo>
                <a:cubicBezTo>
                  <a:pt x="4506645" y="5022443"/>
                  <a:pt x="4348548" y="5022039"/>
                  <a:pt x="4182255" y="4999867"/>
                </a:cubicBezTo>
                <a:cubicBezTo>
                  <a:pt x="4157000" y="4996500"/>
                  <a:pt x="4132288" y="4989874"/>
                  <a:pt x="4107305" y="4984877"/>
                </a:cubicBezTo>
                <a:cubicBezTo>
                  <a:pt x="3982387" y="4994870"/>
                  <a:pt x="3856837" y="4998820"/>
                  <a:pt x="3732550" y="5014857"/>
                </a:cubicBezTo>
                <a:cubicBezTo>
                  <a:pt x="3701208" y="5018901"/>
                  <a:pt x="3673893" y="5040368"/>
                  <a:pt x="3642609" y="5044837"/>
                </a:cubicBezTo>
                <a:cubicBezTo>
                  <a:pt x="3607632" y="5049834"/>
                  <a:pt x="3572226" y="5052425"/>
                  <a:pt x="3537678" y="5059828"/>
                </a:cubicBezTo>
                <a:cubicBezTo>
                  <a:pt x="3416116" y="5085877"/>
                  <a:pt x="3442000" y="5098259"/>
                  <a:pt x="3312826" y="5119788"/>
                </a:cubicBezTo>
                <a:cubicBezTo>
                  <a:pt x="3263293" y="5128043"/>
                  <a:pt x="3212753" y="5128549"/>
                  <a:pt x="3162924" y="5134778"/>
                </a:cubicBezTo>
                <a:cubicBezTo>
                  <a:pt x="3132765" y="5138548"/>
                  <a:pt x="3103169" y="5146218"/>
                  <a:pt x="3072983" y="5149769"/>
                </a:cubicBezTo>
                <a:cubicBezTo>
                  <a:pt x="3018170" y="5156218"/>
                  <a:pt x="2962904" y="5158311"/>
                  <a:pt x="2908091" y="5164759"/>
                </a:cubicBezTo>
                <a:cubicBezTo>
                  <a:pt x="2877905" y="5168310"/>
                  <a:pt x="2848277" y="5175732"/>
                  <a:pt x="2818150" y="5179749"/>
                </a:cubicBezTo>
                <a:cubicBezTo>
                  <a:pt x="2566644" y="5213283"/>
                  <a:pt x="2791656" y="5176907"/>
                  <a:pt x="2578308" y="5209729"/>
                </a:cubicBezTo>
                <a:cubicBezTo>
                  <a:pt x="2548268" y="5214351"/>
                  <a:pt x="2518610" y="5221695"/>
                  <a:pt x="2488367" y="5224719"/>
                </a:cubicBezTo>
                <a:cubicBezTo>
                  <a:pt x="2418583" y="5231698"/>
                  <a:pt x="2348459" y="5234713"/>
                  <a:pt x="2278505" y="5239710"/>
                </a:cubicBezTo>
                <a:cubicBezTo>
                  <a:pt x="2213547" y="5229716"/>
                  <a:pt x="2146362" y="5229332"/>
                  <a:pt x="2083632" y="5209729"/>
                </a:cubicBezTo>
                <a:cubicBezTo>
                  <a:pt x="2052578" y="5200025"/>
                  <a:pt x="2027768" y="5141601"/>
                  <a:pt x="2008682" y="5119788"/>
                </a:cubicBezTo>
                <a:cubicBezTo>
                  <a:pt x="1956011" y="5059593"/>
                  <a:pt x="1914425" y="5023405"/>
                  <a:pt x="1843790" y="4984877"/>
                </a:cubicBezTo>
                <a:cubicBezTo>
                  <a:pt x="1767297" y="4943154"/>
                  <a:pt x="1765247" y="4959833"/>
                  <a:pt x="1678898" y="4939906"/>
                </a:cubicBezTo>
                <a:cubicBezTo>
                  <a:pt x="1462300" y="4889922"/>
                  <a:pt x="1694903" y="4923363"/>
                  <a:pt x="1439055" y="4894936"/>
                </a:cubicBezTo>
                <a:cubicBezTo>
                  <a:pt x="1261302" y="4850498"/>
                  <a:pt x="1542720" y="4918667"/>
                  <a:pt x="1274164" y="4864955"/>
                </a:cubicBezTo>
                <a:cubicBezTo>
                  <a:pt x="1258670" y="4861856"/>
                  <a:pt x="1244779" y="4852563"/>
                  <a:pt x="1229193" y="4849965"/>
                </a:cubicBezTo>
                <a:cubicBezTo>
                  <a:pt x="1184562" y="4842527"/>
                  <a:pt x="1139252" y="4839972"/>
                  <a:pt x="1094282" y="4834975"/>
                </a:cubicBezTo>
                <a:cubicBezTo>
                  <a:pt x="1074295" y="4839972"/>
                  <a:pt x="1054130" y="4844305"/>
                  <a:pt x="1034321" y="4849965"/>
                </a:cubicBezTo>
                <a:cubicBezTo>
                  <a:pt x="1019128" y="4854306"/>
                  <a:pt x="1005151" y="4864955"/>
                  <a:pt x="989350" y="4864955"/>
                </a:cubicBezTo>
                <a:cubicBezTo>
                  <a:pt x="859339" y="4864955"/>
                  <a:pt x="729521" y="4854962"/>
                  <a:pt x="599606" y="4849965"/>
                </a:cubicBezTo>
                <a:cubicBezTo>
                  <a:pt x="549283" y="4824803"/>
                  <a:pt x="432084" y="4770993"/>
                  <a:pt x="374754" y="4730044"/>
                </a:cubicBezTo>
                <a:cubicBezTo>
                  <a:pt x="267924" y="4653739"/>
                  <a:pt x="453937" y="4754648"/>
                  <a:pt x="284813" y="4670083"/>
                </a:cubicBezTo>
                <a:cubicBezTo>
                  <a:pt x="254833" y="4630109"/>
                  <a:pt x="225338" y="4589767"/>
                  <a:pt x="194872" y="4550162"/>
                </a:cubicBezTo>
                <a:cubicBezTo>
                  <a:pt x="162832" y="4508510"/>
                  <a:pt x="130600" y="4475161"/>
                  <a:pt x="104931" y="4430241"/>
                </a:cubicBezTo>
                <a:cubicBezTo>
                  <a:pt x="81365" y="4389002"/>
                  <a:pt x="61033" y="4339504"/>
                  <a:pt x="44970" y="4295329"/>
                </a:cubicBezTo>
                <a:cubicBezTo>
                  <a:pt x="34170" y="4265630"/>
                  <a:pt x="24071" y="4235657"/>
                  <a:pt x="14990" y="4205388"/>
                </a:cubicBezTo>
                <a:cubicBezTo>
                  <a:pt x="9070" y="4185655"/>
                  <a:pt x="4997" y="4165415"/>
                  <a:pt x="0" y="4145428"/>
                </a:cubicBezTo>
                <a:cubicBezTo>
                  <a:pt x="4997" y="4055487"/>
                  <a:pt x="6450" y="3965279"/>
                  <a:pt x="14990" y="3875605"/>
                </a:cubicBezTo>
                <a:cubicBezTo>
                  <a:pt x="16488" y="3859875"/>
                  <a:pt x="23756" y="3845158"/>
                  <a:pt x="29980" y="3830634"/>
                </a:cubicBezTo>
                <a:cubicBezTo>
                  <a:pt x="61601" y="3756849"/>
                  <a:pt x="107012" y="3693641"/>
                  <a:pt x="164891" y="3635762"/>
                </a:cubicBezTo>
                <a:cubicBezTo>
                  <a:pt x="194871" y="3605782"/>
                  <a:pt x="218475" y="3567635"/>
                  <a:pt x="254832" y="3545821"/>
                </a:cubicBezTo>
                <a:cubicBezTo>
                  <a:pt x="279816" y="3530831"/>
                  <a:pt x="304314" y="3515000"/>
                  <a:pt x="329783" y="3500851"/>
                </a:cubicBezTo>
                <a:cubicBezTo>
                  <a:pt x="349317" y="3489999"/>
                  <a:pt x="370794" y="3482713"/>
                  <a:pt x="389744" y="3470870"/>
                </a:cubicBezTo>
                <a:cubicBezTo>
                  <a:pt x="516502" y="3391647"/>
                  <a:pt x="377751" y="3454682"/>
                  <a:pt x="524655" y="3395919"/>
                </a:cubicBezTo>
                <a:cubicBezTo>
                  <a:pt x="534649" y="3385926"/>
                  <a:pt x="542517" y="3373210"/>
                  <a:pt x="554636" y="3365939"/>
                </a:cubicBezTo>
                <a:cubicBezTo>
                  <a:pt x="568185" y="3357810"/>
                  <a:pt x="587467" y="3361064"/>
                  <a:pt x="599606" y="3350949"/>
                </a:cubicBezTo>
                <a:cubicBezTo>
                  <a:pt x="648463" y="3310234"/>
                  <a:pt x="689547" y="3261008"/>
                  <a:pt x="734518" y="3216037"/>
                </a:cubicBezTo>
                <a:lnTo>
                  <a:pt x="779488" y="3171067"/>
                </a:lnTo>
                <a:lnTo>
                  <a:pt x="824459" y="3126096"/>
                </a:lnTo>
                <a:cubicBezTo>
                  <a:pt x="833989" y="3102271"/>
                  <a:pt x="869429" y="3023460"/>
                  <a:pt x="869429" y="2991185"/>
                </a:cubicBezTo>
                <a:cubicBezTo>
                  <a:pt x="869429" y="2965707"/>
                  <a:pt x="865833" y="2939023"/>
                  <a:pt x="854439" y="2916234"/>
                </a:cubicBezTo>
                <a:cubicBezTo>
                  <a:pt x="826716" y="2860788"/>
                  <a:pt x="786967" y="2840015"/>
                  <a:pt x="749508" y="2796313"/>
                </a:cubicBezTo>
                <a:cubicBezTo>
                  <a:pt x="733249" y="2777344"/>
                  <a:pt x="719527" y="2756339"/>
                  <a:pt x="704537" y="2736352"/>
                </a:cubicBezTo>
                <a:cubicBezTo>
                  <a:pt x="663517" y="2572274"/>
                  <a:pt x="724659" y="2830526"/>
                  <a:pt x="674557" y="2496510"/>
                </a:cubicBezTo>
                <a:cubicBezTo>
                  <a:pt x="665334" y="2435021"/>
                  <a:pt x="648178" y="2387391"/>
                  <a:pt x="629586" y="2331618"/>
                </a:cubicBezTo>
                <a:cubicBezTo>
                  <a:pt x="624589" y="2291644"/>
                  <a:pt x="621219" y="2251433"/>
                  <a:pt x="614596" y="2211696"/>
                </a:cubicBezTo>
                <a:cubicBezTo>
                  <a:pt x="611209" y="2191375"/>
                  <a:pt x="599606" y="2172338"/>
                  <a:pt x="599606" y="2151736"/>
                </a:cubicBezTo>
                <a:cubicBezTo>
                  <a:pt x="599606" y="2092638"/>
                  <a:pt x="572016" y="1970420"/>
                  <a:pt x="644577" y="1926883"/>
                </a:cubicBezTo>
                <a:cubicBezTo>
                  <a:pt x="658126" y="1918753"/>
                  <a:pt x="674557" y="1916890"/>
                  <a:pt x="689547" y="1911893"/>
                </a:cubicBezTo>
                <a:cubicBezTo>
                  <a:pt x="769495" y="1916890"/>
                  <a:pt x="850021" y="1916060"/>
                  <a:pt x="929390" y="1926883"/>
                </a:cubicBezTo>
                <a:cubicBezTo>
                  <a:pt x="960702" y="1931153"/>
                  <a:pt x="988343" y="1950666"/>
                  <a:pt x="1019331" y="1956864"/>
                </a:cubicBezTo>
                <a:cubicBezTo>
                  <a:pt x="1109776" y="1974953"/>
                  <a:pt x="1070111" y="1963797"/>
                  <a:pt x="1139252" y="1986844"/>
                </a:cubicBezTo>
                <a:cubicBezTo>
                  <a:pt x="1224196" y="1981847"/>
                  <a:pt x="1309377" y="1979921"/>
                  <a:pt x="1394085" y="1971854"/>
                </a:cubicBezTo>
                <a:cubicBezTo>
                  <a:pt x="1429448" y="1968486"/>
                  <a:pt x="1501139" y="1940812"/>
                  <a:pt x="1528996" y="1926883"/>
                </a:cubicBezTo>
                <a:cubicBezTo>
                  <a:pt x="1545110" y="1918826"/>
                  <a:pt x="1557853" y="1904960"/>
                  <a:pt x="1573967" y="1896903"/>
                </a:cubicBezTo>
                <a:cubicBezTo>
                  <a:pt x="1675972" y="1845901"/>
                  <a:pt x="1554125" y="1929915"/>
                  <a:pt x="1678898" y="1851932"/>
                </a:cubicBezTo>
                <a:cubicBezTo>
                  <a:pt x="1700084" y="1838691"/>
                  <a:pt x="1718392" y="1821289"/>
                  <a:pt x="1738859" y="1806962"/>
                </a:cubicBezTo>
                <a:cubicBezTo>
                  <a:pt x="1797239" y="1766096"/>
                  <a:pt x="1836271" y="1745771"/>
                  <a:pt x="1888760" y="1702031"/>
                </a:cubicBezTo>
                <a:cubicBezTo>
                  <a:pt x="1899617" y="1692983"/>
                  <a:pt x="1910261" y="1683357"/>
                  <a:pt x="1918741" y="1672051"/>
                </a:cubicBezTo>
                <a:cubicBezTo>
                  <a:pt x="1940360" y="1643226"/>
                  <a:pt x="1978701" y="1582110"/>
                  <a:pt x="1978701" y="1582110"/>
                </a:cubicBezTo>
                <a:cubicBezTo>
                  <a:pt x="1988695" y="1552130"/>
                  <a:pt x="1986336" y="1514515"/>
                  <a:pt x="2008682" y="1492169"/>
                </a:cubicBezTo>
                <a:lnTo>
                  <a:pt x="2083632" y="1417218"/>
                </a:lnTo>
                <a:cubicBezTo>
                  <a:pt x="2116773" y="1317796"/>
                  <a:pt x="2096124" y="1304791"/>
                  <a:pt x="2098623" y="1282306"/>
                </a:cubicBezTo>
                <a:close/>
              </a:path>
            </a:pathLst>
          </a:custGeom>
          <a:pattFill prst="pct25">
            <a:fgClr>
              <a:srgbClr val="C10000"/>
            </a:fgClr>
            <a:bgClr>
              <a:schemeClr val="bg1"/>
            </a:bgClr>
          </a:patt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 name="Rectangle 3"/>
              <p:cNvSpPr/>
              <p:nvPr/>
            </p:nvSpPr>
            <p:spPr>
              <a:xfrm>
                <a:off x="8969819" y="4672094"/>
                <a:ext cx="47410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charset="0"/>
                          <a:ea typeface="Palatino" charset="0"/>
                          <a:cs typeface="Palatino" charset="0"/>
                        </a:rPr>
                        <m:t>𝑓</m:t>
                      </m:r>
                    </m:oMath>
                  </m:oMathPara>
                </a14:m>
                <a:endParaRPr lang="en-US" sz="2800" dirty="0">
                  <a:latin typeface="Calibri" panose="020F0502020204030204" pitchFamily="34" charset="0"/>
                  <a:cs typeface="Calibri" panose="020F0502020204030204" pitchFamily="34"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8969819" y="4672094"/>
                <a:ext cx="474104" cy="523220"/>
              </a:xfrm>
              <a:prstGeom prst="rect">
                <a:avLst/>
              </a:prstGeom>
              <a:blipFill>
                <a:blip r:embed="rId9"/>
                <a:stretch>
                  <a:fillRect l="-5128" r="-2564" b="-16667"/>
                </a:stretch>
              </a:blipFill>
            </p:spPr>
            <p:txBody>
              <a:bodyPr/>
              <a:lstStyle/>
              <a:p>
                <a:r>
                  <a:rPr lang="en-US">
                    <a:noFill/>
                  </a:rPr>
                  <a:t> </a:t>
                </a:r>
              </a:p>
            </p:txBody>
          </p:sp>
        </mc:Fallback>
      </mc:AlternateContent>
      <p:sp>
        <p:nvSpPr>
          <p:cNvPr id="6" name="Oval 5"/>
          <p:cNvSpPr/>
          <p:nvPr/>
        </p:nvSpPr>
        <p:spPr>
          <a:xfrm>
            <a:off x="8949128" y="5195314"/>
            <a:ext cx="250218" cy="25021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1" name="Title 1">
            <a:extLst>
              <a:ext uri="{FF2B5EF4-FFF2-40B4-BE49-F238E27FC236}">
                <a16:creationId xmlns:a16="http://schemas.microsoft.com/office/drawing/2014/main" id="{DB47BAD1-0734-D44B-A58F-337D155265E7}"/>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Proof of Compression Theorem</a:t>
            </a:r>
          </a:p>
        </p:txBody>
      </p:sp>
      <p:sp>
        <p:nvSpPr>
          <p:cNvPr id="22" name="TextBox 21">
            <a:extLst>
              <a:ext uri="{FF2B5EF4-FFF2-40B4-BE49-F238E27FC236}">
                <a16:creationId xmlns:a16="http://schemas.microsoft.com/office/drawing/2014/main" id="{30B15F68-F4FD-6C42-8DAD-C12509918715}"/>
              </a:ext>
            </a:extLst>
          </p:cNvPr>
          <p:cNvSpPr txBox="1"/>
          <p:nvPr/>
        </p:nvSpPr>
        <p:spPr>
          <a:xfrm>
            <a:off x="11727305" y="6488668"/>
            <a:ext cx="464695" cy="369332"/>
          </a:xfrm>
          <a:prstGeom prst="rect">
            <a:avLst/>
          </a:prstGeom>
          <a:noFill/>
        </p:spPr>
        <p:txBody>
          <a:bodyPr wrap="square" rtlCol="0">
            <a:spAutoFit/>
          </a:bodyPr>
          <a:lstStyle/>
          <a:p>
            <a:r>
              <a:rPr lang="en-US" dirty="0"/>
              <a:t>19</a:t>
            </a:r>
          </a:p>
        </p:txBody>
      </p:sp>
    </p:spTree>
    <p:custDataLst>
      <p:tags r:id="rId1"/>
    </p:custDataLst>
    <p:extLst>
      <p:ext uri="{BB962C8B-B14F-4D97-AF65-F5344CB8AC3E}">
        <p14:creationId xmlns:p14="http://schemas.microsoft.com/office/powerpoint/2010/main" val="3683023261"/>
      </p:ext>
    </p:extLst>
  </p:cSld>
  <p:clrMapOvr>
    <a:masterClrMapping/>
  </p:clrMapOvr>
  <mc:AlternateContent xmlns:mc="http://schemas.openxmlformats.org/markup-compatibility/2006" xmlns:p14="http://schemas.microsoft.com/office/powerpoint/2010/main">
    <mc:Choice Requires="p14">
      <p:transition spd="slow" p14:dur="2000" advTm="111107"/>
    </mc:Choice>
    <mc:Fallback xmlns="">
      <p:transition spd="slow" advTm="1111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animBg="1"/>
      <p:bldP spid="26" grpId="0" animBg="1"/>
      <p:bldP spid="27" grpId="0" animBg="1"/>
      <p:bldP spid="28" grpId="0" animBg="1"/>
      <p:bldP spid="30" grpId="0"/>
      <p:bldP spid="40" grpId="0"/>
      <p:bldP spid="16" grpId="0"/>
      <p:bldP spid="3" grpId="0" animBg="1"/>
      <p:bldP spid="4" grpId="0"/>
      <p:bldP spid="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p:cNvSpPr/>
          <p:nvPr/>
        </p:nvSpPr>
        <p:spPr>
          <a:xfrm>
            <a:off x="2443068" y="2981919"/>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pic>
        <p:nvPicPr>
          <p:cNvPr id="12" name="Picture 11"/>
          <p:cNvPicPr>
            <a:picLocks noChangeAspect="1"/>
          </p:cNvPicPr>
          <p:nvPr/>
        </p:nvPicPr>
        <p:blipFill>
          <a:blip r:embed="rId3"/>
          <a:stretch>
            <a:fillRect/>
          </a:stretch>
        </p:blipFill>
        <p:spPr>
          <a:xfrm>
            <a:off x="2488729" y="4205887"/>
            <a:ext cx="1307351" cy="1978855"/>
          </a:xfrm>
          <a:prstGeom prst="rect">
            <a:avLst/>
          </a:prstGeom>
        </p:spPr>
      </p:pic>
      <mc:AlternateContent xmlns:mc="http://schemas.openxmlformats.org/markup-compatibility/2006" xmlns:a14="http://schemas.microsoft.com/office/drawing/2010/main">
        <mc:Choice Requires="a14">
          <p:sp>
            <p:nvSpPr>
              <p:cNvPr id="18" name="Rectangle 17"/>
              <p:cNvSpPr/>
              <p:nvPr/>
            </p:nvSpPr>
            <p:spPr>
              <a:xfrm>
                <a:off x="5627095" y="4948377"/>
                <a:ext cx="537904"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600" b="0" i="1" smtClean="0">
                              <a:latin typeface="Cambria Math" panose="02040503050406030204" pitchFamily="18" charset="0"/>
                              <a:ea typeface="Cambria Math" charset="0"/>
                              <a:cs typeface="Cambria Math" charset="0"/>
                            </a:rPr>
                          </m:ctrlPr>
                        </m:sSubPr>
                        <m:e>
                          <m:r>
                            <a:rPr lang="en-US" sz="2600" b="0" i="1" smtClean="0">
                              <a:latin typeface="Cambria Math" charset="0"/>
                              <a:ea typeface="Cambria Math" charset="0"/>
                              <a:cs typeface="Cambria Math" charset="0"/>
                            </a:rPr>
                            <m:t>𝑓</m:t>
                          </m:r>
                        </m:e>
                        <m:sub>
                          <m:r>
                            <a:rPr lang="en-US" sz="2600" b="0" i="1" smtClean="0">
                              <a:latin typeface="Cambria Math" charset="0"/>
                              <a:ea typeface="Cambria Math" charset="0"/>
                              <a:cs typeface="Cambria Math" charset="0"/>
                            </a:rPr>
                            <m:t>1</m:t>
                          </m:r>
                        </m:sub>
                      </m:sSub>
                    </m:oMath>
                  </m:oMathPara>
                </a14:m>
                <a:endParaRPr lang="en-US" sz="2600" dirty="0">
                  <a:latin typeface="Calibri" panose="020F0502020204030204" pitchFamily="34" charset="0"/>
                  <a:cs typeface="Calibri" panose="020F0502020204030204" pitchFamily="34"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627095" y="4948377"/>
                <a:ext cx="537904" cy="492443"/>
              </a:xfrm>
              <a:prstGeom prst="rect">
                <a:avLst/>
              </a:prstGeom>
              <a:blipFill>
                <a:blip r:embed="rId4"/>
                <a:stretch>
                  <a:fillRect l="-2326" b="-17949"/>
                </a:stretch>
              </a:blipFill>
            </p:spPr>
            <p:txBody>
              <a:bodyPr/>
              <a:lstStyle/>
              <a:p>
                <a:r>
                  <a:rPr lang="en-US">
                    <a:noFill/>
                  </a:rPr>
                  <a:t> </a:t>
                </a:r>
              </a:p>
            </p:txBody>
          </p:sp>
        </mc:Fallback>
      </mc:AlternateContent>
      <p:cxnSp>
        <p:nvCxnSpPr>
          <p:cNvPr id="19" name="Straight Arrow Connector 18"/>
          <p:cNvCxnSpPr/>
          <p:nvPr/>
        </p:nvCxnSpPr>
        <p:spPr>
          <a:xfrm>
            <a:off x="3796080" y="5195315"/>
            <a:ext cx="1831015" cy="486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2800075" y="3238066"/>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5" name="Oval 24"/>
          <p:cNvSpPr/>
          <p:nvPr/>
        </p:nvSpPr>
        <p:spPr>
          <a:xfrm>
            <a:off x="3166542" y="3510379"/>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6" name="Oval 25"/>
          <p:cNvSpPr/>
          <p:nvPr/>
        </p:nvSpPr>
        <p:spPr>
          <a:xfrm>
            <a:off x="3322501" y="3166011"/>
            <a:ext cx="155959" cy="155959"/>
          </a:xfrm>
          <a:prstGeom prst="ellipse">
            <a:avLst/>
          </a:prstGeom>
          <a:solidFill>
            <a:srgbClr val="FF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7" name="Oval 26"/>
          <p:cNvSpPr/>
          <p:nvPr/>
        </p:nvSpPr>
        <p:spPr>
          <a:xfrm>
            <a:off x="3584549" y="3752045"/>
            <a:ext cx="155959" cy="155959"/>
          </a:xfrm>
          <a:prstGeom prst="ellipse">
            <a:avLst/>
          </a:prstGeom>
          <a:solidFill>
            <a:srgbClr val="FF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8" name="Oval 27"/>
          <p:cNvSpPr/>
          <p:nvPr/>
        </p:nvSpPr>
        <p:spPr>
          <a:xfrm>
            <a:off x="2652493" y="3868821"/>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1" name="Content Placeholder 2"/>
              <p:cNvSpPr txBox="1">
                <a:spLocks/>
              </p:cNvSpPr>
              <p:nvPr/>
            </p:nvSpPr>
            <p:spPr>
              <a:xfrm>
                <a:off x="838200" y="1114424"/>
                <a:ext cx="10515600" cy="33838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cannot implement Alice, but we can implement Bob!</a:t>
                </a:r>
              </a:p>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draw </a:t>
                </a:r>
                <a14:m>
                  <m:oMath xmlns:m="http://schemas.openxmlformats.org/officeDocument/2006/math">
                    <m:r>
                      <a:rPr lang="en-US" sz="2600" i="1">
                        <a:solidFill>
                          <a:srgbClr val="FF0000"/>
                        </a:solidFill>
                        <a:latin typeface="Cambria Math" charset="0"/>
                        <a:ea typeface="Palatino" charset="0"/>
                        <a:cs typeface="Palatino" charset="0"/>
                      </a:rPr>
                      <m:t>𝑚</m:t>
                    </m:r>
                  </m:oMath>
                </a14:m>
                <a:r>
                  <a:rPr lang="en-US" sz="2600" dirty="0">
                    <a:latin typeface="Calibri" panose="020F0502020204030204" pitchFamily="34" charset="0"/>
                    <a:ea typeface="Palatino" charset="0"/>
                    <a:cs typeface="Calibri" panose="020F0502020204030204" pitchFamily="34" charset="0"/>
                  </a:rPr>
                  <a:t> </a:t>
                </a:r>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 from </a:t>
                </a:r>
                <a14:m>
                  <m:oMath xmlns:m="http://schemas.openxmlformats.org/officeDocument/2006/math">
                    <m:r>
                      <a:rPr lang="en-US" sz="2600" i="1">
                        <a:latin typeface="Cambria Math" charset="0"/>
                        <a:ea typeface="Palatino" charset="0"/>
                        <a:cs typeface="Palatino" charset="0"/>
                      </a:rPr>
                      <m:t>𝑓</m:t>
                    </m:r>
                  </m:oMath>
                </a14:m>
                <a:r>
                  <a:rPr lang="en-US" sz="2600" dirty="0">
                    <a:latin typeface="Calibri" panose="020F0502020204030204" pitchFamily="34" charset="0"/>
                    <a:ea typeface="Palatino" charset="0"/>
                    <a:cs typeface="Calibri" panose="020F0502020204030204" pitchFamily="34" charset="0"/>
                  </a:rPr>
                  <a:t> and try all </a:t>
                </a:r>
                <a14:m>
                  <m:oMath xmlns:m="http://schemas.openxmlformats.org/officeDocument/2006/math">
                    <m:r>
                      <a:rPr lang="en-US" sz="2600" i="1">
                        <a:latin typeface="Cambria Math" charset="0"/>
                        <a:ea typeface="Palatino" charset="0"/>
                        <a:cs typeface="Palatino" charset="0"/>
                      </a:rPr>
                      <m:t>𝑀</m:t>
                    </m:r>
                    <m:r>
                      <a:rPr lang="en-US" sz="2600" i="1">
                        <a:latin typeface="Cambria Math" charset="0"/>
                        <a:ea typeface="Palatino" charset="0"/>
                        <a:cs typeface="Palatino" charset="0"/>
                      </a:rPr>
                      <m:t>≤</m:t>
                    </m:r>
                    <m:sSup>
                      <m:sSupPr>
                        <m:ctrlPr>
                          <a:rPr lang="en-US" sz="2600" i="1">
                            <a:solidFill>
                              <a:srgbClr val="FF0000"/>
                            </a:solidFill>
                            <a:latin typeface="Cambria Math" panose="02040503050406030204" pitchFamily="18" charset="0"/>
                            <a:ea typeface="Palatino" charset="0"/>
                            <a:cs typeface="Palatino" charset="0"/>
                          </a:rPr>
                        </m:ctrlPr>
                      </m:sSupPr>
                      <m:e>
                        <m:r>
                          <a:rPr lang="en-US" sz="2600" i="1">
                            <a:solidFill>
                              <a:srgbClr val="FF0000"/>
                            </a:solidFill>
                            <a:latin typeface="Cambria Math" charset="0"/>
                            <a:ea typeface="Palatino" charset="0"/>
                            <a:cs typeface="Palatino" charset="0"/>
                          </a:rPr>
                          <m:t>𝑚</m:t>
                        </m:r>
                      </m:e>
                      <m:sup>
                        <m:r>
                          <a:rPr lang="en-US" sz="2600" i="1">
                            <a:solidFill>
                              <a:srgbClr val="4273B6"/>
                            </a:solidFill>
                            <a:latin typeface="Cambria Math" charset="0"/>
                            <a:ea typeface="Palatino" charset="0"/>
                            <a:cs typeface="Palatino" charset="0"/>
                          </a:rPr>
                          <m:t>𝑡</m:t>
                        </m:r>
                      </m:sup>
                    </m:sSup>
                  </m:oMath>
                </a14:m>
                <a:r>
                  <a:rPr lang="en-US" sz="2600" dirty="0">
                    <a:latin typeface="Calibri" panose="020F0502020204030204" pitchFamily="34" charset="0"/>
                    <a:ea typeface="Palatino" charset="0"/>
                    <a:cs typeface="Calibri" panose="020F0502020204030204" pitchFamily="34" charset="0"/>
                  </a:rPr>
                  <a:t> possible inputs to Bob to get a </a:t>
                </a:r>
                <a:r>
                  <a:rPr lang="en-US" sz="2600" b="1" dirty="0">
                    <a:latin typeface="Calibri" panose="020F0502020204030204" pitchFamily="34" charset="0"/>
                    <a:ea typeface="Palatino" charset="0"/>
                    <a:cs typeface="Calibri" panose="020F0502020204030204" pitchFamily="34" charset="0"/>
                  </a:rPr>
                  <a:t>data-dependent</a:t>
                </a:r>
                <a:r>
                  <a:rPr lang="en-US" sz="2600" dirty="0">
                    <a:latin typeface="Calibri" panose="020F0502020204030204" pitchFamily="34" charset="0"/>
                    <a:ea typeface="Palatino" charset="0"/>
                    <a:cs typeface="Calibri" panose="020F0502020204030204" pitchFamily="34" charset="0"/>
                  </a:rPr>
                  <a:t> cover of </a:t>
                </a:r>
                <a14:m>
                  <m:oMath xmlns:m="http://schemas.openxmlformats.org/officeDocument/2006/math">
                    <m:r>
                      <a:rPr lang="en-US" sz="2600" i="1">
                        <a:solidFill>
                          <a:srgbClr val="C00000"/>
                        </a:solidFill>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of size </a:t>
                </a:r>
                <a14:m>
                  <m:oMath xmlns:m="http://schemas.openxmlformats.org/officeDocument/2006/math">
                    <m:r>
                      <a:rPr lang="en-US" sz="2600" i="1">
                        <a:latin typeface="Cambria Math" charset="0"/>
                        <a:ea typeface="Palatino" charset="0"/>
                        <a:cs typeface="Palatino" charset="0"/>
                      </a:rPr>
                      <m:t>𝑀</m:t>
                    </m:r>
                  </m:oMath>
                </a14:m>
                <a:r>
                  <a:rPr lang="en-US" sz="2600" dirty="0">
                    <a:latin typeface="Calibri" panose="020F0502020204030204" pitchFamily="34" charset="0"/>
                    <a:ea typeface="Palatino" charset="0"/>
                    <a:cs typeface="Calibri" panose="020F0502020204030204" pitchFamily="34" charset="0"/>
                  </a:rPr>
                  <a:t>.</a:t>
                </a:r>
              </a:p>
              <a:p>
                <a:pPr lvl="1">
                  <a:lnSpc>
                    <a:spcPct val="100000"/>
                  </a:lnSpc>
                  <a:spcBef>
                    <a:spcPts val="0"/>
                  </a:spcBef>
                  <a:defRPr/>
                </a:pPr>
                <a:r>
                  <a:rPr lang="en-US" dirty="0">
                    <a:latin typeface="Calibri" panose="020F0502020204030204" pitchFamily="34" charset="0"/>
                    <a:ea typeface="Palatino" charset="0"/>
                    <a:cs typeface="Calibri" panose="020F0502020204030204" pitchFamily="34" charset="0"/>
                  </a:rPr>
                  <a:t>Existence of cover follows from </a:t>
                </a:r>
                <a14:m>
                  <m:oMath xmlns:m="http://schemas.openxmlformats.org/officeDocument/2006/math">
                    <m:r>
                      <a:rPr lang="en-US" i="1">
                        <a:solidFill>
                          <a:srgbClr val="4273B5"/>
                        </a:solidFill>
                        <a:latin typeface="Cambria Math" charset="0"/>
                        <a:ea typeface="Palatino" charset="0"/>
                        <a:cs typeface="Palatino" charset="0"/>
                      </a:rPr>
                      <m:t>𝑡</m:t>
                    </m:r>
                  </m:oMath>
                </a14:m>
                <a:r>
                  <a:rPr lang="en-US" dirty="0">
                    <a:latin typeface="Calibri" panose="020F0502020204030204" pitchFamily="34" charset="0"/>
                    <a:ea typeface="Palatino" charset="0"/>
                    <a:cs typeface="Calibri" panose="020F0502020204030204" pitchFamily="34" charset="0"/>
                  </a:rPr>
                  <a:t>-compression. </a:t>
                </a:r>
              </a:p>
              <a:p>
                <a:pPr lvl="1">
                  <a:lnSpc>
                    <a:spcPct val="100000"/>
                  </a:lnSpc>
                  <a:spcBef>
                    <a:spcPts val="0"/>
                  </a:spcBef>
                  <a:defRPr/>
                </a:pPr>
                <a:endParaRPr lang="en-US" sz="2200" dirty="0">
                  <a:latin typeface="Calibri" panose="020F0502020204030204" pitchFamily="34" charset="0"/>
                  <a:ea typeface="Palatino" charset="0"/>
                  <a:cs typeface="Calibri" panose="020F0502020204030204" pitchFamily="34" charset="0"/>
                </a:endParaRPr>
              </a:p>
              <a:p>
                <a:pPr>
                  <a:lnSpc>
                    <a:spcPct val="100000"/>
                  </a:lnSpc>
                  <a:spcBef>
                    <a:spcPts val="0"/>
                  </a:spcBef>
                  <a:defRPr/>
                </a:pPr>
                <a:endParaRPr lang="en-US" sz="2600" b="1" dirty="0">
                  <a:latin typeface="Calibri" panose="020F0502020204030204" pitchFamily="34" charset="0"/>
                  <a:ea typeface="Palatino" charset="0"/>
                  <a:cs typeface="Calibri" panose="020F0502020204030204" pitchFamily="34" charset="0"/>
                </a:endParaRPr>
              </a:p>
            </p:txBody>
          </p:sp>
        </mc:Choice>
        <mc:Fallback xmlns="">
          <p:sp>
            <p:nvSpPr>
              <p:cNvPr id="31" name="Content Placeholder 2"/>
              <p:cNvSpPr txBox="1">
                <a:spLocks noRot="1" noChangeAspect="1" noMove="1" noResize="1" noEditPoints="1" noAdjustHandles="1" noChangeArrowheads="1" noChangeShapeType="1" noTextEdit="1"/>
              </p:cNvSpPr>
              <p:nvPr/>
            </p:nvSpPr>
            <p:spPr>
              <a:xfrm>
                <a:off x="838200" y="1114424"/>
                <a:ext cx="10515600" cy="3383834"/>
              </a:xfrm>
              <a:prstGeom prst="rect">
                <a:avLst/>
              </a:prstGeom>
              <a:blipFill>
                <a:blip r:embed="rId5"/>
                <a:stretch>
                  <a:fillRect l="-844" t="-1498" r="-8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10217863" y="3077007"/>
                <a:ext cx="777777"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800" i="1">
                          <a:solidFill>
                            <a:srgbClr val="C00000"/>
                          </a:solidFill>
                          <a:latin typeface="Cambria Math" charset="0"/>
                          <a:ea typeface="Palatino" charset="0"/>
                          <a:cs typeface="Palatino" charset="0"/>
                        </a:rPr>
                        <m:t>ℱ</m:t>
                      </m:r>
                    </m:oMath>
                  </m:oMathPara>
                </a14:m>
                <a:endParaRPr lang="en-US" sz="4800" dirty="0">
                  <a:solidFill>
                    <a:schemeClr val="accent6"/>
                  </a:solidFill>
                  <a:latin typeface="Calibri" panose="020F0502020204030204" pitchFamily="34" charset="0"/>
                  <a:cs typeface="Calibri" panose="020F0502020204030204" pitchFamily="34" charset="0"/>
                </a:endParaRPr>
              </a:p>
            </p:txBody>
          </p:sp>
        </mc:Choice>
        <mc:Fallback xmlns="">
          <p:sp>
            <p:nvSpPr>
              <p:cNvPr id="23" name="Rectangle 22"/>
              <p:cNvSpPr>
                <a:spLocks noRot="1" noChangeAspect="1" noMove="1" noResize="1" noEditPoints="1" noAdjustHandles="1" noChangeArrowheads="1" noChangeShapeType="1" noTextEdit="1"/>
              </p:cNvSpPr>
              <p:nvPr/>
            </p:nvSpPr>
            <p:spPr>
              <a:xfrm>
                <a:off x="10217863" y="3077007"/>
                <a:ext cx="777777" cy="830997"/>
              </a:xfrm>
              <a:prstGeom prst="rect">
                <a:avLst/>
              </a:prstGeom>
              <a:blipFill>
                <a:blip r:embed="rId6"/>
                <a:stretch>
                  <a:fillRect l="-4839" r="-1613"/>
                </a:stretch>
              </a:blipFill>
            </p:spPr>
            <p:txBody>
              <a:bodyPr/>
              <a:lstStyle/>
              <a:p>
                <a:r>
                  <a:rPr lang="en-US">
                    <a:noFill/>
                  </a:rPr>
                  <a:t> </a:t>
                </a:r>
              </a:p>
            </p:txBody>
          </p:sp>
        </mc:Fallback>
      </mc:AlternateContent>
      <p:sp>
        <p:nvSpPr>
          <p:cNvPr id="33" name="Freeform 32"/>
          <p:cNvSpPr/>
          <p:nvPr/>
        </p:nvSpPr>
        <p:spPr>
          <a:xfrm>
            <a:off x="6985354" y="2061698"/>
            <a:ext cx="5891134" cy="5239710"/>
          </a:xfrm>
          <a:custGeom>
            <a:avLst/>
            <a:gdLst>
              <a:gd name="connsiteX0" fmla="*/ 2098623 w 5891134"/>
              <a:gd name="connsiteY0" fmla="*/ 1282306 h 5239710"/>
              <a:gd name="connsiteX1" fmla="*/ 2098623 w 5891134"/>
              <a:gd name="connsiteY1" fmla="*/ 1282306 h 5239710"/>
              <a:gd name="connsiteX2" fmla="*/ 2188564 w 5891134"/>
              <a:gd name="connsiteY2" fmla="*/ 1162385 h 5239710"/>
              <a:gd name="connsiteX3" fmla="*/ 2278505 w 5891134"/>
              <a:gd name="connsiteY3" fmla="*/ 1102424 h 5239710"/>
              <a:gd name="connsiteX4" fmla="*/ 2338465 w 5891134"/>
              <a:gd name="connsiteY4" fmla="*/ 1072444 h 5239710"/>
              <a:gd name="connsiteX5" fmla="*/ 2458386 w 5891134"/>
              <a:gd name="connsiteY5" fmla="*/ 1042464 h 5239710"/>
              <a:gd name="connsiteX6" fmla="*/ 3327816 w 5891134"/>
              <a:gd name="connsiteY6" fmla="*/ 1042464 h 5239710"/>
              <a:gd name="connsiteX7" fmla="*/ 3417757 w 5891134"/>
              <a:gd name="connsiteY7" fmla="*/ 997493 h 5239710"/>
              <a:gd name="connsiteX8" fmla="*/ 3462727 w 5891134"/>
              <a:gd name="connsiteY8" fmla="*/ 982503 h 5239710"/>
              <a:gd name="connsiteX9" fmla="*/ 3537678 w 5891134"/>
              <a:gd name="connsiteY9" fmla="*/ 937532 h 5239710"/>
              <a:gd name="connsiteX10" fmla="*/ 3612629 w 5891134"/>
              <a:gd name="connsiteY10" fmla="*/ 892562 h 5239710"/>
              <a:gd name="connsiteX11" fmla="*/ 3732550 w 5891134"/>
              <a:gd name="connsiteY11" fmla="*/ 772641 h 5239710"/>
              <a:gd name="connsiteX12" fmla="*/ 3762531 w 5891134"/>
              <a:gd name="connsiteY12" fmla="*/ 742660 h 5239710"/>
              <a:gd name="connsiteX13" fmla="*/ 3807501 w 5891134"/>
              <a:gd name="connsiteY13" fmla="*/ 697690 h 5239710"/>
              <a:gd name="connsiteX14" fmla="*/ 3867462 w 5891134"/>
              <a:gd name="connsiteY14" fmla="*/ 667710 h 5239710"/>
              <a:gd name="connsiteX15" fmla="*/ 3912432 w 5891134"/>
              <a:gd name="connsiteY15" fmla="*/ 652719 h 5239710"/>
              <a:gd name="connsiteX16" fmla="*/ 4062334 w 5891134"/>
              <a:gd name="connsiteY16" fmla="*/ 637729 h 5239710"/>
              <a:gd name="connsiteX17" fmla="*/ 4407108 w 5891134"/>
              <a:gd name="connsiteY17" fmla="*/ 622739 h 5239710"/>
              <a:gd name="connsiteX18" fmla="*/ 4542019 w 5891134"/>
              <a:gd name="connsiteY18" fmla="*/ 562778 h 5239710"/>
              <a:gd name="connsiteX19" fmla="*/ 4691921 w 5891134"/>
              <a:gd name="connsiteY19" fmla="*/ 487828 h 5239710"/>
              <a:gd name="connsiteX20" fmla="*/ 4766872 w 5891134"/>
              <a:gd name="connsiteY20" fmla="*/ 397887 h 5239710"/>
              <a:gd name="connsiteX21" fmla="*/ 4826832 w 5891134"/>
              <a:gd name="connsiteY21" fmla="*/ 292955 h 5239710"/>
              <a:gd name="connsiteX22" fmla="*/ 4901783 w 5891134"/>
              <a:gd name="connsiteY22" fmla="*/ 247985 h 5239710"/>
              <a:gd name="connsiteX23" fmla="*/ 4946754 w 5891134"/>
              <a:gd name="connsiteY23" fmla="*/ 218005 h 5239710"/>
              <a:gd name="connsiteX24" fmla="*/ 4991724 w 5891134"/>
              <a:gd name="connsiteY24" fmla="*/ 203014 h 5239710"/>
              <a:gd name="connsiteX25" fmla="*/ 5126636 w 5891134"/>
              <a:gd name="connsiteY25" fmla="*/ 113073 h 5239710"/>
              <a:gd name="connsiteX26" fmla="*/ 5171606 w 5891134"/>
              <a:gd name="connsiteY26" fmla="*/ 83093 h 5239710"/>
              <a:gd name="connsiteX27" fmla="*/ 5216577 w 5891134"/>
              <a:gd name="connsiteY27" fmla="*/ 68103 h 5239710"/>
              <a:gd name="connsiteX28" fmla="*/ 5546360 w 5891134"/>
              <a:gd name="connsiteY28" fmla="*/ 23132 h 5239710"/>
              <a:gd name="connsiteX29" fmla="*/ 5606321 w 5891134"/>
              <a:gd name="connsiteY29" fmla="*/ 113073 h 5239710"/>
              <a:gd name="connsiteX30" fmla="*/ 5636301 w 5891134"/>
              <a:gd name="connsiteY30" fmla="*/ 218005 h 5239710"/>
              <a:gd name="connsiteX31" fmla="*/ 5651291 w 5891134"/>
              <a:gd name="connsiteY31" fmla="*/ 262975 h 5239710"/>
              <a:gd name="connsiteX32" fmla="*/ 5681272 w 5891134"/>
              <a:gd name="connsiteY32" fmla="*/ 547788 h 5239710"/>
              <a:gd name="connsiteX33" fmla="*/ 5711252 w 5891134"/>
              <a:gd name="connsiteY33" fmla="*/ 622739 h 5239710"/>
              <a:gd name="connsiteX34" fmla="*/ 5726242 w 5891134"/>
              <a:gd name="connsiteY34" fmla="*/ 697690 h 5239710"/>
              <a:gd name="connsiteX35" fmla="*/ 5741232 w 5891134"/>
              <a:gd name="connsiteY35" fmla="*/ 757651 h 5239710"/>
              <a:gd name="connsiteX36" fmla="*/ 5726242 w 5891134"/>
              <a:gd name="connsiteY36" fmla="*/ 1207355 h 5239710"/>
              <a:gd name="connsiteX37" fmla="*/ 5696262 w 5891134"/>
              <a:gd name="connsiteY37" fmla="*/ 1267316 h 5239710"/>
              <a:gd name="connsiteX38" fmla="*/ 5681272 w 5891134"/>
              <a:gd name="connsiteY38" fmla="*/ 1327277 h 5239710"/>
              <a:gd name="connsiteX39" fmla="*/ 5531370 w 5891134"/>
              <a:gd name="connsiteY39" fmla="*/ 1552129 h 5239710"/>
              <a:gd name="connsiteX40" fmla="*/ 5516380 w 5891134"/>
              <a:gd name="connsiteY40" fmla="*/ 1597100 h 5239710"/>
              <a:gd name="connsiteX41" fmla="*/ 5486400 w 5891134"/>
              <a:gd name="connsiteY41" fmla="*/ 1657060 h 5239710"/>
              <a:gd name="connsiteX42" fmla="*/ 5471409 w 5891134"/>
              <a:gd name="connsiteY42" fmla="*/ 1717021 h 5239710"/>
              <a:gd name="connsiteX43" fmla="*/ 5486400 w 5891134"/>
              <a:gd name="connsiteY43" fmla="*/ 1926883 h 5239710"/>
              <a:gd name="connsiteX44" fmla="*/ 5531370 w 5891134"/>
              <a:gd name="connsiteY44" fmla="*/ 2046805 h 5239710"/>
              <a:gd name="connsiteX45" fmla="*/ 5561350 w 5891134"/>
              <a:gd name="connsiteY45" fmla="*/ 2151736 h 5239710"/>
              <a:gd name="connsiteX46" fmla="*/ 5576341 w 5891134"/>
              <a:gd name="connsiteY46" fmla="*/ 2211696 h 5239710"/>
              <a:gd name="connsiteX47" fmla="*/ 5606321 w 5891134"/>
              <a:gd name="connsiteY47" fmla="*/ 2271657 h 5239710"/>
              <a:gd name="connsiteX48" fmla="*/ 5621311 w 5891134"/>
              <a:gd name="connsiteY48" fmla="*/ 2346608 h 5239710"/>
              <a:gd name="connsiteX49" fmla="*/ 5681272 w 5891134"/>
              <a:gd name="connsiteY49" fmla="*/ 2436549 h 5239710"/>
              <a:gd name="connsiteX50" fmla="*/ 5711252 w 5891134"/>
              <a:gd name="connsiteY50" fmla="*/ 2496510 h 5239710"/>
              <a:gd name="connsiteX51" fmla="*/ 5741232 w 5891134"/>
              <a:gd name="connsiteY51" fmla="*/ 2541480 h 5239710"/>
              <a:gd name="connsiteX52" fmla="*/ 5771213 w 5891134"/>
              <a:gd name="connsiteY52" fmla="*/ 2616431 h 5239710"/>
              <a:gd name="connsiteX53" fmla="*/ 5801193 w 5891134"/>
              <a:gd name="connsiteY53" fmla="*/ 2676392 h 5239710"/>
              <a:gd name="connsiteX54" fmla="*/ 5846164 w 5891134"/>
              <a:gd name="connsiteY54" fmla="*/ 2856273 h 5239710"/>
              <a:gd name="connsiteX55" fmla="*/ 5861154 w 5891134"/>
              <a:gd name="connsiteY55" fmla="*/ 3425900 h 5239710"/>
              <a:gd name="connsiteX56" fmla="*/ 5891134 w 5891134"/>
              <a:gd name="connsiteY56" fmla="*/ 3650752 h 5239710"/>
              <a:gd name="connsiteX57" fmla="*/ 5876144 w 5891134"/>
              <a:gd name="connsiteY57" fmla="*/ 3740693 h 5239710"/>
              <a:gd name="connsiteX58" fmla="*/ 5771213 w 5891134"/>
              <a:gd name="connsiteY58" fmla="*/ 3815644 h 5239710"/>
              <a:gd name="connsiteX59" fmla="*/ 5741232 w 5891134"/>
              <a:gd name="connsiteY59" fmla="*/ 3845624 h 5239710"/>
              <a:gd name="connsiteX60" fmla="*/ 5651291 w 5891134"/>
              <a:gd name="connsiteY60" fmla="*/ 3875605 h 5239710"/>
              <a:gd name="connsiteX61" fmla="*/ 5546360 w 5891134"/>
              <a:gd name="connsiteY61" fmla="*/ 4085467 h 5239710"/>
              <a:gd name="connsiteX62" fmla="*/ 5516380 w 5891134"/>
              <a:gd name="connsiteY62" fmla="*/ 4160418 h 5239710"/>
              <a:gd name="connsiteX63" fmla="*/ 5486400 w 5891134"/>
              <a:gd name="connsiteY63" fmla="*/ 4280339 h 5239710"/>
              <a:gd name="connsiteX64" fmla="*/ 5516380 w 5891134"/>
              <a:gd name="connsiteY64" fmla="*/ 4535172 h 5239710"/>
              <a:gd name="connsiteX65" fmla="*/ 5546360 w 5891134"/>
              <a:gd name="connsiteY65" fmla="*/ 4610123 h 5239710"/>
              <a:gd name="connsiteX66" fmla="*/ 5531370 w 5891134"/>
              <a:gd name="connsiteY66" fmla="*/ 4700064 h 5239710"/>
              <a:gd name="connsiteX67" fmla="*/ 5471409 w 5891134"/>
              <a:gd name="connsiteY67" fmla="*/ 4745034 h 5239710"/>
              <a:gd name="connsiteX68" fmla="*/ 5321508 w 5891134"/>
              <a:gd name="connsiteY68" fmla="*/ 4819985 h 5239710"/>
              <a:gd name="connsiteX69" fmla="*/ 5201586 w 5891134"/>
              <a:gd name="connsiteY69" fmla="*/ 4879946 h 5239710"/>
              <a:gd name="connsiteX70" fmla="*/ 5141626 w 5891134"/>
              <a:gd name="connsiteY70" fmla="*/ 4894936 h 5239710"/>
              <a:gd name="connsiteX71" fmla="*/ 5021705 w 5891134"/>
              <a:gd name="connsiteY71" fmla="*/ 4939906 h 5239710"/>
              <a:gd name="connsiteX72" fmla="*/ 4976734 w 5891134"/>
              <a:gd name="connsiteY72" fmla="*/ 4954896 h 5239710"/>
              <a:gd name="connsiteX73" fmla="*/ 4796852 w 5891134"/>
              <a:gd name="connsiteY73" fmla="*/ 5014857 h 5239710"/>
              <a:gd name="connsiteX74" fmla="*/ 4676931 w 5891134"/>
              <a:gd name="connsiteY74" fmla="*/ 5029847 h 5239710"/>
              <a:gd name="connsiteX75" fmla="*/ 4182255 w 5891134"/>
              <a:gd name="connsiteY75" fmla="*/ 4999867 h 5239710"/>
              <a:gd name="connsiteX76" fmla="*/ 4107305 w 5891134"/>
              <a:gd name="connsiteY76" fmla="*/ 4984877 h 5239710"/>
              <a:gd name="connsiteX77" fmla="*/ 3732550 w 5891134"/>
              <a:gd name="connsiteY77" fmla="*/ 5014857 h 5239710"/>
              <a:gd name="connsiteX78" fmla="*/ 3642609 w 5891134"/>
              <a:gd name="connsiteY78" fmla="*/ 5044837 h 5239710"/>
              <a:gd name="connsiteX79" fmla="*/ 3537678 w 5891134"/>
              <a:gd name="connsiteY79" fmla="*/ 5059828 h 5239710"/>
              <a:gd name="connsiteX80" fmla="*/ 3312826 w 5891134"/>
              <a:gd name="connsiteY80" fmla="*/ 5119788 h 5239710"/>
              <a:gd name="connsiteX81" fmla="*/ 3162924 w 5891134"/>
              <a:gd name="connsiteY81" fmla="*/ 5134778 h 5239710"/>
              <a:gd name="connsiteX82" fmla="*/ 3072983 w 5891134"/>
              <a:gd name="connsiteY82" fmla="*/ 5149769 h 5239710"/>
              <a:gd name="connsiteX83" fmla="*/ 2908091 w 5891134"/>
              <a:gd name="connsiteY83" fmla="*/ 5164759 h 5239710"/>
              <a:gd name="connsiteX84" fmla="*/ 2818150 w 5891134"/>
              <a:gd name="connsiteY84" fmla="*/ 5179749 h 5239710"/>
              <a:gd name="connsiteX85" fmla="*/ 2578308 w 5891134"/>
              <a:gd name="connsiteY85" fmla="*/ 5209729 h 5239710"/>
              <a:gd name="connsiteX86" fmla="*/ 2488367 w 5891134"/>
              <a:gd name="connsiteY86" fmla="*/ 5224719 h 5239710"/>
              <a:gd name="connsiteX87" fmla="*/ 2278505 w 5891134"/>
              <a:gd name="connsiteY87" fmla="*/ 5239710 h 5239710"/>
              <a:gd name="connsiteX88" fmla="*/ 2083632 w 5891134"/>
              <a:gd name="connsiteY88" fmla="*/ 5209729 h 5239710"/>
              <a:gd name="connsiteX89" fmla="*/ 2008682 w 5891134"/>
              <a:gd name="connsiteY89" fmla="*/ 5119788 h 5239710"/>
              <a:gd name="connsiteX90" fmla="*/ 1843790 w 5891134"/>
              <a:gd name="connsiteY90" fmla="*/ 4984877 h 5239710"/>
              <a:gd name="connsiteX91" fmla="*/ 1678898 w 5891134"/>
              <a:gd name="connsiteY91" fmla="*/ 4939906 h 5239710"/>
              <a:gd name="connsiteX92" fmla="*/ 1439055 w 5891134"/>
              <a:gd name="connsiteY92" fmla="*/ 4894936 h 5239710"/>
              <a:gd name="connsiteX93" fmla="*/ 1274164 w 5891134"/>
              <a:gd name="connsiteY93" fmla="*/ 4864955 h 5239710"/>
              <a:gd name="connsiteX94" fmla="*/ 1229193 w 5891134"/>
              <a:gd name="connsiteY94" fmla="*/ 4849965 h 5239710"/>
              <a:gd name="connsiteX95" fmla="*/ 1094282 w 5891134"/>
              <a:gd name="connsiteY95" fmla="*/ 4834975 h 5239710"/>
              <a:gd name="connsiteX96" fmla="*/ 1034321 w 5891134"/>
              <a:gd name="connsiteY96" fmla="*/ 4849965 h 5239710"/>
              <a:gd name="connsiteX97" fmla="*/ 989350 w 5891134"/>
              <a:gd name="connsiteY97" fmla="*/ 4864955 h 5239710"/>
              <a:gd name="connsiteX98" fmla="*/ 599606 w 5891134"/>
              <a:gd name="connsiteY98" fmla="*/ 4849965 h 5239710"/>
              <a:gd name="connsiteX99" fmla="*/ 374754 w 5891134"/>
              <a:gd name="connsiteY99" fmla="*/ 4730044 h 5239710"/>
              <a:gd name="connsiteX100" fmla="*/ 284813 w 5891134"/>
              <a:gd name="connsiteY100" fmla="*/ 4670083 h 5239710"/>
              <a:gd name="connsiteX101" fmla="*/ 194872 w 5891134"/>
              <a:gd name="connsiteY101" fmla="*/ 4550162 h 5239710"/>
              <a:gd name="connsiteX102" fmla="*/ 104931 w 5891134"/>
              <a:gd name="connsiteY102" fmla="*/ 4430241 h 5239710"/>
              <a:gd name="connsiteX103" fmla="*/ 44970 w 5891134"/>
              <a:gd name="connsiteY103" fmla="*/ 4295329 h 5239710"/>
              <a:gd name="connsiteX104" fmla="*/ 14990 w 5891134"/>
              <a:gd name="connsiteY104" fmla="*/ 4205388 h 5239710"/>
              <a:gd name="connsiteX105" fmla="*/ 0 w 5891134"/>
              <a:gd name="connsiteY105" fmla="*/ 4145428 h 5239710"/>
              <a:gd name="connsiteX106" fmla="*/ 14990 w 5891134"/>
              <a:gd name="connsiteY106" fmla="*/ 3875605 h 5239710"/>
              <a:gd name="connsiteX107" fmla="*/ 29980 w 5891134"/>
              <a:gd name="connsiteY107" fmla="*/ 3830634 h 5239710"/>
              <a:gd name="connsiteX108" fmla="*/ 164891 w 5891134"/>
              <a:gd name="connsiteY108" fmla="*/ 3635762 h 5239710"/>
              <a:gd name="connsiteX109" fmla="*/ 254832 w 5891134"/>
              <a:gd name="connsiteY109" fmla="*/ 3545821 h 5239710"/>
              <a:gd name="connsiteX110" fmla="*/ 329783 w 5891134"/>
              <a:gd name="connsiteY110" fmla="*/ 3500851 h 5239710"/>
              <a:gd name="connsiteX111" fmla="*/ 389744 w 5891134"/>
              <a:gd name="connsiteY111" fmla="*/ 3470870 h 5239710"/>
              <a:gd name="connsiteX112" fmla="*/ 524655 w 5891134"/>
              <a:gd name="connsiteY112" fmla="*/ 3395919 h 5239710"/>
              <a:gd name="connsiteX113" fmla="*/ 554636 w 5891134"/>
              <a:gd name="connsiteY113" fmla="*/ 3365939 h 5239710"/>
              <a:gd name="connsiteX114" fmla="*/ 599606 w 5891134"/>
              <a:gd name="connsiteY114" fmla="*/ 3350949 h 5239710"/>
              <a:gd name="connsiteX115" fmla="*/ 734518 w 5891134"/>
              <a:gd name="connsiteY115" fmla="*/ 3216037 h 5239710"/>
              <a:gd name="connsiteX116" fmla="*/ 779488 w 5891134"/>
              <a:gd name="connsiteY116" fmla="*/ 3171067 h 5239710"/>
              <a:gd name="connsiteX117" fmla="*/ 824459 w 5891134"/>
              <a:gd name="connsiteY117" fmla="*/ 3126096 h 5239710"/>
              <a:gd name="connsiteX118" fmla="*/ 869429 w 5891134"/>
              <a:gd name="connsiteY118" fmla="*/ 2991185 h 5239710"/>
              <a:gd name="connsiteX119" fmla="*/ 854439 w 5891134"/>
              <a:gd name="connsiteY119" fmla="*/ 2916234 h 5239710"/>
              <a:gd name="connsiteX120" fmla="*/ 749508 w 5891134"/>
              <a:gd name="connsiteY120" fmla="*/ 2796313 h 5239710"/>
              <a:gd name="connsiteX121" fmla="*/ 704537 w 5891134"/>
              <a:gd name="connsiteY121" fmla="*/ 2736352 h 5239710"/>
              <a:gd name="connsiteX122" fmla="*/ 674557 w 5891134"/>
              <a:gd name="connsiteY122" fmla="*/ 2496510 h 5239710"/>
              <a:gd name="connsiteX123" fmla="*/ 629586 w 5891134"/>
              <a:gd name="connsiteY123" fmla="*/ 2331618 h 5239710"/>
              <a:gd name="connsiteX124" fmla="*/ 614596 w 5891134"/>
              <a:gd name="connsiteY124" fmla="*/ 2211696 h 5239710"/>
              <a:gd name="connsiteX125" fmla="*/ 599606 w 5891134"/>
              <a:gd name="connsiteY125" fmla="*/ 2151736 h 5239710"/>
              <a:gd name="connsiteX126" fmla="*/ 644577 w 5891134"/>
              <a:gd name="connsiteY126" fmla="*/ 1926883 h 5239710"/>
              <a:gd name="connsiteX127" fmla="*/ 689547 w 5891134"/>
              <a:gd name="connsiteY127" fmla="*/ 1911893 h 5239710"/>
              <a:gd name="connsiteX128" fmla="*/ 929390 w 5891134"/>
              <a:gd name="connsiteY128" fmla="*/ 1926883 h 5239710"/>
              <a:gd name="connsiteX129" fmla="*/ 1019331 w 5891134"/>
              <a:gd name="connsiteY129" fmla="*/ 1956864 h 5239710"/>
              <a:gd name="connsiteX130" fmla="*/ 1139252 w 5891134"/>
              <a:gd name="connsiteY130" fmla="*/ 1986844 h 5239710"/>
              <a:gd name="connsiteX131" fmla="*/ 1394085 w 5891134"/>
              <a:gd name="connsiteY131" fmla="*/ 1971854 h 5239710"/>
              <a:gd name="connsiteX132" fmla="*/ 1528996 w 5891134"/>
              <a:gd name="connsiteY132" fmla="*/ 1926883 h 5239710"/>
              <a:gd name="connsiteX133" fmla="*/ 1573967 w 5891134"/>
              <a:gd name="connsiteY133" fmla="*/ 1896903 h 5239710"/>
              <a:gd name="connsiteX134" fmla="*/ 1678898 w 5891134"/>
              <a:gd name="connsiteY134" fmla="*/ 1851932 h 5239710"/>
              <a:gd name="connsiteX135" fmla="*/ 1738859 w 5891134"/>
              <a:gd name="connsiteY135" fmla="*/ 1806962 h 5239710"/>
              <a:gd name="connsiteX136" fmla="*/ 1888760 w 5891134"/>
              <a:gd name="connsiteY136" fmla="*/ 1702031 h 5239710"/>
              <a:gd name="connsiteX137" fmla="*/ 1918741 w 5891134"/>
              <a:gd name="connsiteY137" fmla="*/ 1672051 h 5239710"/>
              <a:gd name="connsiteX138" fmla="*/ 1978701 w 5891134"/>
              <a:gd name="connsiteY138" fmla="*/ 1582110 h 5239710"/>
              <a:gd name="connsiteX139" fmla="*/ 2008682 w 5891134"/>
              <a:gd name="connsiteY139" fmla="*/ 1492169 h 5239710"/>
              <a:gd name="connsiteX140" fmla="*/ 2083632 w 5891134"/>
              <a:gd name="connsiteY140" fmla="*/ 1417218 h 5239710"/>
              <a:gd name="connsiteX141" fmla="*/ 2098623 w 5891134"/>
              <a:gd name="connsiteY141" fmla="*/ 1282306 h 523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5891134" h="5239710">
                <a:moveTo>
                  <a:pt x="2098623" y="1282306"/>
                </a:moveTo>
                <a:lnTo>
                  <a:pt x="2098623" y="1282306"/>
                </a:lnTo>
                <a:cubicBezTo>
                  <a:pt x="2128603" y="1242332"/>
                  <a:pt x="2153232" y="1197717"/>
                  <a:pt x="2188564" y="1162385"/>
                </a:cubicBezTo>
                <a:cubicBezTo>
                  <a:pt x="2214042" y="1136907"/>
                  <a:pt x="2246277" y="1118538"/>
                  <a:pt x="2278505" y="1102424"/>
                </a:cubicBezTo>
                <a:cubicBezTo>
                  <a:pt x="2298492" y="1092431"/>
                  <a:pt x="2317926" y="1081246"/>
                  <a:pt x="2338465" y="1072444"/>
                </a:cubicBezTo>
                <a:cubicBezTo>
                  <a:pt x="2378796" y="1055159"/>
                  <a:pt x="2414396" y="1051262"/>
                  <a:pt x="2458386" y="1042464"/>
                </a:cubicBezTo>
                <a:cubicBezTo>
                  <a:pt x="2858043" y="1054575"/>
                  <a:pt x="2954934" y="1069099"/>
                  <a:pt x="3327816" y="1042464"/>
                </a:cubicBezTo>
                <a:cubicBezTo>
                  <a:pt x="3371769" y="1039324"/>
                  <a:pt x="3380285" y="1016229"/>
                  <a:pt x="3417757" y="997493"/>
                </a:cubicBezTo>
                <a:cubicBezTo>
                  <a:pt x="3431890" y="990427"/>
                  <a:pt x="3447737" y="987500"/>
                  <a:pt x="3462727" y="982503"/>
                </a:cubicBezTo>
                <a:cubicBezTo>
                  <a:pt x="3538692" y="906540"/>
                  <a:pt x="3440381" y="995911"/>
                  <a:pt x="3537678" y="937532"/>
                </a:cubicBezTo>
                <a:cubicBezTo>
                  <a:pt x="3640556" y="875805"/>
                  <a:pt x="3485243" y="935024"/>
                  <a:pt x="3612629" y="892562"/>
                </a:cubicBezTo>
                <a:lnTo>
                  <a:pt x="3732550" y="772641"/>
                </a:lnTo>
                <a:lnTo>
                  <a:pt x="3762531" y="742660"/>
                </a:lnTo>
                <a:cubicBezTo>
                  <a:pt x="3777521" y="727670"/>
                  <a:pt x="3788540" y="707170"/>
                  <a:pt x="3807501" y="697690"/>
                </a:cubicBezTo>
                <a:cubicBezTo>
                  <a:pt x="3827488" y="687697"/>
                  <a:pt x="3846923" y="676513"/>
                  <a:pt x="3867462" y="667710"/>
                </a:cubicBezTo>
                <a:cubicBezTo>
                  <a:pt x="3881985" y="661486"/>
                  <a:pt x="3896815" y="655122"/>
                  <a:pt x="3912432" y="652719"/>
                </a:cubicBezTo>
                <a:cubicBezTo>
                  <a:pt x="3962065" y="645083"/>
                  <a:pt x="4012209" y="640767"/>
                  <a:pt x="4062334" y="637729"/>
                </a:cubicBezTo>
                <a:cubicBezTo>
                  <a:pt x="4177157" y="630770"/>
                  <a:pt x="4292183" y="627736"/>
                  <a:pt x="4407108" y="622739"/>
                </a:cubicBezTo>
                <a:cubicBezTo>
                  <a:pt x="4629287" y="533869"/>
                  <a:pt x="4352956" y="646807"/>
                  <a:pt x="4542019" y="562778"/>
                </a:cubicBezTo>
                <a:cubicBezTo>
                  <a:pt x="4614416" y="530601"/>
                  <a:pt x="4625953" y="537304"/>
                  <a:pt x="4691921" y="487828"/>
                </a:cubicBezTo>
                <a:cubicBezTo>
                  <a:pt x="4722920" y="464578"/>
                  <a:pt x="4747830" y="431210"/>
                  <a:pt x="4766872" y="397887"/>
                </a:cubicBezTo>
                <a:cubicBezTo>
                  <a:pt x="4797647" y="344031"/>
                  <a:pt x="4790312" y="338605"/>
                  <a:pt x="4826832" y="292955"/>
                </a:cubicBezTo>
                <a:cubicBezTo>
                  <a:pt x="4865869" y="244158"/>
                  <a:pt x="4845772" y="275990"/>
                  <a:pt x="4901783" y="247985"/>
                </a:cubicBezTo>
                <a:cubicBezTo>
                  <a:pt x="4917897" y="239928"/>
                  <a:pt x="4930640" y="226062"/>
                  <a:pt x="4946754" y="218005"/>
                </a:cubicBezTo>
                <a:cubicBezTo>
                  <a:pt x="4960887" y="210939"/>
                  <a:pt x="4977912" y="210688"/>
                  <a:pt x="4991724" y="203014"/>
                </a:cubicBezTo>
                <a:cubicBezTo>
                  <a:pt x="4991739" y="203005"/>
                  <a:pt x="5104144" y="128068"/>
                  <a:pt x="5126636" y="113073"/>
                </a:cubicBezTo>
                <a:cubicBezTo>
                  <a:pt x="5141626" y="103080"/>
                  <a:pt x="5154515" y="88790"/>
                  <a:pt x="5171606" y="83093"/>
                </a:cubicBezTo>
                <a:lnTo>
                  <a:pt x="5216577" y="68103"/>
                </a:lnTo>
                <a:cubicBezTo>
                  <a:pt x="5373168" y="-36292"/>
                  <a:pt x="5270556" y="5894"/>
                  <a:pt x="5546360" y="23132"/>
                </a:cubicBezTo>
                <a:cubicBezTo>
                  <a:pt x="5566347" y="53112"/>
                  <a:pt x="5594927" y="78890"/>
                  <a:pt x="5606321" y="113073"/>
                </a:cubicBezTo>
                <a:cubicBezTo>
                  <a:pt x="5642264" y="220904"/>
                  <a:pt x="5598654" y="86239"/>
                  <a:pt x="5636301" y="218005"/>
                </a:cubicBezTo>
                <a:cubicBezTo>
                  <a:pt x="5640642" y="233198"/>
                  <a:pt x="5646294" y="247985"/>
                  <a:pt x="5651291" y="262975"/>
                </a:cubicBezTo>
                <a:cubicBezTo>
                  <a:pt x="5661285" y="357913"/>
                  <a:pt x="5645819" y="459153"/>
                  <a:pt x="5681272" y="547788"/>
                </a:cubicBezTo>
                <a:cubicBezTo>
                  <a:pt x="5691265" y="572772"/>
                  <a:pt x="5703520" y="596966"/>
                  <a:pt x="5711252" y="622739"/>
                </a:cubicBezTo>
                <a:cubicBezTo>
                  <a:pt x="5718573" y="647143"/>
                  <a:pt x="5720715" y="672818"/>
                  <a:pt x="5726242" y="697690"/>
                </a:cubicBezTo>
                <a:cubicBezTo>
                  <a:pt x="5730711" y="717802"/>
                  <a:pt x="5736235" y="737664"/>
                  <a:pt x="5741232" y="757651"/>
                </a:cubicBezTo>
                <a:cubicBezTo>
                  <a:pt x="5736235" y="907552"/>
                  <a:pt x="5739425" y="1057951"/>
                  <a:pt x="5726242" y="1207355"/>
                </a:cubicBezTo>
                <a:cubicBezTo>
                  <a:pt x="5724278" y="1229615"/>
                  <a:pt x="5704108" y="1246393"/>
                  <a:pt x="5696262" y="1267316"/>
                </a:cubicBezTo>
                <a:cubicBezTo>
                  <a:pt x="5689028" y="1286606"/>
                  <a:pt x="5690967" y="1309099"/>
                  <a:pt x="5681272" y="1327277"/>
                </a:cubicBezTo>
                <a:cubicBezTo>
                  <a:pt x="5629249" y="1424821"/>
                  <a:pt x="5589998" y="1473960"/>
                  <a:pt x="5531370" y="1552129"/>
                </a:cubicBezTo>
                <a:cubicBezTo>
                  <a:pt x="5526373" y="1567119"/>
                  <a:pt x="5522604" y="1582576"/>
                  <a:pt x="5516380" y="1597100"/>
                </a:cubicBezTo>
                <a:cubicBezTo>
                  <a:pt x="5507578" y="1617639"/>
                  <a:pt x="5494246" y="1636137"/>
                  <a:pt x="5486400" y="1657060"/>
                </a:cubicBezTo>
                <a:cubicBezTo>
                  <a:pt x="5479166" y="1676350"/>
                  <a:pt x="5476406" y="1697034"/>
                  <a:pt x="5471409" y="1717021"/>
                </a:cubicBezTo>
                <a:cubicBezTo>
                  <a:pt x="5476406" y="1786975"/>
                  <a:pt x="5478655" y="1857180"/>
                  <a:pt x="5486400" y="1926883"/>
                </a:cubicBezTo>
                <a:cubicBezTo>
                  <a:pt x="5494819" y="2002648"/>
                  <a:pt x="5505183" y="1974789"/>
                  <a:pt x="5531370" y="2046805"/>
                </a:cubicBezTo>
                <a:cubicBezTo>
                  <a:pt x="5543801" y="2080992"/>
                  <a:pt x="5551779" y="2116641"/>
                  <a:pt x="5561350" y="2151736"/>
                </a:cubicBezTo>
                <a:cubicBezTo>
                  <a:pt x="5566771" y="2171612"/>
                  <a:pt x="5569107" y="2192406"/>
                  <a:pt x="5576341" y="2211696"/>
                </a:cubicBezTo>
                <a:cubicBezTo>
                  <a:pt x="5584187" y="2232619"/>
                  <a:pt x="5596328" y="2251670"/>
                  <a:pt x="5606321" y="2271657"/>
                </a:cubicBezTo>
                <a:cubicBezTo>
                  <a:pt x="5611318" y="2296641"/>
                  <a:pt x="5610768" y="2323413"/>
                  <a:pt x="5621311" y="2346608"/>
                </a:cubicBezTo>
                <a:cubicBezTo>
                  <a:pt x="5636221" y="2379410"/>
                  <a:pt x="5665158" y="2404321"/>
                  <a:pt x="5681272" y="2436549"/>
                </a:cubicBezTo>
                <a:cubicBezTo>
                  <a:pt x="5691265" y="2456536"/>
                  <a:pt x="5700165" y="2477108"/>
                  <a:pt x="5711252" y="2496510"/>
                </a:cubicBezTo>
                <a:cubicBezTo>
                  <a:pt x="5720190" y="2512152"/>
                  <a:pt x="5733175" y="2525366"/>
                  <a:pt x="5741232" y="2541480"/>
                </a:cubicBezTo>
                <a:cubicBezTo>
                  <a:pt x="5753266" y="2565547"/>
                  <a:pt x="5760284" y="2591842"/>
                  <a:pt x="5771213" y="2616431"/>
                </a:cubicBezTo>
                <a:cubicBezTo>
                  <a:pt x="5780289" y="2636851"/>
                  <a:pt x="5792894" y="2655644"/>
                  <a:pt x="5801193" y="2676392"/>
                </a:cubicBezTo>
                <a:cubicBezTo>
                  <a:pt x="5835128" y="2761230"/>
                  <a:pt x="5831418" y="2767799"/>
                  <a:pt x="5846164" y="2856273"/>
                </a:cubicBezTo>
                <a:cubicBezTo>
                  <a:pt x="5851161" y="3046149"/>
                  <a:pt x="5853079" y="3236130"/>
                  <a:pt x="5861154" y="3425900"/>
                </a:cubicBezTo>
                <a:cubicBezTo>
                  <a:pt x="5864299" y="3499810"/>
                  <a:pt x="5878917" y="3577448"/>
                  <a:pt x="5891134" y="3650752"/>
                </a:cubicBezTo>
                <a:cubicBezTo>
                  <a:pt x="5886137" y="3680732"/>
                  <a:pt x="5888488" y="3712919"/>
                  <a:pt x="5876144" y="3740693"/>
                </a:cubicBezTo>
                <a:cubicBezTo>
                  <a:pt x="5855469" y="3787212"/>
                  <a:pt x="5807870" y="3791206"/>
                  <a:pt x="5771213" y="3815644"/>
                </a:cubicBezTo>
                <a:cubicBezTo>
                  <a:pt x="5759454" y="3823483"/>
                  <a:pt x="5753873" y="3839304"/>
                  <a:pt x="5741232" y="3845624"/>
                </a:cubicBezTo>
                <a:cubicBezTo>
                  <a:pt x="5712966" y="3859757"/>
                  <a:pt x="5651291" y="3875605"/>
                  <a:pt x="5651291" y="3875605"/>
                </a:cubicBezTo>
                <a:cubicBezTo>
                  <a:pt x="5574031" y="3978618"/>
                  <a:pt x="5615599" y="3912370"/>
                  <a:pt x="5546360" y="4085467"/>
                </a:cubicBezTo>
                <a:cubicBezTo>
                  <a:pt x="5536367" y="4110451"/>
                  <a:pt x="5521657" y="4134032"/>
                  <a:pt x="5516380" y="4160418"/>
                </a:cubicBezTo>
                <a:cubicBezTo>
                  <a:pt x="5498291" y="4250863"/>
                  <a:pt x="5509447" y="4211198"/>
                  <a:pt x="5486400" y="4280339"/>
                </a:cubicBezTo>
                <a:cubicBezTo>
                  <a:pt x="5493233" y="4369171"/>
                  <a:pt x="5488668" y="4452036"/>
                  <a:pt x="5516380" y="4535172"/>
                </a:cubicBezTo>
                <a:cubicBezTo>
                  <a:pt x="5524889" y="4560699"/>
                  <a:pt x="5536367" y="4585139"/>
                  <a:pt x="5546360" y="4610123"/>
                </a:cubicBezTo>
                <a:cubicBezTo>
                  <a:pt x="5541363" y="4640103"/>
                  <a:pt x="5546131" y="4673495"/>
                  <a:pt x="5531370" y="4700064"/>
                </a:cubicBezTo>
                <a:cubicBezTo>
                  <a:pt x="5519237" y="4721904"/>
                  <a:pt x="5491739" y="4730513"/>
                  <a:pt x="5471409" y="4745034"/>
                </a:cubicBezTo>
                <a:cubicBezTo>
                  <a:pt x="5400663" y="4795566"/>
                  <a:pt x="5430563" y="4769092"/>
                  <a:pt x="5321508" y="4819985"/>
                </a:cubicBezTo>
                <a:cubicBezTo>
                  <a:pt x="5281009" y="4838885"/>
                  <a:pt x="5242840" y="4862757"/>
                  <a:pt x="5201586" y="4879946"/>
                </a:cubicBezTo>
                <a:cubicBezTo>
                  <a:pt x="5182569" y="4887870"/>
                  <a:pt x="5161171" y="4888421"/>
                  <a:pt x="5141626" y="4894936"/>
                </a:cubicBezTo>
                <a:cubicBezTo>
                  <a:pt x="5101125" y="4908436"/>
                  <a:pt x="5061827" y="4925317"/>
                  <a:pt x="5021705" y="4939906"/>
                </a:cubicBezTo>
                <a:cubicBezTo>
                  <a:pt x="5006855" y="4945306"/>
                  <a:pt x="4991529" y="4949348"/>
                  <a:pt x="4976734" y="4954896"/>
                </a:cubicBezTo>
                <a:cubicBezTo>
                  <a:pt x="4899863" y="4983723"/>
                  <a:pt x="4884593" y="4997309"/>
                  <a:pt x="4796852" y="5014857"/>
                </a:cubicBezTo>
                <a:cubicBezTo>
                  <a:pt x="4757350" y="5022757"/>
                  <a:pt x="4716905" y="5024850"/>
                  <a:pt x="4676931" y="5029847"/>
                </a:cubicBezTo>
                <a:cubicBezTo>
                  <a:pt x="4506645" y="5022443"/>
                  <a:pt x="4348548" y="5022039"/>
                  <a:pt x="4182255" y="4999867"/>
                </a:cubicBezTo>
                <a:cubicBezTo>
                  <a:pt x="4157000" y="4996500"/>
                  <a:pt x="4132288" y="4989874"/>
                  <a:pt x="4107305" y="4984877"/>
                </a:cubicBezTo>
                <a:cubicBezTo>
                  <a:pt x="3982387" y="4994870"/>
                  <a:pt x="3856837" y="4998820"/>
                  <a:pt x="3732550" y="5014857"/>
                </a:cubicBezTo>
                <a:cubicBezTo>
                  <a:pt x="3701208" y="5018901"/>
                  <a:pt x="3673893" y="5040368"/>
                  <a:pt x="3642609" y="5044837"/>
                </a:cubicBezTo>
                <a:cubicBezTo>
                  <a:pt x="3607632" y="5049834"/>
                  <a:pt x="3572226" y="5052425"/>
                  <a:pt x="3537678" y="5059828"/>
                </a:cubicBezTo>
                <a:cubicBezTo>
                  <a:pt x="3416116" y="5085877"/>
                  <a:pt x="3442000" y="5098259"/>
                  <a:pt x="3312826" y="5119788"/>
                </a:cubicBezTo>
                <a:cubicBezTo>
                  <a:pt x="3263293" y="5128043"/>
                  <a:pt x="3212753" y="5128549"/>
                  <a:pt x="3162924" y="5134778"/>
                </a:cubicBezTo>
                <a:cubicBezTo>
                  <a:pt x="3132765" y="5138548"/>
                  <a:pt x="3103169" y="5146218"/>
                  <a:pt x="3072983" y="5149769"/>
                </a:cubicBezTo>
                <a:cubicBezTo>
                  <a:pt x="3018170" y="5156218"/>
                  <a:pt x="2962904" y="5158311"/>
                  <a:pt x="2908091" y="5164759"/>
                </a:cubicBezTo>
                <a:cubicBezTo>
                  <a:pt x="2877905" y="5168310"/>
                  <a:pt x="2848277" y="5175732"/>
                  <a:pt x="2818150" y="5179749"/>
                </a:cubicBezTo>
                <a:cubicBezTo>
                  <a:pt x="2566644" y="5213283"/>
                  <a:pt x="2791656" y="5176907"/>
                  <a:pt x="2578308" y="5209729"/>
                </a:cubicBezTo>
                <a:cubicBezTo>
                  <a:pt x="2548268" y="5214351"/>
                  <a:pt x="2518610" y="5221695"/>
                  <a:pt x="2488367" y="5224719"/>
                </a:cubicBezTo>
                <a:cubicBezTo>
                  <a:pt x="2418583" y="5231698"/>
                  <a:pt x="2348459" y="5234713"/>
                  <a:pt x="2278505" y="5239710"/>
                </a:cubicBezTo>
                <a:cubicBezTo>
                  <a:pt x="2213547" y="5229716"/>
                  <a:pt x="2146362" y="5229332"/>
                  <a:pt x="2083632" y="5209729"/>
                </a:cubicBezTo>
                <a:cubicBezTo>
                  <a:pt x="2052578" y="5200025"/>
                  <a:pt x="2027768" y="5141601"/>
                  <a:pt x="2008682" y="5119788"/>
                </a:cubicBezTo>
                <a:cubicBezTo>
                  <a:pt x="1956011" y="5059593"/>
                  <a:pt x="1914425" y="5023405"/>
                  <a:pt x="1843790" y="4984877"/>
                </a:cubicBezTo>
                <a:cubicBezTo>
                  <a:pt x="1767297" y="4943154"/>
                  <a:pt x="1765247" y="4959833"/>
                  <a:pt x="1678898" y="4939906"/>
                </a:cubicBezTo>
                <a:cubicBezTo>
                  <a:pt x="1462300" y="4889922"/>
                  <a:pt x="1694903" y="4923363"/>
                  <a:pt x="1439055" y="4894936"/>
                </a:cubicBezTo>
                <a:cubicBezTo>
                  <a:pt x="1261302" y="4850498"/>
                  <a:pt x="1542720" y="4918667"/>
                  <a:pt x="1274164" y="4864955"/>
                </a:cubicBezTo>
                <a:cubicBezTo>
                  <a:pt x="1258670" y="4861856"/>
                  <a:pt x="1244779" y="4852563"/>
                  <a:pt x="1229193" y="4849965"/>
                </a:cubicBezTo>
                <a:cubicBezTo>
                  <a:pt x="1184562" y="4842527"/>
                  <a:pt x="1139252" y="4839972"/>
                  <a:pt x="1094282" y="4834975"/>
                </a:cubicBezTo>
                <a:cubicBezTo>
                  <a:pt x="1074295" y="4839972"/>
                  <a:pt x="1054130" y="4844305"/>
                  <a:pt x="1034321" y="4849965"/>
                </a:cubicBezTo>
                <a:cubicBezTo>
                  <a:pt x="1019128" y="4854306"/>
                  <a:pt x="1005151" y="4864955"/>
                  <a:pt x="989350" y="4864955"/>
                </a:cubicBezTo>
                <a:cubicBezTo>
                  <a:pt x="859339" y="4864955"/>
                  <a:pt x="729521" y="4854962"/>
                  <a:pt x="599606" y="4849965"/>
                </a:cubicBezTo>
                <a:cubicBezTo>
                  <a:pt x="549283" y="4824803"/>
                  <a:pt x="432084" y="4770993"/>
                  <a:pt x="374754" y="4730044"/>
                </a:cubicBezTo>
                <a:cubicBezTo>
                  <a:pt x="267924" y="4653739"/>
                  <a:pt x="453937" y="4754648"/>
                  <a:pt x="284813" y="4670083"/>
                </a:cubicBezTo>
                <a:cubicBezTo>
                  <a:pt x="254833" y="4630109"/>
                  <a:pt x="225338" y="4589767"/>
                  <a:pt x="194872" y="4550162"/>
                </a:cubicBezTo>
                <a:cubicBezTo>
                  <a:pt x="162832" y="4508510"/>
                  <a:pt x="130600" y="4475161"/>
                  <a:pt x="104931" y="4430241"/>
                </a:cubicBezTo>
                <a:cubicBezTo>
                  <a:pt x="81365" y="4389002"/>
                  <a:pt x="61033" y="4339504"/>
                  <a:pt x="44970" y="4295329"/>
                </a:cubicBezTo>
                <a:cubicBezTo>
                  <a:pt x="34170" y="4265630"/>
                  <a:pt x="24071" y="4235657"/>
                  <a:pt x="14990" y="4205388"/>
                </a:cubicBezTo>
                <a:cubicBezTo>
                  <a:pt x="9070" y="4185655"/>
                  <a:pt x="4997" y="4165415"/>
                  <a:pt x="0" y="4145428"/>
                </a:cubicBezTo>
                <a:cubicBezTo>
                  <a:pt x="4997" y="4055487"/>
                  <a:pt x="6450" y="3965279"/>
                  <a:pt x="14990" y="3875605"/>
                </a:cubicBezTo>
                <a:cubicBezTo>
                  <a:pt x="16488" y="3859875"/>
                  <a:pt x="23756" y="3845158"/>
                  <a:pt x="29980" y="3830634"/>
                </a:cubicBezTo>
                <a:cubicBezTo>
                  <a:pt x="61601" y="3756849"/>
                  <a:pt x="107012" y="3693641"/>
                  <a:pt x="164891" y="3635762"/>
                </a:cubicBezTo>
                <a:cubicBezTo>
                  <a:pt x="194871" y="3605782"/>
                  <a:pt x="218475" y="3567635"/>
                  <a:pt x="254832" y="3545821"/>
                </a:cubicBezTo>
                <a:cubicBezTo>
                  <a:pt x="279816" y="3530831"/>
                  <a:pt x="304314" y="3515000"/>
                  <a:pt x="329783" y="3500851"/>
                </a:cubicBezTo>
                <a:cubicBezTo>
                  <a:pt x="349317" y="3489999"/>
                  <a:pt x="370794" y="3482713"/>
                  <a:pt x="389744" y="3470870"/>
                </a:cubicBezTo>
                <a:cubicBezTo>
                  <a:pt x="516502" y="3391647"/>
                  <a:pt x="377751" y="3454682"/>
                  <a:pt x="524655" y="3395919"/>
                </a:cubicBezTo>
                <a:cubicBezTo>
                  <a:pt x="534649" y="3385926"/>
                  <a:pt x="542517" y="3373210"/>
                  <a:pt x="554636" y="3365939"/>
                </a:cubicBezTo>
                <a:cubicBezTo>
                  <a:pt x="568185" y="3357810"/>
                  <a:pt x="587467" y="3361064"/>
                  <a:pt x="599606" y="3350949"/>
                </a:cubicBezTo>
                <a:cubicBezTo>
                  <a:pt x="648463" y="3310234"/>
                  <a:pt x="689547" y="3261008"/>
                  <a:pt x="734518" y="3216037"/>
                </a:cubicBezTo>
                <a:lnTo>
                  <a:pt x="779488" y="3171067"/>
                </a:lnTo>
                <a:lnTo>
                  <a:pt x="824459" y="3126096"/>
                </a:lnTo>
                <a:cubicBezTo>
                  <a:pt x="833989" y="3102271"/>
                  <a:pt x="869429" y="3023460"/>
                  <a:pt x="869429" y="2991185"/>
                </a:cubicBezTo>
                <a:cubicBezTo>
                  <a:pt x="869429" y="2965707"/>
                  <a:pt x="865833" y="2939023"/>
                  <a:pt x="854439" y="2916234"/>
                </a:cubicBezTo>
                <a:cubicBezTo>
                  <a:pt x="826716" y="2860788"/>
                  <a:pt x="786967" y="2840015"/>
                  <a:pt x="749508" y="2796313"/>
                </a:cubicBezTo>
                <a:cubicBezTo>
                  <a:pt x="733249" y="2777344"/>
                  <a:pt x="719527" y="2756339"/>
                  <a:pt x="704537" y="2736352"/>
                </a:cubicBezTo>
                <a:cubicBezTo>
                  <a:pt x="663517" y="2572274"/>
                  <a:pt x="724659" y="2830526"/>
                  <a:pt x="674557" y="2496510"/>
                </a:cubicBezTo>
                <a:cubicBezTo>
                  <a:pt x="665334" y="2435021"/>
                  <a:pt x="648178" y="2387391"/>
                  <a:pt x="629586" y="2331618"/>
                </a:cubicBezTo>
                <a:cubicBezTo>
                  <a:pt x="624589" y="2291644"/>
                  <a:pt x="621219" y="2251433"/>
                  <a:pt x="614596" y="2211696"/>
                </a:cubicBezTo>
                <a:cubicBezTo>
                  <a:pt x="611209" y="2191375"/>
                  <a:pt x="599606" y="2172338"/>
                  <a:pt x="599606" y="2151736"/>
                </a:cubicBezTo>
                <a:cubicBezTo>
                  <a:pt x="599606" y="2092638"/>
                  <a:pt x="572016" y="1970420"/>
                  <a:pt x="644577" y="1926883"/>
                </a:cubicBezTo>
                <a:cubicBezTo>
                  <a:pt x="658126" y="1918753"/>
                  <a:pt x="674557" y="1916890"/>
                  <a:pt x="689547" y="1911893"/>
                </a:cubicBezTo>
                <a:cubicBezTo>
                  <a:pt x="769495" y="1916890"/>
                  <a:pt x="850021" y="1916060"/>
                  <a:pt x="929390" y="1926883"/>
                </a:cubicBezTo>
                <a:cubicBezTo>
                  <a:pt x="960702" y="1931153"/>
                  <a:pt x="988343" y="1950666"/>
                  <a:pt x="1019331" y="1956864"/>
                </a:cubicBezTo>
                <a:cubicBezTo>
                  <a:pt x="1109776" y="1974953"/>
                  <a:pt x="1070111" y="1963797"/>
                  <a:pt x="1139252" y="1986844"/>
                </a:cubicBezTo>
                <a:cubicBezTo>
                  <a:pt x="1224196" y="1981847"/>
                  <a:pt x="1309377" y="1979921"/>
                  <a:pt x="1394085" y="1971854"/>
                </a:cubicBezTo>
                <a:cubicBezTo>
                  <a:pt x="1429448" y="1968486"/>
                  <a:pt x="1501139" y="1940812"/>
                  <a:pt x="1528996" y="1926883"/>
                </a:cubicBezTo>
                <a:cubicBezTo>
                  <a:pt x="1545110" y="1918826"/>
                  <a:pt x="1557853" y="1904960"/>
                  <a:pt x="1573967" y="1896903"/>
                </a:cubicBezTo>
                <a:cubicBezTo>
                  <a:pt x="1675972" y="1845901"/>
                  <a:pt x="1554125" y="1929915"/>
                  <a:pt x="1678898" y="1851932"/>
                </a:cubicBezTo>
                <a:cubicBezTo>
                  <a:pt x="1700084" y="1838691"/>
                  <a:pt x="1718392" y="1821289"/>
                  <a:pt x="1738859" y="1806962"/>
                </a:cubicBezTo>
                <a:cubicBezTo>
                  <a:pt x="1797239" y="1766096"/>
                  <a:pt x="1836271" y="1745771"/>
                  <a:pt x="1888760" y="1702031"/>
                </a:cubicBezTo>
                <a:cubicBezTo>
                  <a:pt x="1899617" y="1692983"/>
                  <a:pt x="1910261" y="1683357"/>
                  <a:pt x="1918741" y="1672051"/>
                </a:cubicBezTo>
                <a:cubicBezTo>
                  <a:pt x="1940360" y="1643226"/>
                  <a:pt x="1978701" y="1582110"/>
                  <a:pt x="1978701" y="1582110"/>
                </a:cubicBezTo>
                <a:cubicBezTo>
                  <a:pt x="1988695" y="1552130"/>
                  <a:pt x="1986336" y="1514515"/>
                  <a:pt x="2008682" y="1492169"/>
                </a:cubicBezTo>
                <a:lnTo>
                  <a:pt x="2083632" y="1417218"/>
                </a:lnTo>
                <a:cubicBezTo>
                  <a:pt x="2116773" y="1317796"/>
                  <a:pt x="2096124" y="1304791"/>
                  <a:pt x="2098623" y="1282306"/>
                </a:cubicBezTo>
                <a:close/>
              </a:path>
            </a:pathLst>
          </a:custGeom>
          <a:pattFill prst="pct25">
            <a:fgClr>
              <a:srgbClr val="C10000"/>
            </a:fgClr>
            <a:bgClr>
              <a:schemeClr val="bg1"/>
            </a:bgClr>
          </a:patt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4" name="Rectangle 33"/>
              <p:cNvSpPr/>
              <p:nvPr/>
            </p:nvSpPr>
            <p:spPr>
              <a:xfrm>
                <a:off x="8969819" y="4672094"/>
                <a:ext cx="47410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charset="0"/>
                          <a:ea typeface="Palatino" charset="0"/>
                          <a:cs typeface="Palatino" charset="0"/>
                        </a:rPr>
                        <m:t>𝑓</m:t>
                      </m:r>
                    </m:oMath>
                  </m:oMathPara>
                </a14:m>
                <a:endParaRPr lang="en-US" sz="2800" dirty="0">
                  <a:latin typeface="Calibri" panose="020F0502020204030204" pitchFamily="34" charset="0"/>
                  <a:cs typeface="Calibri" panose="020F0502020204030204" pitchFamily="34" charset="0"/>
                </a:endParaRPr>
              </a:p>
            </p:txBody>
          </p:sp>
        </mc:Choice>
        <mc:Fallback xmlns="">
          <p:sp>
            <p:nvSpPr>
              <p:cNvPr id="34" name="Rectangle 33"/>
              <p:cNvSpPr>
                <a:spLocks noRot="1" noChangeAspect="1" noMove="1" noResize="1" noEditPoints="1" noAdjustHandles="1" noChangeArrowheads="1" noChangeShapeType="1" noTextEdit="1"/>
              </p:cNvSpPr>
              <p:nvPr/>
            </p:nvSpPr>
            <p:spPr>
              <a:xfrm>
                <a:off x="8969819" y="4672094"/>
                <a:ext cx="474104" cy="523220"/>
              </a:xfrm>
              <a:prstGeom prst="rect">
                <a:avLst/>
              </a:prstGeom>
              <a:blipFill>
                <a:blip r:embed="rId7"/>
                <a:stretch>
                  <a:fillRect l="-5128" r="-2564" b="-16667"/>
                </a:stretch>
              </a:blipFill>
            </p:spPr>
            <p:txBody>
              <a:bodyPr/>
              <a:lstStyle/>
              <a:p>
                <a:r>
                  <a:rPr lang="en-US">
                    <a:noFill/>
                  </a:rPr>
                  <a:t> </a:t>
                </a:r>
              </a:p>
            </p:txBody>
          </p:sp>
        </mc:Fallback>
      </mc:AlternateContent>
      <p:sp>
        <p:nvSpPr>
          <p:cNvPr id="35" name="Oval 34"/>
          <p:cNvSpPr/>
          <p:nvPr/>
        </p:nvSpPr>
        <p:spPr>
          <a:xfrm>
            <a:off x="8949128" y="5195314"/>
            <a:ext cx="250218" cy="25021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 name="Oval 2"/>
          <p:cNvSpPr/>
          <p:nvPr/>
        </p:nvSpPr>
        <p:spPr>
          <a:xfrm>
            <a:off x="7330190" y="351037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0" name="Title 1">
            <a:extLst>
              <a:ext uri="{FF2B5EF4-FFF2-40B4-BE49-F238E27FC236}">
                <a16:creationId xmlns:a16="http://schemas.microsoft.com/office/drawing/2014/main" id="{B7DD5691-A773-624B-830A-A5D7C2D107A3}"/>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Proof of Compression Theorem</a:t>
            </a:r>
          </a:p>
        </p:txBody>
      </p:sp>
      <p:sp>
        <p:nvSpPr>
          <p:cNvPr id="36" name="TextBox 35">
            <a:extLst>
              <a:ext uri="{FF2B5EF4-FFF2-40B4-BE49-F238E27FC236}">
                <a16:creationId xmlns:a16="http://schemas.microsoft.com/office/drawing/2014/main" id="{61ADC397-456C-6D4F-B8E2-BBFFC14D9206}"/>
              </a:ext>
            </a:extLst>
          </p:cNvPr>
          <p:cNvSpPr txBox="1"/>
          <p:nvPr/>
        </p:nvSpPr>
        <p:spPr>
          <a:xfrm>
            <a:off x="11727305" y="6488668"/>
            <a:ext cx="464695" cy="369332"/>
          </a:xfrm>
          <a:prstGeom prst="rect">
            <a:avLst/>
          </a:prstGeom>
          <a:noFill/>
        </p:spPr>
        <p:txBody>
          <a:bodyPr wrap="square" rtlCol="0">
            <a:spAutoFit/>
          </a:bodyPr>
          <a:lstStyle/>
          <a:p>
            <a:r>
              <a:rPr lang="en-US" dirty="0"/>
              <a:t>19</a:t>
            </a:r>
          </a:p>
        </p:txBody>
      </p:sp>
    </p:spTree>
    <p:extLst>
      <p:ext uri="{BB962C8B-B14F-4D97-AF65-F5344CB8AC3E}">
        <p14:creationId xmlns:p14="http://schemas.microsoft.com/office/powerpoint/2010/main" val="898990128"/>
      </p:ext>
    </p:extLst>
  </p:cSld>
  <p:clrMapOvr>
    <a:masterClrMapping/>
  </p:clrMapOvr>
  <mc:AlternateContent xmlns:mc="http://schemas.openxmlformats.org/markup-compatibility/2006" xmlns:p14="http://schemas.microsoft.com/office/powerpoint/2010/main">
    <mc:Choice Requires="p14">
      <p:transition spd="slow" p14:dur="2000" advTm="17812"/>
    </mc:Choice>
    <mc:Fallback xmlns="">
      <p:transition spd="slow" advTm="1781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a:extLst>
              <a:ext uri="{FF2B5EF4-FFF2-40B4-BE49-F238E27FC236}">
                <a16:creationId xmlns:a16="http://schemas.microsoft.com/office/drawing/2014/main" id="{3C6CADBE-7ACA-864F-9638-DBED794698DC}"/>
              </a:ext>
            </a:extLst>
          </p:cNvPr>
          <p:cNvSpPr/>
          <p:nvPr/>
        </p:nvSpPr>
        <p:spPr>
          <a:xfrm>
            <a:off x="2203201" y="1901548"/>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5662CC-49DC-EF4D-B82A-A709F65FC23F}"/>
                  </a:ext>
                </a:extLst>
              </p:cNvPr>
              <p:cNvSpPr>
                <a:spLocks noGrp="1"/>
              </p:cNvSpPr>
              <p:nvPr>
                <p:ph idx="1"/>
              </p:nvPr>
            </p:nvSpPr>
            <p:spPr>
              <a:xfrm>
                <a:off x="4091073" y="398725"/>
                <a:ext cx="7288099" cy="1159916"/>
              </a:xfrm>
            </p:spPr>
            <p:txBody>
              <a:bodyPr>
                <a:normAutofit fontScale="92500"/>
              </a:bodyPr>
              <a:lstStyle/>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cs typeface="Calibri" panose="020F0502020204030204" pitchFamily="34" charset="0"/>
                        </a:rPr>
                        <m:t>Reg</m:t>
                      </m:r>
                      <m:d>
                        <m:dPr>
                          <m:ctrlPr>
                            <a:rPr lang="en-US" b="0" i="1" smtClean="0">
                              <a:latin typeface="Cambria Math" panose="02040503050406030204" pitchFamily="18" charset="0"/>
                              <a:cs typeface="Calibri" panose="020F0502020204030204" pitchFamily="34" charset="0"/>
                            </a:rPr>
                          </m:ctrlPr>
                        </m:dPr>
                        <m:e>
                          <m:r>
                            <a:rPr lang="en-US" b="0" i="1" smtClean="0">
                              <a:latin typeface="Cambria Math" panose="02040503050406030204" pitchFamily="18" charset="0"/>
                              <a:cs typeface="Calibri" panose="020F0502020204030204" pitchFamily="34" charset="0"/>
                            </a:rPr>
                            <m:t>𝑇</m:t>
                          </m:r>
                        </m:e>
                      </m:d>
                      <m:r>
                        <a:rPr lang="en-US" b="0" i="1" smtClean="0">
                          <a:latin typeface="Cambria Math" panose="02040503050406030204" pitchFamily="18" charset="0"/>
                          <a:cs typeface="Calibri" panose="020F0502020204030204" pitchFamily="34" charset="0"/>
                        </a:rPr>
                        <m:t>≔</m:t>
                      </m:r>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Sup>
                            <m:sSubSupPr>
                              <m:ctrlPr>
                                <a:rPr lang="en-US" b="0" i="1" smtClean="0">
                                  <a:latin typeface="Cambria Math" panose="02040503050406030204" pitchFamily="18" charset="0"/>
                                  <a:cs typeface="Calibri" panose="020F0502020204030204" pitchFamily="34" charset="0"/>
                                </a:rPr>
                              </m:ctrlPr>
                            </m:sSubSup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sub>
                            <m:sup>
                              <m:r>
                                <m:rPr>
                                  <m:sty m:val="p"/>
                                </m:rPr>
                                <a:rPr lang="en-US" b="0" i="0" smtClean="0">
                                  <a:latin typeface="Cambria Math" panose="02040503050406030204" pitchFamily="18" charset="0"/>
                                  <a:cs typeface="Calibri" panose="020F0502020204030204" pitchFamily="34" charset="0"/>
                                </a:rPr>
                                <m:t>T</m:t>
                              </m:r>
                            </m:sup>
                          </m:sSubSup>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𝑥</m:t>
                              </m:r>
                            </m:e>
                            <m:sub>
                              <m:r>
                                <a:rPr lang="en-US" b="0" i="1" smtClean="0">
                                  <a:latin typeface="Cambria Math" panose="02040503050406030204" pitchFamily="18" charset="0"/>
                                  <a:cs typeface="Calibri" panose="020F0502020204030204" pitchFamily="34" charset="0"/>
                                </a:rPr>
                                <m:t>𝑡</m:t>
                              </m:r>
                            </m:sub>
                          </m:sSub>
                        </m:e>
                      </m:nary>
                      <m:r>
                        <a:rPr lang="en-US" b="0" i="1" smtClean="0">
                          <a:latin typeface="Cambria Math" panose="02040503050406030204" pitchFamily="18" charset="0"/>
                          <a:cs typeface="Calibri" panose="020F0502020204030204" pitchFamily="34" charset="0"/>
                        </a:rPr>
                        <m:t>−</m:t>
                      </m:r>
                      <m:func>
                        <m:funcPr>
                          <m:ctrlPr>
                            <a:rPr lang="en-US" b="0" i="1" smtClean="0">
                              <a:latin typeface="Cambria Math" panose="02040503050406030204" pitchFamily="18" charset="0"/>
                              <a:cs typeface="Calibri" panose="020F0502020204030204" pitchFamily="34" charset="0"/>
                            </a:rPr>
                          </m:ctrlPr>
                        </m:funcPr>
                        <m:fName>
                          <m:limLow>
                            <m:limLowPr>
                              <m:ctrlPr>
                                <a:rPr lang="en-US" b="0" i="1" smtClean="0">
                                  <a:latin typeface="Cambria Math" panose="02040503050406030204" pitchFamily="18" charset="0"/>
                                  <a:cs typeface="Calibri" panose="020F0502020204030204" pitchFamily="34" charset="0"/>
                                </a:rPr>
                              </m:ctrlPr>
                            </m:limLowPr>
                            <m:e>
                              <m:r>
                                <m:rPr>
                                  <m:sty m:val="p"/>
                                </m:rPr>
                                <a:rPr lang="en-US" b="0" i="0" smtClean="0">
                                  <a:latin typeface="Cambria Math" panose="02040503050406030204" pitchFamily="18" charset="0"/>
                                  <a:cs typeface="Calibri" panose="020F0502020204030204" pitchFamily="34" charset="0"/>
                                </a:rPr>
                                <m:t>min</m:t>
                              </m:r>
                            </m:e>
                            <m:lim>
                              <m:r>
                                <a:rPr lang="en-US" b="0" i="1" smtClean="0">
                                  <a:latin typeface="Cambria Math" panose="02040503050406030204" pitchFamily="18" charset="0"/>
                                  <a:cs typeface="Calibri" panose="020F0502020204030204" pitchFamily="34" charset="0"/>
                                </a:rPr>
                                <m:t>𝑖</m:t>
                              </m:r>
                            </m:lim>
                          </m:limLow>
                        </m:fName>
                        <m:e>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𝑖</m:t>
                                  </m:r>
                                </m:sub>
                              </m:sSub>
                            </m:e>
                          </m:nary>
                        </m:e>
                      </m:func>
                    </m:oMath>
                  </m:oMathPara>
                </a14:m>
                <a:endParaRPr lang="en-US"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C15662CC-49DC-EF4D-B82A-A709F65FC23F}"/>
                  </a:ext>
                </a:extLst>
              </p:cNvPr>
              <p:cNvSpPr>
                <a:spLocks noGrp="1" noRot="1" noChangeAspect="1" noMove="1" noResize="1" noEditPoints="1" noAdjustHandles="1" noChangeArrowheads="1" noChangeShapeType="1" noTextEdit="1"/>
              </p:cNvSpPr>
              <p:nvPr>
                <p:ph idx="1"/>
              </p:nvPr>
            </p:nvSpPr>
            <p:spPr>
              <a:xfrm>
                <a:off x="4091073" y="398725"/>
                <a:ext cx="7288099" cy="1159916"/>
              </a:xfrm>
              <a:blipFill>
                <a:blip r:embed="rId3"/>
                <a:stretch>
                  <a:fillRect t="-111828" b="-1645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3F9F587-44CE-EC4A-838E-67E34F26E0D9}"/>
                  </a:ext>
                </a:extLst>
              </p:cNvPr>
              <p:cNvSpPr txBox="1"/>
              <p:nvPr/>
            </p:nvSpPr>
            <p:spPr>
              <a:xfrm>
                <a:off x="2567794" y="1689328"/>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=1</m:t>
                      </m:r>
                    </m:oMath>
                  </m:oMathPara>
                </a14:m>
                <a:endParaRPr lang="en-US" sz="2400" dirty="0"/>
              </a:p>
            </p:txBody>
          </p:sp>
        </mc:Choice>
        <mc:Fallback xmlns="">
          <p:sp>
            <p:nvSpPr>
              <p:cNvPr id="6" name="TextBox 5">
                <a:extLst>
                  <a:ext uri="{FF2B5EF4-FFF2-40B4-BE49-F238E27FC236}">
                    <a16:creationId xmlns:a16="http://schemas.microsoft.com/office/drawing/2014/main" id="{63F9F587-44CE-EC4A-838E-67E34F26E0D9}"/>
                  </a:ext>
                </a:extLst>
              </p:cNvPr>
              <p:cNvSpPr txBox="1">
                <a:spLocks noRot="1" noChangeAspect="1" noMove="1" noResize="1" noEditPoints="1" noAdjustHandles="1" noChangeArrowheads="1" noChangeShapeType="1" noTextEdit="1"/>
              </p:cNvSpPr>
              <p:nvPr/>
            </p:nvSpPr>
            <p:spPr>
              <a:xfrm>
                <a:off x="2567794" y="1689328"/>
                <a:ext cx="95301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E6EC1BE-0612-E146-BD56-A5A80F9ACB39}"/>
                  </a:ext>
                </a:extLst>
              </p:cNvPr>
              <p:cNvSpPr/>
              <p:nvPr/>
            </p:nvSpPr>
            <p:spPr>
              <a:xfrm>
                <a:off x="2454210" y="2055975"/>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𝟏</m:t>
                          </m:r>
                        </m:sub>
                      </m:sSub>
                    </m:oMath>
                  </m:oMathPara>
                </a14:m>
                <a:endParaRPr lang="en-US" sz="2400" dirty="0">
                  <a:solidFill>
                    <a:schemeClr val="accent1"/>
                  </a:solidFill>
                </a:endParaRPr>
              </a:p>
            </p:txBody>
          </p:sp>
        </mc:Choice>
        <mc:Fallback xmlns="">
          <p:sp>
            <p:nvSpPr>
              <p:cNvPr id="8" name="Rectangle 7">
                <a:extLst>
                  <a:ext uri="{FF2B5EF4-FFF2-40B4-BE49-F238E27FC236}">
                    <a16:creationId xmlns:a16="http://schemas.microsoft.com/office/drawing/2014/main" id="{1E6EC1BE-0612-E146-BD56-A5A80F9ACB39}"/>
                  </a:ext>
                </a:extLst>
              </p:cNvPr>
              <p:cNvSpPr>
                <a:spLocks noRot="1" noChangeAspect="1" noMove="1" noResize="1" noEditPoints="1" noAdjustHandles="1" noChangeArrowheads="1" noChangeShapeType="1" noTextEdit="1"/>
              </p:cNvSpPr>
              <p:nvPr/>
            </p:nvSpPr>
            <p:spPr>
              <a:xfrm>
                <a:off x="2454210" y="2055975"/>
                <a:ext cx="578941" cy="461665"/>
              </a:xfrm>
              <a:prstGeom prst="rect">
                <a:avLst/>
              </a:prstGeom>
              <a:blipFill>
                <a:blip r:embed="rId5"/>
                <a:stretch>
                  <a:fillRect b="-270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D49AF9B-BD04-B844-8638-C829F459086F}"/>
              </a:ext>
            </a:extLst>
          </p:cNvPr>
          <p:cNvSpPr txBox="1"/>
          <p:nvPr/>
        </p:nvSpPr>
        <p:spPr>
          <a:xfrm>
            <a:off x="2552407" y="3762617"/>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6F4907-A766-1945-8C8E-AC11478BAB34}"/>
                  </a:ext>
                </a:extLst>
              </p:cNvPr>
              <p:cNvSpPr txBox="1"/>
              <p:nvPr/>
            </p:nvSpPr>
            <p:spPr>
              <a:xfrm>
                <a:off x="3208051" y="2683153"/>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13" name="TextBox 12">
                <a:extLst>
                  <a:ext uri="{FF2B5EF4-FFF2-40B4-BE49-F238E27FC236}">
                    <a16:creationId xmlns:a16="http://schemas.microsoft.com/office/drawing/2014/main" id="{F96F4907-A766-1945-8C8E-AC11478BAB34}"/>
                  </a:ext>
                </a:extLst>
              </p:cNvPr>
              <p:cNvSpPr txBox="1">
                <a:spLocks noRot="1" noChangeAspect="1" noMove="1" noResize="1" noEditPoints="1" noAdjustHandles="1" noChangeArrowheads="1" noChangeShapeType="1" noTextEdit="1"/>
              </p:cNvSpPr>
              <p:nvPr/>
            </p:nvSpPr>
            <p:spPr>
              <a:xfrm>
                <a:off x="3208051" y="2683153"/>
                <a:ext cx="253274" cy="369332"/>
              </a:xfrm>
              <a:prstGeom prst="rect">
                <a:avLst/>
              </a:prstGeom>
              <a:blipFill>
                <a:blip r:embed="rId6"/>
                <a:stretch>
                  <a:fillRect l="-23810" r="-1904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7F8D831-459B-C949-A356-66096E1DA66D}"/>
                  </a:ext>
                </a:extLst>
              </p:cNvPr>
              <p:cNvSpPr/>
              <p:nvPr/>
            </p:nvSpPr>
            <p:spPr>
              <a:xfrm>
                <a:off x="3082038" y="2066312"/>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𝟏</m:t>
                          </m:r>
                        </m:sub>
                      </m:sSub>
                    </m:oMath>
                  </m:oMathPara>
                </a14:m>
                <a:endParaRPr lang="en-US" sz="2400" dirty="0">
                  <a:solidFill>
                    <a:srgbClr val="FF0000"/>
                  </a:solidFill>
                </a:endParaRPr>
              </a:p>
            </p:txBody>
          </p:sp>
        </mc:Choice>
        <mc:Fallback xmlns="">
          <p:sp>
            <p:nvSpPr>
              <p:cNvPr id="14" name="Rectangle 13">
                <a:extLst>
                  <a:ext uri="{FF2B5EF4-FFF2-40B4-BE49-F238E27FC236}">
                    <a16:creationId xmlns:a16="http://schemas.microsoft.com/office/drawing/2014/main" id="{27F8D831-459B-C949-A356-66096E1DA66D}"/>
                  </a:ext>
                </a:extLst>
              </p:cNvPr>
              <p:cNvSpPr>
                <a:spLocks noRot="1" noChangeAspect="1" noMove="1" noResize="1" noEditPoints="1" noAdjustHandles="1" noChangeArrowheads="1" noChangeShapeType="1" noTextEdit="1"/>
              </p:cNvSpPr>
              <p:nvPr/>
            </p:nvSpPr>
            <p:spPr>
              <a:xfrm>
                <a:off x="3082038" y="2066312"/>
                <a:ext cx="556499"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BE3B46-6543-FD4F-A2FB-642BB47A8B22}"/>
                  </a:ext>
                </a:extLst>
              </p:cNvPr>
              <p:cNvSpPr txBox="1"/>
              <p:nvPr/>
            </p:nvSpPr>
            <p:spPr>
              <a:xfrm>
                <a:off x="3204785" y="3762617"/>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15" name="TextBox 14">
                <a:extLst>
                  <a:ext uri="{FF2B5EF4-FFF2-40B4-BE49-F238E27FC236}">
                    <a16:creationId xmlns:a16="http://schemas.microsoft.com/office/drawing/2014/main" id="{B3BE3B46-6543-FD4F-A2FB-642BB47A8B22}"/>
                  </a:ext>
                </a:extLst>
              </p:cNvPr>
              <p:cNvSpPr txBox="1">
                <a:spLocks noRot="1" noChangeAspect="1" noMove="1" noResize="1" noEditPoints="1" noAdjustHandles="1" noChangeArrowheads="1" noChangeShapeType="1" noTextEdit="1"/>
              </p:cNvSpPr>
              <p:nvPr/>
            </p:nvSpPr>
            <p:spPr>
              <a:xfrm>
                <a:off x="3204785" y="3762617"/>
                <a:ext cx="253274" cy="369332"/>
              </a:xfrm>
              <a:prstGeom prst="rect">
                <a:avLst/>
              </a:prstGeom>
              <a:blipFill>
                <a:blip r:embed="rId8"/>
                <a:stretch>
                  <a:fillRect l="-30000" r="-25000" b="-6667"/>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D57ADED-BBAC-9642-B2C1-C9DE3BDA8284}"/>
              </a:ext>
            </a:extLst>
          </p:cNvPr>
          <p:cNvSpPr/>
          <p:nvPr/>
        </p:nvSpPr>
        <p:spPr>
          <a:xfrm>
            <a:off x="665483" y="5821259"/>
            <a:ext cx="1002326" cy="461665"/>
          </a:xfrm>
          <a:prstGeom prst="rect">
            <a:avLst/>
          </a:prstGeom>
        </p:spPr>
        <p:txBody>
          <a:bodyPr wrap="none">
            <a:spAutoFit/>
          </a:bodyPr>
          <a:lstStyle/>
          <a:p>
            <a:r>
              <a:rPr lang="en-US" sz="2400" dirty="0"/>
              <a:t>Regret</a:t>
            </a:r>
          </a:p>
        </p:txBody>
      </p:sp>
      <p:sp>
        <p:nvSpPr>
          <p:cNvPr id="16" name="Rectangle 15">
            <a:extLst>
              <a:ext uri="{FF2B5EF4-FFF2-40B4-BE49-F238E27FC236}">
                <a16:creationId xmlns:a16="http://schemas.microsoft.com/office/drawing/2014/main" id="{727828BA-63FA-394A-BF0A-96A9D9B6A03C}"/>
              </a:ext>
            </a:extLst>
          </p:cNvPr>
          <p:cNvSpPr/>
          <p:nvPr/>
        </p:nvSpPr>
        <p:spPr>
          <a:xfrm>
            <a:off x="2738591" y="5822937"/>
            <a:ext cx="572593" cy="461665"/>
          </a:xfrm>
          <a:prstGeom prst="rect">
            <a:avLst/>
          </a:prstGeom>
        </p:spPr>
        <p:txBody>
          <a:bodyPr wrap="none">
            <a:spAutoFit/>
          </a:bodyPr>
          <a:lstStyle/>
          <a:p>
            <a:r>
              <a:rPr lang="en-US" sz="2400" dirty="0"/>
              <a:t>0.5</a:t>
            </a:r>
          </a:p>
        </p:txBody>
      </p:sp>
      <p:sp>
        <p:nvSpPr>
          <p:cNvPr id="27" name="TextBox 26">
            <a:extLst>
              <a:ext uri="{FF2B5EF4-FFF2-40B4-BE49-F238E27FC236}">
                <a16:creationId xmlns:a16="http://schemas.microsoft.com/office/drawing/2014/main" id="{36D3EFB4-DD11-D443-B448-219655EF795A}"/>
              </a:ext>
            </a:extLst>
          </p:cNvPr>
          <p:cNvSpPr txBox="1"/>
          <p:nvPr/>
        </p:nvSpPr>
        <p:spPr>
          <a:xfrm>
            <a:off x="2547312" y="2684184"/>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17" name="Rectangle 16">
            <a:extLst>
              <a:ext uri="{FF2B5EF4-FFF2-40B4-BE49-F238E27FC236}">
                <a16:creationId xmlns:a16="http://schemas.microsoft.com/office/drawing/2014/main" id="{A51A5ED9-297C-CB46-B5F4-FCD5EDCE053B}"/>
              </a:ext>
            </a:extLst>
          </p:cNvPr>
          <p:cNvSpPr/>
          <p:nvPr/>
        </p:nvSpPr>
        <p:spPr>
          <a:xfrm>
            <a:off x="504556" y="4732757"/>
            <a:ext cx="1424877" cy="461665"/>
          </a:xfrm>
          <a:prstGeom prst="rect">
            <a:avLst/>
          </a:prstGeom>
        </p:spPr>
        <p:txBody>
          <a:bodyPr wrap="none">
            <a:spAutoFit/>
          </a:bodyPr>
          <a:lstStyle/>
          <a:p>
            <a:r>
              <a:rPr lang="en-US" sz="2400" dirty="0"/>
              <a:t>Algorithm</a:t>
            </a:r>
          </a:p>
        </p:txBody>
      </p:sp>
      <p:sp>
        <p:nvSpPr>
          <p:cNvPr id="18" name="Rectangle 17">
            <a:extLst>
              <a:ext uri="{FF2B5EF4-FFF2-40B4-BE49-F238E27FC236}">
                <a16:creationId xmlns:a16="http://schemas.microsoft.com/office/drawing/2014/main" id="{E0B5F327-051B-0F47-BAF5-E5FB8A3076B1}"/>
              </a:ext>
            </a:extLst>
          </p:cNvPr>
          <p:cNvSpPr/>
          <p:nvPr/>
        </p:nvSpPr>
        <p:spPr>
          <a:xfrm>
            <a:off x="415460" y="5277847"/>
            <a:ext cx="1603068" cy="461665"/>
          </a:xfrm>
          <a:prstGeom prst="rect">
            <a:avLst/>
          </a:prstGeom>
        </p:spPr>
        <p:txBody>
          <a:bodyPr wrap="none">
            <a:spAutoFit/>
          </a:bodyPr>
          <a:lstStyle/>
          <a:p>
            <a:r>
              <a:rPr lang="en-US" sz="2400" dirty="0"/>
              <a:t>Best Expert</a:t>
            </a:r>
          </a:p>
        </p:txBody>
      </p:sp>
      <p:sp>
        <p:nvSpPr>
          <p:cNvPr id="19" name="Rectangle 18">
            <a:extLst>
              <a:ext uri="{FF2B5EF4-FFF2-40B4-BE49-F238E27FC236}">
                <a16:creationId xmlns:a16="http://schemas.microsoft.com/office/drawing/2014/main" id="{CC0F3242-4EB1-8847-91B9-13C276A78C6A}"/>
              </a:ext>
            </a:extLst>
          </p:cNvPr>
          <p:cNvSpPr/>
          <p:nvPr/>
        </p:nvSpPr>
        <p:spPr>
          <a:xfrm>
            <a:off x="2738590" y="4739747"/>
            <a:ext cx="572593" cy="461665"/>
          </a:xfrm>
          <a:prstGeom prst="rect">
            <a:avLst/>
          </a:prstGeom>
        </p:spPr>
        <p:txBody>
          <a:bodyPr wrap="none">
            <a:spAutoFit/>
          </a:bodyPr>
          <a:lstStyle/>
          <a:p>
            <a:r>
              <a:rPr lang="en-US" sz="2400" dirty="0"/>
              <a:t>0.5</a:t>
            </a:r>
          </a:p>
        </p:txBody>
      </p:sp>
      <p:sp>
        <p:nvSpPr>
          <p:cNvPr id="20" name="Rectangle 19">
            <a:extLst>
              <a:ext uri="{FF2B5EF4-FFF2-40B4-BE49-F238E27FC236}">
                <a16:creationId xmlns:a16="http://schemas.microsoft.com/office/drawing/2014/main" id="{069D80B4-BB1B-6B4F-AC87-E5D407EF966A}"/>
              </a:ext>
            </a:extLst>
          </p:cNvPr>
          <p:cNvSpPr/>
          <p:nvPr/>
        </p:nvSpPr>
        <p:spPr>
          <a:xfrm>
            <a:off x="2738589" y="5254783"/>
            <a:ext cx="340158" cy="461665"/>
          </a:xfrm>
          <a:prstGeom prst="rect">
            <a:avLst/>
          </a:prstGeom>
        </p:spPr>
        <p:txBody>
          <a:bodyPr wrap="none">
            <a:spAutoFit/>
          </a:bodyPr>
          <a:lstStyle/>
          <a:p>
            <a:r>
              <a:rPr lang="en-US" sz="2400" dirty="0"/>
              <a:t>0</a:t>
            </a:r>
          </a:p>
        </p:txBody>
      </p:sp>
      <p:sp>
        <p:nvSpPr>
          <p:cNvPr id="21" name="Rounded Rectangle 20">
            <a:extLst>
              <a:ext uri="{FF2B5EF4-FFF2-40B4-BE49-F238E27FC236}">
                <a16:creationId xmlns:a16="http://schemas.microsoft.com/office/drawing/2014/main" id="{46671911-AA24-724F-8030-95AD234C8506}"/>
              </a:ext>
            </a:extLst>
          </p:cNvPr>
          <p:cNvSpPr/>
          <p:nvPr/>
        </p:nvSpPr>
        <p:spPr>
          <a:xfrm>
            <a:off x="4047175"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61F3AC4-10B6-8147-9C9D-6B52DC46960B}"/>
                  </a:ext>
                </a:extLst>
              </p:cNvPr>
              <p:cNvSpPr txBox="1"/>
              <p:nvPr/>
            </p:nvSpPr>
            <p:spPr>
              <a:xfrm>
                <a:off x="4411768"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=2</m:t>
                      </m:r>
                    </m:oMath>
                  </m:oMathPara>
                </a14:m>
                <a:endParaRPr lang="en-US" sz="2400" dirty="0"/>
              </a:p>
            </p:txBody>
          </p:sp>
        </mc:Choice>
        <mc:Fallback xmlns="">
          <p:sp>
            <p:nvSpPr>
              <p:cNvPr id="22" name="TextBox 21">
                <a:extLst>
                  <a:ext uri="{FF2B5EF4-FFF2-40B4-BE49-F238E27FC236}">
                    <a16:creationId xmlns:a16="http://schemas.microsoft.com/office/drawing/2014/main" id="{C61F3AC4-10B6-8147-9C9D-6B52DC46960B}"/>
                  </a:ext>
                </a:extLst>
              </p:cNvPr>
              <p:cNvSpPr txBox="1">
                <a:spLocks noRot="1" noChangeAspect="1" noMove="1" noResize="1" noEditPoints="1" noAdjustHandles="1" noChangeArrowheads="1" noChangeShapeType="1" noTextEdit="1"/>
              </p:cNvSpPr>
              <p:nvPr/>
            </p:nvSpPr>
            <p:spPr>
              <a:xfrm>
                <a:off x="4411768" y="1687650"/>
                <a:ext cx="953018"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E0F16F4-25CC-7A4D-83DC-96BD2A508EA9}"/>
                  </a:ext>
                </a:extLst>
              </p:cNvPr>
              <p:cNvSpPr/>
              <p:nvPr/>
            </p:nvSpPr>
            <p:spPr>
              <a:xfrm>
                <a:off x="4298184"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𝟐</m:t>
                          </m:r>
                        </m:sub>
                      </m:sSub>
                    </m:oMath>
                  </m:oMathPara>
                </a14:m>
                <a:endParaRPr lang="en-US" sz="2400" dirty="0">
                  <a:solidFill>
                    <a:schemeClr val="accent1"/>
                  </a:solidFill>
                </a:endParaRPr>
              </a:p>
            </p:txBody>
          </p:sp>
        </mc:Choice>
        <mc:Fallback xmlns="">
          <p:sp>
            <p:nvSpPr>
              <p:cNvPr id="23" name="Rectangle 22">
                <a:extLst>
                  <a:ext uri="{FF2B5EF4-FFF2-40B4-BE49-F238E27FC236}">
                    <a16:creationId xmlns:a16="http://schemas.microsoft.com/office/drawing/2014/main" id="{EE0F16F4-25CC-7A4D-83DC-96BD2A508EA9}"/>
                  </a:ext>
                </a:extLst>
              </p:cNvPr>
              <p:cNvSpPr>
                <a:spLocks noRot="1" noChangeAspect="1" noMove="1" noResize="1" noEditPoints="1" noAdjustHandles="1" noChangeArrowheads="1" noChangeShapeType="1" noTextEdit="1"/>
              </p:cNvSpPr>
              <p:nvPr/>
            </p:nvSpPr>
            <p:spPr>
              <a:xfrm>
                <a:off x="4298184" y="2054297"/>
                <a:ext cx="578941" cy="461665"/>
              </a:xfrm>
              <a:prstGeom prst="rect">
                <a:avLst/>
              </a:prstGeom>
              <a:blipFill>
                <a:blip r:embed="rId11"/>
                <a:stretch>
                  <a:fillRect b="-2703"/>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55C94A46-4DC7-CC4D-B856-4A13B46EBD1A}"/>
              </a:ext>
            </a:extLst>
          </p:cNvPr>
          <p:cNvSpPr txBox="1"/>
          <p:nvPr/>
        </p:nvSpPr>
        <p:spPr>
          <a:xfrm>
            <a:off x="4396381" y="3760939"/>
            <a:ext cx="392736" cy="369332"/>
          </a:xfrm>
          <a:prstGeom prst="rect">
            <a:avLst/>
          </a:prstGeom>
          <a:noFill/>
        </p:spPr>
        <p:txBody>
          <a:bodyPr wrap="none" lIns="0" tIns="0" rIns="0" bIns="0" rtlCol="0">
            <a:spAutoFit/>
          </a:bodyPr>
          <a:lstStyle/>
          <a:p>
            <a:r>
              <a:rPr lang="en-US" sz="2400" b="1" dirty="0">
                <a:solidFill>
                  <a:schemeClr val="accent1"/>
                </a:solidFill>
              </a:rPr>
              <a:t>1.0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2829225-6D42-8644-AD5E-4F6992B584EF}"/>
                  </a:ext>
                </a:extLst>
              </p:cNvPr>
              <p:cNvSpPr txBox="1"/>
              <p:nvPr/>
            </p:nvSpPr>
            <p:spPr>
              <a:xfrm>
                <a:off x="5052025"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25" name="TextBox 24">
                <a:extLst>
                  <a:ext uri="{FF2B5EF4-FFF2-40B4-BE49-F238E27FC236}">
                    <a16:creationId xmlns:a16="http://schemas.microsoft.com/office/drawing/2014/main" id="{12829225-6D42-8644-AD5E-4F6992B584EF}"/>
                  </a:ext>
                </a:extLst>
              </p:cNvPr>
              <p:cNvSpPr txBox="1">
                <a:spLocks noRot="1" noChangeAspect="1" noMove="1" noResize="1" noEditPoints="1" noAdjustHandles="1" noChangeArrowheads="1" noChangeShapeType="1" noTextEdit="1"/>
              </p:cNvSpPr>
              <p:nvPr/>
            </p:nvSpPr>
            <p:spPr>
              <a:xfrm>
                <a:off x="5052025" y="2681475"/>
                <a:ext cx="253274" cy="369332"/>
              </a:xfrm>
              <a:prstGeom prst="rect">
                <a:avLst/>
              </a:prstGeom>
              <a:blipFill>
                <a:blip r:embed="rId1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EDC10561-18FF-B74D-9339-D89A24D22007}"/>
                  </a:ext>
                </a:extLst>
              </p:cNvPr>
              <p:cNvSpPr/>
              <p:nvPr/>
            </p:nvSpPr>
            <p:spPr>
              <a:xfrm>
                <a:off x="4926012"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𝟐</m:t>
                          </m:r>
                        </m:sub>
                      </m:sSub>
                    </m:oMath>
                  </m:oMathPara>
                </a14:m>
                <a:endParaRPr lang="en-US" sz="2400" dirty="0">
                  <a:solidFill>
                    <a:srgbClr val="FF0000"/>
                  </a:solidFill>
                </a:endParaRPr>
              </a:p>
            </p:txBody>
          </p:sp>
        </mc:Choice>
        <mc:Fallback xmlns="">
          <p:sp>
            <p:nvSpPr>
              <p:cNvPr id="26" name="Rectangle 25">
                <a:extLst>
                  <a:ext uri="{FF2B5EF4-FFF2-40B4-BE49-F238E27FC236}">
                    <a16:creationId xmlns:a16="http://schemas.microsoft.com/office/drawing/2014/main" id="{EDC10561-18FF-B74D-9339-D89A24D22007}"/>
                  </a:ext>
                </a:extLst>
              </p:cNvPr>
              <p:cNvSpPr>
                <a:spLocks noRot="1" noChangeAspect="1" noMove="1" noResize="1" noEditPoints="1" noAdjustHandles="1" noChangeArrowheads="1" noChangeShapeType="1" noTextEdit="1"/>
              </p:cNvSpPr>
              <p:nvPr/>
            </p:nvSpPr>
            <p:spPr>
              <a:xfrm>
                <a:off x="4926012" y="2064634"/>
                <a:ext cx="556499" cy="461665"/>
              </a:xfrm>
              <a:prstGeom prst="rect">
                <a:avLst/>
              </a:prstGeom>
              <a:blipFill>
                <a:blip r:embed="rId1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B9FBA5F-AA74-6546-B9D4-0C3A71B52B66}"/>
                  </a:ext>
                </a:extLst>
              </p:cNvPr>
              <p:cNvSpPr txBox="1"/>
              <p:nvPr/>
            </p:nvSpPr>
            <p:spPr>
              <a:xfrm>
                <a:off x="5048759"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28" name="TextBox 27">
                <a:extLst>
                  <a:ext uri="{FF2B5EF4-FFF2-40B4-BE49-F238E27FC236}">
                    <a16:creationId xmlns:a16="http://schemas.microsoft.com/office/drawing/2014/main" id="{EB9FBA5F-AA74-6546-B9D4-0C3A71B52B66}"/>
                  </a:ext>
                </a:extLst>
              </p:cNvPr>
              <p:cNvSpPr txBox="1">
                <a:spLocks noRot="1" noChangeAspect="1" noMove="1" noResize="1" noEditPoints="1" noAdjustHandles="1" noChangeArrowheads="1" noChangeShapeType="1" noTextEdit="1"/>
              </p:cNvSpPr>
              <p:nvPr/>
            </p:nvSpPr>
            <p:spPr>
              <a:xfrm>
                <a:off x="5048759" y="3760939"/>
                <a:ext cx="253274" cy="369332"/>
              </a:xfrm>
              <a:prstGeom prst="rect">
                <a:avLst/>
              </a:prstGeom>
              <a:blipFill>
                <a:blip r:embed="rId14"/>
                <a:stretch>
                  <a:fillRect l="-25000" r="-25000" b="-6667"/>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89EFB533-826A-774F-9401-666B1CD9A603}"/>
              </a:ext>
            </a:extLst>
          </p:cNvPr>
          <p:cNvSpPr/>
          <p:nvPr/>
        </p:nvSpPr>
        <p:spPr>
          <a:xfrm>
            <a:off x="4582565" y="5821259"/>
            <a:ext cx="572593" cy="461665"/>
          </a:xfrm>
          <a:prstGeom prst="rect">
            <a:avLst/>
          </a:prstGeom>
        </p:spPr>
        <p:txBody>
          <a:bodyPr wrap="none">
            <a:spAutoFit/>
          </a:bodyPr>
          <a:lstStyle/>
          <a:p>
            <a:r>
              <a:rPr lang="en-US" sz="2400" dirty="0"/>
              <a:t>0.5</a:t>
            </a:r>
          </a:p>
        </p:txBody>
      </p:sp>
      <p:sp>
        <p:nvSpPr>
          <p:cNvPr id="30" name="TextBox 29">
            <a:extLst>
              <a:ext uri="{FF2B5EF4-FFF2-40B4-BE49-F238E27FC236}">
                <a16:creationId xmlns:a16="http://schemas.microsoft.com/office/drawing/2014/main" id="{2E81DFAF-1BF4-1B44-B508-6FEAC2A384BF}"/>
              </a:ext>
            </a:extLst>
          </p:cNvPr>
          <p:cNvSpPr txBox="1"/>
          <p:nvPr/>
        </p:nvSpPr>
        <p:spPr>
          <a:xfrm>
            <a:off x="4391286" y="2682506"/>
            <a:ext cx="392736" cy="369332"/>
          </a:xfrm>
          <a:prstGeom prst="rect">
            <a:avLst/>
          </a:prstGeom>
          <a:noFill/>
        </p:spPr>
        <p:txBody>
          <a:bodyPr wrap="none" lIns="0" tIns="0" rIns="0" bIns="0" rtlCol="0">
            <a:spAutoFit/>
          </a:bodyPr>
          <a:lstStyle/>
          <a:p>
            <a:r>
              <a:rPr lang="en-US" sz="2400" b="1" dirty="0">
                <a:solidFill>
                  <a:schemeClr val="accent1"/>
                </a:solidFill>
              </a:rPr>
              <a:t>0.0</a:t>
            </a:r>
          </a:p>
        </p:txBody>
      </p:sp>
      <p:sp>
        <p:nvSpPr>
          <p:cNvPr id="31" name="Rectangle 30">
            <a:extLst>
              <a:ext uri="{FF2B5EF4-FFF2-40B4-BE49-F238E27FC236}">
                <a16:creationId xmlns:a16="http://schemas.microsoft.com/office/drawing/2014/main" id="{82F74786-BAA2-224B-9F30-8889FAAB9A5F}"/>
              </a:ext>
            </a:extLst>
          </p:cNvPr>
          <p:cNvSpPr/>
          <p:nvPr/>
        </p:nvSpPr>
        <p:spPr>
          <a:xfrm>
            <a:off x="4582564" y="4738069"/>
            <a:ext cx="572593" cy="461665"/>
          </a:xfrm>
          <a:prstGeom prst="rect">
            <a:avLst/>
          </a:prstGeom>
        </p:spPr>
        <p:txBody>
          <a:bodyPr wrap="none">
            <a:spAutoFit/>
          </a:bodyPr>
          <a:lstStyle/>
          <a:p>
            <a:r>
              <a:rPr lang="en-US" sz="2400" dirty="0"/>
              <a:t>1.5</a:t>
            </a:r>
          </a:p>
        </p:txBody>
      </p:sp>
      <p:sp>
        <p:nvSpPr>
          <p:cNvPr id="32" name="Rectangle 31">
            <a:extLst>
              <a:ext uri="{FF2B5EF4-FFF2-40B4-BE49-F238E27FC236}">
                <a16:creationId xmlns:a16="http://schemas.microsoft.com/office/drawing/2014/main" id="{B1929D11-16E2-5145-B5D9-6A3ECB7C6E19}"/>
              </a:ext>
            </a:extLst>
          </p:cNvPr>
          <p:cNvSpPr/>
          <p:nvPr/>
        </p:nvSpPr>
        <p:spPr>
          <a:xfrm>
            <a:off x="4582563" y="5253105"/>
            <a:ext cx="340158" cy="461665"/>
          </a:xfrm>
          <a:prstGeom prst="rect">
            <a:avLst/>
          </a:prstGeom>
        </p:spPr>
        <p:txBody>
          <a:bodyPr wrap="none">
            <a:spAutoFit/>
          </a:bodyPr>
          <a:lstStyle/>
          <a:p>
            <a:r>
              <a:rPr lang="en-US" sz="2400" dirty="0"/>
              <a:t>1</a:t>
            </a:r>
          </a:p>
        </p:txBody>
      </p:sp>
      <p:sp>
        <p:nvSpPr>
          <p:cNvPr id="33" name="Rounded Rectangle 32">
            <a:extLst>
              <a:ext uri="{FF2B5EF4-FFF2-40B4-BE49-F238E27FC236}">
                <a16:creationId xmlns:a16="http://schemas.microsoft.com/office/drawing/2014/main" id="{9F50D358-26C4-6043-8787-36CC78C6A4D7}"/>
              </a:ext>
            </a:extLst>
          </p:cNvPr>
          <p:cNvSpPr/>
          <p:nvPr/>
        </p:nvSpPr>
        <p:spPr>
          <a:xfrm>
            <a:off x="5891149"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549B6DA-BBC3-0C4B-A7FC-6E8F625D9DC2}"/>
                  </a:ext>
                </a:extLst>
              </p:cNvPr>
              <p:cNvSpPr txBox="1"/>
              <p:nvPr/>
            </p:nvSpPr>
            <p:spPr>
              <a:xfrm>
                <a:off x="6255742"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=3</m:t>
                      </m:r>
                    </m:oMath>
                  </m:oMathPara>
                </a14:m>
                <a:endParaRPr lang="en-US" sz="2400" dirty="0"/>
              </a:p>
            </p:txBody>
          </p:sp>
        </mc:Choice>
        <mc:Fallback xmlns="">
          <p:sp>
            <p:nvSpPr>
              <p:cNvPr id="34" name="TextBox 33">
                <a:extLst>
                  <a:ext uri="{FF2B5EF4-FFF2-40B4-BE49-F238E27FC236}">
                    <a16:creationId xmlns:a16="http://schemas.microsoft.com/office/drawing/2014/main" id="{C549B6DA-BBC3-0C4B-A7FC-6E8F625D9DC2}"/>
                  </a:ext>
                </a:extLst>
              </p:cNvPr>
              <p:cNvSpPr txBox="1">
                <a:spLocks noRot="1" noChangeAspect="1" noMove="1" noResize="1" noEditPoints="1" noAdjustHandles="1" noChangeArrowheads="1" noChangeShapeType="1" noTextEdit="1"/>
              </p:cNvSpPr>
              <p:nvPr/>
            </p:nvSpPr>
            <p:spPr>
              <a:xfrm>
                <a:off x="6255742" y="1687650"/>
                <a:ext cx="953018" cy="46166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6DF09D37-B199-4844-80A8-3C60BBCA4D3E}"/>
                  </a:ext>
                </a:extLst>
              </p:cNvPr>
              <p:cNvSpPr/>
              <p:nvPr/>
            </p:nvSpPr>
            <p:spPr>
              <a:xfrm>
                <a:off x="6142158"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𝟑</m:t>
                          </m:r>
                        </m:sub>
                      </m:sSub>
                    </m:oMath>
                  </m:oMathPara>
                </a14:m>
                <a:endParaRPr lang="en-US" sz="2400" dirty="0">
                  <a:solidFill>
                    <a:schemeClr val="accent1"/>
                  </a:solidFill>
                </a:endParaRPr>
              </a:p>
            </p:txBody>
          </p:sp>
        </mc:Choice>
        <mc:Fallback xmlns="">
          <p:sp>
            <p:nvSpPr>
              <p:cNvPr id="35" name="Rectangle 34">
                <a:extLst>
                  <a:ext uri="{FF2B5EF4-FFF2-40B4-BE49-F238E27FC236}">
                    <a16:creationId xmlns:a16="http://schemas.microsoft.com/office/drawing/2014/main" id="{6DF09D37-B199-4844-80A8-3C60BBCA4D3E}"/>
                  </a:ext>
                </a:extLst>
              </p:cNvPr>
              <p:cNvSpPr>
                <a:spLocks noRot="1" noChangeAspect="1" noMove="1" noResize="1" noEditPoints="1" noAdjustHandles="1" noChangeArrowheads="1" noChangeShapeType="1" noTextEdit="1"/>
              </p:cNvSpPr>
              <p:nvPr/>
            </p:nvSpPr>
            <p:spPr>
              <a:xfrm>
                <a:off x="6142158" y="2054297"/>
                <a:ext cx="578941" cy="461665"/>
              </a:xfrm>
              <a:prstGeom prst="rect">
                <a:avLst/>
              </a:prstGeom>
              <a:blipFill>
                <a:blip r:embed="rId16"/>
                <a:stretch>
                  <a:fillRect b="-2703"/>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05A336A8-4E60-E848-8EB7-8986EE0362CB}"/>
              </a:ext>
            </a:extLst>
          </p:cNvPr>
          <p:cNvSpPr txBox="1"/>
          <p:nvPr/>
        </p:nvSpPr>
        <p:spPr>
          <a:xfrm>
            <a:off x="6240355" y="3760939"/>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3850D15-2275-A243-A3E9-55B3A0DCB7EB}"/>
                  </a:ext>
                </a:extLst>
              </p:cNvPr>
              <p:cNvSpPr txBox="1"/>
              <p:nvPr/>
            </p:nvSpPr>
            <p:spPr>
              <a:xfrm>
                <a:off x="6895999"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37" name="TextBox 36">
                <a:extLst>
                  <a:ext uri="{FF2B5EF4-FFF2-40B4-BE49-F238E27FC236}">
                    <a16:creationId xmlns:a16="http://schemas.microsoft.com/office/drawing/2014/main" id="{83850D15-2275-A243-A3E9-55B3A0DCB7EB}"/>
                  </a:ext>
                </a:extLst>
              </p:cNvPr>
              <p:cNvSpPr txBox="1">
                <a:spLocks noRot="1" noChangeAspect="1" noMove="1" noResize="1" noEditPoints="1" noAdjustHandles="1" noChangeArrowheads="1" noChangeShapeType="1" noTextEdit="1"/>
              </p:cNvSpPr>
              <p:nvPr/>
            </p:nvSpPr>
            <p:spPr>
              <a:xfrm>
                <a:off x="6895999" y="2681475"/>
                <a:ext cx="253274" cy="369332"/>
              </a:xfrm>
              <a:prstGeom prst="rect">
                <a:avLst/>
              </a:prstGeom>
              <a:blipFill>
                <a:blip r:embed="rId17"/>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336DD4C9-F47E-B647-9F0E-248684170C94}"/>
                  </a:ext>
                </a:extLst>
              </p:cNvPr>
              <p:cNvSpPr/>
              <p:nvPr/>
            </p:nvSpPr>
            <p:spPr>
              <a:xfrm>
                <a:off x="6769986"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𝟑</m:t>
                          </m:r>
                        </m:sub>
                      </m:sSub>
                    </m:oMath>
                  </m:oMathPara>
                </a14:m>
                <a:endParaRPr lang="en-US" sz="2400" dirty="0">
                  <a:solidFill>
                    <a:srgbClr val="FF0000"/>
                  </a:solidFill>
                </a:endParaRPr>
              </a:p>
            </p:txBody>
          </p:sp>
        </mc:Choice>
        <mc:Fallback xmlns="">
          <p:sp>
            <p:nvSpPr>
              <p:cNvPr id="38" name="Rectangle 37">
                <a:extLst>
                  <a:ext uri="{FF2B5EF4-FFF2-40B4-BE49-F238E27FC236}">
                    <a16:creationId xmlns:a16="http://schemas.microsoft.com/office/drawing/2014/main" id="{336DD4C9-F47E-B647-9F0E-248684170C94}"/>
                  </a:ext>
                </a:extLst>
              </p:cNvPr>
              <p:cNvSpPr>
                <a:spLocks noRot="1" noChangeAspect="1" noMove="1" noResize="1" noEditPoints="1" noAdjustHandles="1" noChangeArrowheads="1" noChangeShapeType="1" noTextEdit="1"/>
              </p:cNvSpPr>
              <p:nvPr/>
            </p:nvSpPr>
            <p:spPr>
              <a:xfrm>
                <a:off x="6769986" y="2064634"/>
                <a:ext cx="556499" cy="461665"/>
              </a:xfrm>
              <a:prstGeom prst="rect">
                <a:avLst/>
              </a:prstGeom>
              <a:blipFill>
                <a:blip r:embed="rId1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39B15B2-747C-3C4E-B30B-F299C262E51E}"/>
                  </a:ext>
                </a:extLst>
              </p:cNvPr>
              <p:cNvSpPr txBox="1"/>
              <p:nvPr/>
            </p:nvSpPr>
            <p:spPr>
              <a:xfrm>
                <a:off x="6892733"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39" name="TextBox 38">
                <a:extLst>
                  <a:ext uri="{FF2B5EF4-FFF2-40B4-BE49-F238E27FC236}">
                    <a16:creationId xmlns:a16="http://schemas.microsoft.com/office/drawing/2014/main" id="{D39B15B2-747C-3C4E-B30B-F299C262E51E}"/>
                  </a:ext>
                </a:extLst>
              </p:cNvPr>
              <p:cNvSpPr txBox="1">
                <a:spLocks noRot="1" noChangeAspect="1" noMove="1" noResize="1" noEditPoints="1" noAdjustHandles="1" noChangeArrowheads="1" noChangeShapeType="1" noTextEdit="1"/>
              </p:cNvSpPr>
              <p:nvPr/>
            </p:nvSpPr>
            <p:spPr>
              <a:xfrm>
                <a:off x="6892733" y="3760939"/>
                <a:ext cx="253274" cy="369332"/>
              </a:xfrm>
              <a:prstGeom prst="rect">
                <a:avLst/>
              </a:prstGeom>
              <a:blipFill>
                <a:blip r:embed="rId19"/>
                <a:stretch>
                  <a:fillRect l="-23810" r="-23810" b="-6667"/>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FE5DF42E-8FC0-174F-8287-65CAB4A47796}"/>
              </a:ext>
            </a:extLst>
          </p:cNvPr>
          <p:cNvSpPr/>
          <p:nvPr/>
        </p:nvSpPr>
        <p:spPr>
          <a:xfrm>
            <a:off x="6426539" y="5821259"/>
            <a:ext cx="572593" cy="461665"/>
          </a:xfrm>
          <a:prstGeom prst="rect">
            <a:avLst/>
          </a:prstGeom>
        </p:spPr>
        <p:txBody>
          <a:bodyPr wrap="none">
            <a:spAutoFit/>
          </a:bodyPr>
          <a:lstStyle/>
          <a:p>
            <a:r>
              <a:rPr lang="en-US" sz="2400" dirty="0"/>
              <a:t>1.0</a:t>
            </a:r>
          </a:p>
        </p:txBody>
      </p:sp>
      <p:sp>
        <p:nvSpPr>
          <p:cNvPr id="41" name="TextBox 40">
            <a:extLst>
              <a:ext uri="{FF2B5EF4-FFF2-40B4-BE49-F238E27FC236}">
                <a16:creationId xmlns:a16="http://schemas.microsoft.com/office/drawing/2014/main" id="{BD286FFA-9484-B04E-A1FC-63CCA3E7583D}"/>
              </a:ext>
            </a:extLst>
          </p:cNvPr>
          <p:cNvSpPr txBox="1"/>
          <p:nvPr/>
        </p:nvSpPr>
        <p:spPr>
          <a:xfrm>
            <a:off x="6235260" y="2682506"/>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42" name="Rectangle 41">
            <a:extLst>
              <a:ext uri="{FF2B5EF4-FFF2-40B4-BE49-F238E27FC236}">
                <a16:creationId xmlns:a16="http://schemas.microsoft.com/office/drawing/2014/main" id="{127D6379-6075-5F49-8750-2C9130477C10}"/>
              </a:ext>
            </a:extLst>
          </p:cNvPr>
          <p:cNvSpPr/>
          <p:nvPr/>
        </p:nvSpPr>
        <p:spPr>
          <a:xfrm>
            <a:off x="6426538" y="4738069"/>
            <a:ext cx="340158" cy="461665"/>
          </a:xfrm>
          <a:prstGeom prst="rect">
            <a:avLst/>
          </a:prstGeom>
        </p:spPr>
        <p:txBody>
          <a:bodyPr wrap="none">
            <a:spAutoFit/>
          </a:bodyPr>
          <a:lstStyle/>
          <a:p>
            <a:r>
              <a:rPr lang="en-US" sz="2400" dirty="0"/>
              <a:t>2</a:t>
            </a:r>
          </a:p>
        </p:txBody>
      </p:sp>
      <p:sp>
        <p:nvSpPr>
          <p:cNvPr id="44" name="Rectangle 43">
            <a:extLst>
              <a:ext uri="{FF2B5EF4-FFF2-40B4-BE49-F238E27FC236}">
                <a16:creationId xmlns:a16="http://schemas.microsoft.com/office/drawing/2014/main" id="{A8C7A125-E904-DF41-8367-6F954F2A294B}"/>
              </a:ext>
            </a:extLst>
          </p:cNvPr>
          <p:cNvSpPr/>
          <p:nvPr/>
        </p:nvSpPr>
        <p:spPr>
          <a:xfrm>
            <a:off x="6426537" y="5253105"/>
            <a:ext cx="340158" cy="461665"/>
          </a:xfrm>
          <a:prstGeom prst="rect">
            <a:avLst/>
          </a:prstGeom>
        </p:spPr>
        <p:txBody>
          <a:bodyPr wrap="none">
            <a:spAutoFit/>
          </a:bodyPr>
          <a:lstStyle/>
          <a:p>
            <a:r>
              <a:rPr lang="en-US" sz="2400" dirty="0"/>
              <a:t>1</a:t>
            </a:r>
          </a:p>
        </p:txBody>
      </p:sp>
      <p:sp>
        <p:nvSpPr>
          <p:cNvPr id="45" name="Rounded Rectangle 44">
            <a:extLst>
              <a:ext uri="{FF2B5EF4-FFF2-40B4-BE49-F238E27FC236}">
                <a16:creationId xmlns:a16="http://schemas.microsoft.com/office/drawing/2014/main" id="{1FA264FF-439E-6C45-8AD1-92E04FF66BDA}"/>
              </a:ext>
            </a:extLst>
          </p:cNvPr>
          <p:cNvSpPr/>
          <p:nvPr/>
        </p:nvSpPr>
        <p:spPr>
          <a:xfrm>
            <a:off x="7735123"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31498FD-07AC-E545-B09D-EBE3D1684F9E}"/>
                  </a:ext>
                </a:extLst>
              </p:cNvPr>
              <p:cNvSpPr txBox="1"/>
              <p:nvPr/>
            </p:nvSpPr>
            <p:spPr>
              <a:xfrm>
                <a:off x="8099716"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=4</m:t>
                      </m:r>
                    </m:oMath>
                  </m:oMathPara>
                </a14:m>
                <a:endParaRPr lang="en-US" sz="2400" dirty="0"/>
              </a:p>
            </p:txBody>
          </p:sp>
        </mc:Choice>
        <mc:Fallback xmlns="">
          <p:sp>
            <p:nvSpPr>
              <p:cNvPr id="46" name="TextBox 45">
                <a:extLst>
                  <a:ext uri="{FF2B5EF4-FFF2-40B4-BE49-F238E27FC236}">
                    <a16:creationId xmlns:a16="http://schemas.microsoft.com/office/drawing/2014/main" id="{431498FD-07AC-E545-B09D-EBE3D1684F9E}"/>
                  </a:ext>
                </a:extLst>
              </p:cNvPr>
              <p:cNvSpPr txBox="1">
                <a:spLocks noRot="1" noChangeAspect="1" noMove="1" noResize="1" noEditPoints="1" noAdjustHandles="1" noChangeArrowheads="1" noChangeShapeType="1" noTextEdit="1"/>
              </p:cNvSpPr>
              <p:nvPr/>
            </p:nvSpPr>
            <p:spPr>
              <a:xfrm>
                <a:off x="8099716" y="1687650"/>
                <a:ext cx="953018" cy="461665"/>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8057D8E1-24DE-7B4A-9878-CBE3FCD0CED6}"/>
                  </a:ext>
                </a:extLst>
              </p:cNvPr>
              <p:cNvSpPr/>
              <p:nvPr/>
            </p:nvSpPr>
            <p:spPr>
              <a:xfrm>
                <a:off x="7986132"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𝟒</m:t>
                          </m:r>
                        </m:sub>
                      </m:sSub>
                    </m:oMath>
                  </m:oMathPara>
                </a14:m>
                <a:endParaRPr lang="en-US" sz="2400" dirty="0">
                  <a:solidFill>
                    <a:schemeClr val="accent1"/>
                  </a:solidFill>
                </a:endParaRPr>
              </a:p>
            </p:txBody>
          </p:sp>
        </mc:Choice>
        <mc:Fallback xmlns="">
          <p:sp>
            <p:nvSpPr>
              <p:cNvPr id="47" name="Rectangle 46">
                <a:extLst>
                  <a:ext uri="{FF2B5EF4-FFF2-40B4-BE49-F238E27FC236}">
                    <a16:creationId xmlns:a16="http://schemas.microsoft.com/office/drawing/2014/main" id="{8057D8E1-24DE-7B4A-9878-CBE3FCD0CED6}"/>
                  </a:ext>
                </a:extLst>
              </p:cNvPr>
              <p:cNvSpPr>
                <a:spLocks noRot="1" noChangeAspect="1" noMove="1" noResize="1" noEditPoints="1" noAdjustHandles="1" noChangeArrowheads="1" noChangeShapeType="1" noTextEdit="1"/>
              </p:cNvSpPr>
              <p:nvPr/>
            </p:nvSpPr>
            <p:spPr>
              <a:xfrm>
                <a:off x="7986132" y="2054297"/>
                <a:ext cx="578941" cy="461665"/>
              </a:xfrm>
              <a:prstGeom prst="rect">
                <a:avLst/>
              </a:prstGeom>
              <a:blipFill>
                <a:blip r:embed="rId21"/>
                <a:stretch>
                  <a:fillRect b="-2703"/>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6A1C3506-E528-B441-B268-B8FF1D253B20}"/>
              </a:ext>
            </a:extLst>
          </p:cNvPr>
          <p:cNvSpPr txBox="1"/>
          <p:nvPr/>
        </p:nvSpPr>
        <p:spPr>
          <a:xfrm>
            <a:off x="8084329" y="3760939"/>
            <a:ext cx="392736" cy="369332"/>
          </a:xfrm>
          <a:prstGeom prst="rect">
            <a:avLst/>
          </a:prstGeom>
          <a:noFill/>
        </p:spPr>
        <p:txBody>
          <a:bodyPr wrap="none" lIns="0" tIns="0" rIns="0" bIns="0" rtlCol="0">
            <a:spAutoFit/>
          </a:bodyPr>
          <a:lstStyle/>
          <a:p>
            <a:r>
              <a:rPr lang="en-US" sz="2400" b="1" dirty="0">
                <a:solidFill>
                  <a:schemeClr val="accent1"/>
                </a:solidFill>
              </a:rPr>
              <a:t>0.0</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BB61A02-86BE-6144-945E-183D906B4142}"/>
                  </a:ext>
                </a:extLst>
              </p:cNvPr>
              <p:cNvSpPr txBox="1"/>
              <p:nvPr/>
            </p:nvSpPr>
            <p:spPr>
              <a:xfrm>
                <a:off x="8739973"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49" name="TextBox 48">
                <a:extLst>
                  <a:ext uri="{FF2B5EF4-FFF2-40B4-BE49-F238E27FC236}">
                    <a16:creationId xmlns:a16="http://schemas.microsoft.com/office/drawing/2014/main" id="{7BB61A02-86BE-6144-945E-183D906B4142}"/>
                  </a:ext>
                </a:extLst>
              </p:cNvPr>
              <p:cNvSpPr txBox="1">
                <a:spLocks noRot="1" noChangeAspect="1" noMove="1" noResize="1" noEditPoints="1" noAdjustHandles="1" noChangeArrowheads="1" noChangeShapeType="1" noTextEdit="1"/>
              </p:cNvSpPr>
              <p:nvPr/>
            </p:nvSpPr>
            <p:spPr>
              <a:xfrm>
                <a:off x="8739973" y="2681475"/>
                <a:ext cx="253274" cy="369332"/>
              </a:xfrm>
              <a:prstGeom prst="rect">
                <a:avLst/>
              </a:prstGeom>
              <a:blipFill>
                <a:blip r:embed="rId2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8D637B42-5797-514A-9BD4-23AC7B1AE5F2}"/>
                  </a:ext>
                </a:extLst>
              </p:cNvPr>
              <p:cNvSpPr/>
              <p:nvPr/>
            </p:nvSpPr>
            <p:spPr>
              <a:xfrm>
                <a:off x="8613960"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𝟒</m:t>
                          </m:r>
                        </m:sub>
                      </m:sSub>
                    </m:oMath>
                  </m:oMathPara>
                </a14:m>
                <a:endParaRPr lang="en-US" sz="2400" dirty="0">
                  <a:solidFill>
                    <a:srgbClr val="FF0000"/>
                  </a:solidFill>
                </a:endParaRPr>
              </a:p>
            </p:txBody>
          </p:sp>
        </mc:Choice>
        <mc:Fallback xmlns="">
          <p:sp>
            <p:nvSpPr>
              <p:cNvPr id="50" name="Rectangle 49">
                <a:extLst>
                  <a:ext uri="{FF2B5EF4-FFF2-40B4-BE49-F238E27FC236}">
                    <a16:creationId xmlns:a16="http://schemas.microsoft.com/office/drawing/2014/main" id="{8D637B42-5797-514A-9BD4-23AC7B1AE5F2}"/>
                  </a:ext>
                </a:extLst>
              </p:cNvPr>
              <p:cNvSpPr>
                <a:spLocks noRot="1" noChangeAspect="1" noMove="1" noResize="1" noEditPoints="1" noAdjustHandles="1" noChangeArrowheads="1" noChangeShapeType="1" noTextEdit="1"/>
              </p:cNvSpPr>
              <p:nvPr/>
            </p:nvSpPr>
            <p:spPr>
              <a:xfrm>
                <a:off x="8613960" y="2064634"/>
                <a:ext cx="556499" cy="461665"/>
              </a:xfrm>
              <a:prstGeom prst="rect">
                <a:avLst/>
              </a:prstGeom>
              <a:blipFill>
                <a:blip r:embed="rId2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AE287FC-6DC2-7243-A70F-5C623D1ABF94}"/>
                  </a:ext>
                </a:extLst>
              </p:cNvPr>
              <p:cNvSpPr txBox="1"/>
              <p:nvPr/>
            </p:nvSpPr>
            <p:spPr>
              <a:xfrm>
                <a:off x="8736707"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51" name="TextBox 50">
                <a:extLst>
                  <a:ext uri="{FF2B5EF4-FFF2-40B4-BE49-F238E27FC236}">
                    <a16:creationId xmlns:a16="http://schemas.microsoft.com/office/drawing/2014/main" id="{7AE287FC-6DC2-7243-A70F-5C623D1ABF94}"/>
                  </a:ext>
                </a:extLst>
              </p:cNvPr>
              <p:cNvSpPr txBox="1">
                <a:spLocks noRot="1" noChangeAspect="1" noMove="1" noResize="1" noEditPoints="1" noAdjustHandles="1" noChangeArrowheads="1" noChangeShapeType="1" noTextEdit="1"/>
              </p:cNvSpPr>
              <p:nvPr/>
            </p:nvSpPr>
            <p:spPr>
              <a:xfrm>
                <a:off x="8736707" y="3760939"/>
                <a:ext cx="253274" cy="369332"/>
              </a:xfrm>
              <a:prstGeom prst="rect">
                <a:avLst/>
              </a:prstGeom>
              <a:blipFill>
                <a:blip r:embed="rId17"/>
                <a:stretch>
                  <a:fillRect l="-23810" r="-23810" b="-6667"/>
                </a:stretch>
              </a:blipFill>
            </p:spPr>
            <p:txBody>
              <a:bodyPr/>
              <a:lstStyle/>
              <a:p>
                <a:r>
                  <a:rPr lang="en-US">
                    <a:noFill/>
                  </a:rPr>
                  <a:t> </a:t>
                </a:r>
              </a:p>
            </p:txBody>
          </p:sp>
        </mc:Fallback>
      </mc:AlternateContent>
      <p:sp>
        <p:nvSpPr>
          <p:cNvPr id="52" name="Rectangle 51">
            <a:extLst>
              <a:ext uri="{FF2B5EF4-FFF2-40B4-BE49-F238E27FC236}">
                <a16:creationId xmlns:a16="http://schemas.microsoft.com/office/drawing/2014/main" id="{9FA28894-5DA3-DF44-836E-0B94C1251612}"/>
              </a:ext>
            </a:extLst>
          </p:cNvPr>
          <p:cNvSpPr/>
          <p:nvPr/>
        </p:nvSpPr>
        <p:spPr>
          <a:xfrm>
            <a:off x="8270513" y="5821259"/>
            <a:ext cx="572593" cy="461665"/>
          </a:xfrm>
          <a:prstGeom prst="rect">
            <a:avLst/>
          </a:prstGeom>
        </p:spPr>
        <p:txBody>
          <a:bodyPr wrap="none">
            <a:spAutoFit/>
          </a:bodyPr>
          <a:lstStyle/>
          <a:p>
            <a:r>
              <a:rPr lang="en-US" sz="2400" dirty="0"/>
              <a:t>1.0</a:t>
            </a:r>
          </a:p>
        </p:txBody>
      </p:sp>
      <p:sp>
        <p:nvSpPr>
          <p:cNvPr id="53" name="TextBox 52">
            <a:extLst>
              <a:ext uri="{FF2B5EF4-FFF2-40B4-BE49-F238E27FC236}">
                <a16:creationId xmlns:a16="http://schemas.microsoft.com/office/drawing/2014/main" id="{21548DFF-3209-1642-9960-89490ABF0554}"/>
              </a:ext>
            </a:extLst>
          </p:cNvPr>
          <p:cNvSpPr txBox="1"/>
          <p:nvPr/>
        </p:nvSpPr>
        <p:spPr>
          <a:xfrm>
            <a:off x="8079234" y="2682506"/>
            <a:ext cx="392736" cy="369332"/>
          </a:xfrm>
          <a:prstGeom prst="rect">
            <a:avLst/>
          </a:prstGeom>
          <a:noFill/>
        </p:spPr>
        <p:txBody>
          <a:bodyPr wrap="none" lIns="0" tIns="0" rIns="0" bIns="0" rtlCol="0">
            <a:spAutoFit/>
          </a:bodyPr>
          <a:lstStyle/>
          <a:p>
            <a:r>
              <a:rPr lang="en-US" sz="2400" b="1" dirty="0">
                <a:solidFill>
                  <a:schemeClr val="accent1"/>
                </a:solidFill>
              </a:rPr>
              <a:t>1.0</a:t>
            </a:r>
          </a:p>
        </p:txBody>
      </p:sp>
      <p:sp>
        <p:nvSpPr>
          <p:cNvPr id="55" name="Rectangle 54">
            <a:extLst>
              <a:ext uri="{FF2B5EF4-FFF2-40B4-BE49-F238E27FC236}">
                <a16:creationId xmlns:a16="http://schemas.microsoft.com/office/drawing/2014/main" id="{5DA34D2D-FD41-C44B-BDC9-FACC9C7F00F5}"/>
              </a:ext>
            </a:extLst>
          </p:cNvPr>
          <p:cNvSpPr/>
          <p:nvPr/>
        </p:nvSpPr>
        <p:spPr>
          <a:xfrm>
            <a:off x="8270512" y="4738069"/>
            <a:ext cx="340158" cy="461665"/>
          </a:xfrm>
          <a:prstGeom prst="rect">
            <a:avLst/>
          </a:prstGeom>
        </p:spPr>
        <p:txBody>
          <a:bodyPr wrap="none">
            <a:spAutoFit/>
          </a:bodyPr>
          <a:lstStyle/>
          <a:p>
            <a:r>
              <a:rPr lang="en-US" sz="2400" dirty="0"/>
              <a:t>3</a:t>
            </a:r>
          </a:p>
        </p:txBody>
      </p:sp>
      <p:sp>
        <p:nvSpPr>
          <p:cNvPr id="56" name="Rectangle 55">
            <a:extLst>
              <a:ext uri="{FF2B5EF4-FFF2-40B4-BE49-F238E27FC236}">
                <a16:creationId xmlns:a16="http://schemas.microsoft.com/office/drawing/2014/main" id="{8104B92C-C591-B443-96F7-D97548204FD8}"/>
              </a:ext>
            </a:extLst>
          </p:cNvPr>
          <p:cNvSpPr/>
          <p:nvPr/>
        </p:nvSpPr>
        <p:spPr>
          <a:xfrm>
            <a:off x="8270511" y="5253105"/>
            <a:ext cx="340158" cy="461665"/>
          </a:xfrm>
          <a:prstGeom prst="rect">
            <a:avLst/>
          </a:prstGeom>
        </p:spPr>
        <p:txBody>
          <a:bodyPr wrap="none">
            <a:spAutoFit/>
          </a:bodyPr>
          <a:lstStyle/>
          <a:p>
            <a:r>
              <a:rPr lang="en-US" sz="2400" dirty="0"/>
              <a:t>2</a:t>
            </a:r>
          </a:p>
        </p:txBody>
      </p:sp>
      <p:sp>
        <p:nvSpPr>
          <p:cNvPr id="57" name="Rounded Rectangle 56">
            <a:extLst>
              <a:ext uri="{FF2B5EF4-FFF2-40B4-BE49-F238E27FC236}">
                <a16:creationId xmlns:a16="http://schemas.microsoft.com/office/drawing/2014/main" id="{E0C8FF6A-4B5B-6C4C-A558-551302333405}"/>
              </a:ext>
            </a:extLst>
          </p:cNvPr>
          <p:cNvSpPr/>
          <p:nvPr/>
        </p:nvSpPr>
        <p:spPr>
          <a:xfrm>
            <a:off x="9588122"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CE7F9478-D359-CF4D-961E-355A3EBF80FC}"/>
                  </a:ext>
                </a:extLst>
              </p:cNvPr>
              <p:cNvSpPr txBox="1"/>
              <p:nvPr/>
            </p:nvSpPr>
            <p:spPr>
              <a:xfrm>
                <a:off x="9952715"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=5</m:t>
                      </m:r>
                    </m:oMath>
                  </m:oMathPara>
                </a14:m>
                <a:endParaRPr lang="en-US" sz="2400" dirty="0"/>
              </a:p>
            </p:txBody>
          </p:sp>
        </mc:Choice>
        <mc:Fallback xmlns="">
          <p:sp>
            <p:nvSpPr>
              <p:cNvPr id="58" name="TextBox 57">
                <a:extLst>
                  <a:ext uri="{FF2B5EF4-FFF2-40B4-BE49-F238E27FC236}">
                    <a16:creationId xmlns:a16="http://schemas.microsoft.com/office/drawing/2014/main" id="{CE7F9478-D359-CF4D-961E-355A3EBF80FC}"/>
                  </a:ext>
                </a:extLst>
              </p:cNvPr>
              <p:cNvSpPr txBox="1">
                <a:spLocks noRot="1" noChangeAspect="1" noMove="1" noResize="1" noEditPoints="1" noAdjustHandles="1" noChangeArrowheads="1" noChangeShapeType="1" noTextEdit="1"/>
              </p:cNvSpPr>
              <p:nvPr/>
            </p:nvSpPr>
            <p:spPr>
              <a:xfrm>
                <a:off x="9952715" y="1687650"/>
                <a:ext cx="953018" cy="461665"/>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B4C0077B-7F94-8C4F-9066-BF7F42AB7C26}"/>
                  </a:ext>
                </a:extLst>
              </p:cNvPr>
              <p:cNvSpPr/>
              <p:nvPr/>
            </p:nvSpPr>
            <p:spPr>
              <a:xfrm>
                <a:off x="9839131"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𝟓</m:t>
                          </m:r>
                        </m:sub>
                      </m:sSub>
                    </m:oMath>
                  </m:oMathPara>
                </a14:m>
                <a:endParaRPr lang="en-US" sz="2400" dirty="0">
                  <a:solidFill>
                    <a:schemeClr val="accent1"/>
                  </a:solidFill>
                </a:endParaRPr>
              </a:p>
            </p:txBody>
          </p:sp>
        </mc:Choice>
        <mc:Fallback xmlns="">
          <p:sp>
            <p:nvSpPr>
              <p:cNvPr id="59" name="Rectangle 58">
                <a:extLst>
                  <a:ext uri="{FF2B5EF4-FFF2-40B4-BE49-F238E27FC236}">
                    <a16:creationId xmlns:a16="http://schemas.microsoft.com/office/drawing/2014/main" id="{B4C0077B-7F94-8C4F-9066-BF7F42AB7C26}"/>
                  </a:ext>
                </a:extLst>
              </p:cNvPr>
              <p:cNvSpPr>
                <a:spLocks noRot="1" noChangeAspect="1" noMove="1" noResize="1" noEditPoints="1" noAdjustHandles="1" noChangeArrowheads="1" noChangeShapeType="1" noTextEdit="1"/>
              </p:cNvSpPr>
              <p:nvPr/>
            </p:nvSpPr>
            <p:spPr>
              <a:xfrm>
                <a:off x="9839131" y="2054297"/>
                <a:ext cx="578941" cy="461665"/>
              </a:xfrm>
              <a:prstGeom prst="rect">
                <a:avLst/>
              </a:prstGeom>
              <a:blipFill>
                <a:blip r:embed="rId26"/>
                <a:stretch>
                  <a:fillRect b="-2703"/>
                </a:stretch>
              </a:blipFill>
            </p:spPr>
            <p:txBody>
              <a:bodyPr/>
              <a:lstStyle/>
              <a:p>
                <a:r>
                  <a:rPr lang="en-US">
                    <a:noFill/>
                  </a:rPr>
                  <a:t> </a:t>
                </a:r>
              </a:p>
            </p:txBody>
          </p:sp>
        </mc:Fallback>
      </mc:AlternateContent>
      <p:sp>
        <p:nvSpPr>
          <p:cNvPr id="60" name="TextBox 59">
            <a:extLst>
              <a:ext uri="{FF2B5EF4-FFF2-40B4-BE49-F238E27FC236}">
                <a16:creationId xmlns:a16="http://schemas.microsoft.com/office/drawing/2014/main" id="{EB0521D3-BF5C-F24B-801E-A86DE7552C0D}"/>
              </a:ext>
            </a:extLst>
          </p:cNvPr>
          <p:cNvSpPr txBox="1"/>
          <p:nvPr/>
        </p:nvSpPr>
        <p:spPr>
          <a:xfrm>
            <a:off x="9937328" y="3760939"/>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CB3427B7-4A60-AA43-9CD3-BF1CA36F0FC5}"/>
                  </a:ext>
                </a:extLst>
              </p:cNvPr>
              <p:cNvSpPr txBox="1"/>
              <p:nvPr/>
            </p:nvSpPr>
            <p:spPr>
              <a:xfrm>
                <a:off x="10592972"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61" name="TextBox 60">
                <a:extLst>
                  <a:ext uri="{FF2B5EF4-FFF2-40B4-BE49-F238E27FC236}">
                    <a16:creationId xmlns:a16="http://schemas.microsoft.com/office/drawing/2014/main" id="{CB3427B7-4A60-AA43-9CD3-BF1CA36F0FC5}"/>
                  </a:ext>
                </a:extLst>
              </p:cNvPr>
              <p:cNvSpPr txBox="1">
                <a:spLocks noRot="1" noChangeAspect="1" noMove="1" noResize="1" noEditPoints="1" noAdjustHandles="1" noChangeArrowheads="1" noChangeShapeType="1" noTextEdit="1"/>
              </p:cNvSpPr>
              <p:nvPr/>
            </p:nvSpPr>
            <p:spPr>
              <a:xfrm>
                <a:off x="10592972" y="2681475"/>
                <a:ext cx="253274" cy="369332"/>
              </a:xfrm>
              <a:prstGeom prst="rect">
                <a:avLst/>
              </a:prstGeom>
              <a:blipFill>
                <a:blip r:embed="rId2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578A64AA-50D0-7C4E-B8B8-D47975E68F3B}"/>
                  </a:ext>
                </a:extLst>
              </p:cNvPr>
              <p:cNvSpPr/>
              <p:nvPr/>
            </p:nvSpPr>
            <p:spPr>
              <a:xfrm>
                <a:off x="10466959"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𝟓</m:t>
                          </m:r>
                        </m:sub>
                      </m:sSub>
                    </m:oMath>
                  </m:oMathPara>
                </a14:m>
                <a:endParaRPr lang="en-US" sz="2400" dirty="0">
                  <a:solidFill>
                    <a:srgbClr val="FF0000"/>
                  </a:solidFill>
                </a:endParaRPr>
              </a:p>
            </p:txBody>
          </p:sp>
        </mc:Choice>
        <mc:Fallback xmlns="">
          <p:sp>
            <p:nvSpPr>
              <p:cNvPr id="62" name="Rectangle 61">
                <a:extLst>
                  <a:ext uri="{FF2B5EF4-FFF2-40B4-BE49-F238E27FC236}">
                    <a16:creationId xmlns:a16="http://schemas.microsoft.com/office/drawing/2014/main" id="{578A64AA-50D0-7C4E-B8B8-D47975E68F3B}"/>
                  </a:ext>
                </a:extLst>
              </p:cNvPr>
              <p:cNvSpPr>
                <a:spLocks noRot="1" noChangeAspect="1" noMove="1" noResize="1" noEditPoints="1" noAdjustHandles="1" noChangeArrowheads="1" noChangeShapeType="1" noTextEdit="1"/>
              </p:cNvSpPr>
              <p:nvPr/>
            </p:nvSpPr>
            <p:spPr>
              <a:xfrm>
                <a:off x="10466959" y="2064634"/>
                <a:ext cx="556499" cy="461665"/>
              </a:xfrm>
              <a:prstGeom prst="rect">
                <a:avLst/>
              </a:prstGeom>
              <a:blipFill>
                <a:blip r:embed="rId2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6A67FBC-3E5E-BC46-AA48-8A698E587380}"/>
                  </a:ext>
                </a:extLst>
              </p:cNvPr>
              <p:cNvSpPr txBox="1"/>
              <p:nvPr/>
            </p:nvSpPr>
            <p:spPr>
              <a:xfrm>
                <a:off x="10589706"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63" name="TextBox 62">
                <a:extLst>
                  <a:ext uri="{FF2B5EF4-FFF2-40B4-BE49-F238E27FC236}">
                    <a16:creationId xmlns:a16="http://schemas.microsoft.com/office/drawing/2014/main" id="{66A67FBC-3E5E-BC46-AA48-8A698E587380}"/>
                  </a:ext>
                </a:extLst>
              </p:cNvPr>
              <p:cNvSpPr txBox="1">
                <a:spLocks noRot="1" noChangeAspect="1" noMove="1" noResize="1" noEditPoints="1" noAdjustHandles="1" noChangeArrowheads="1" noChangeShapeType="1" noTextEdit="1"/>
              </p:cNvSpPr>
              <p:nvPr/>
            </p:nvSpPr>
            <p:spPr>
              <a:xfrm>
                <a:off x="10589706" y="3760939"/>
                <a:ext cx="253274" cy="369332"/>
              </a:xfrm>
              <a:prstGeom prst="rect">
                <a:avLst/>
              </a:prstGeom>
              <a:blipFill>
                <a:blip r:embed="rId12"/>
                <a:stretch>
                  <a:fillRect l="-23810" r="-23810" b="-6667"/>
                </a:stretch>
              </a:blipFill>
            </p:spPr>
            <p:txBody>
              <a:bodyPr/>
              <a:lstStyle/>
              <a:p>
                <a:r>
                  <a:rPr lang="en-US">
                    <a:noFill/>
                  </a:rPr>
                  <a:t> </a:t>
                </a:r>
              </a:p>
            </p:txBody>
          </p:sp>
        </mc:Fallback>
      </mc:AlternateContent>
      <p:sp>
        <p:nvSpPr>
          <p:cNvPr id="64" name="Rectangle 63">
            <a:extLst>
              <a:ext uri="{FF2B5EF4-FFF2-40B4-BE49-F238E27FC236}">
                <a16:creationId xmlns:a16="http://schemas.microsoft.com/office/drawing/2014/main" id="{592BD792-1600-5244-B2C7-F9D9D35FAAB3}"/>
              </a:ext>
            </a:extLst>
          </p:cNvPr>
          <p:cNvSpPr/>
          <p:nvPr/>
        </p:nvSpPr>
        <p:spPr>
          <a:xfrm>
            <a:off x="10123512" y="5821259"/>
            <a:ext cx="572593" cy="461665"/>
          </a:xfrm>
          <a:prstGeom prst="rect">
            <a:avLst/>
          </a:prstGeom>
        </p:spPr>
        <p:txBody>
          <a:bodyPr wrap="none">
            <a:spAutoFit/>
          </a:bodyPr>
          <a:lstStyle/>
          <a:p>
            <a:r>
              <a:rPr lang="en-US" sz="2400" dirty="0"/>
              <a:t>1.5</a:t>
            </a:r>
          </a:p>
        </p:txBody>
      </p:sp>
      <p:sp>
        <p:nvSpPr>
          <p:cNvPr id="65" name="TextBox 64">
            <a:extLst>
              <a:ext uri="{FF2B5EF4-FFF2-40B4-BE49-F238E27FC236}">
                <a16:creationId xmlns:a16="http://schemas.microsoft.com/office/drawing/2014/main" id="{F710CEDD-816D-F74B-AFFF-E3D0634A36FE}"/>
              </a:ext>
            </a:extLst>
          </p:cNvPr>
          <p:cNvSpPr txBox="1"/>
          <p:nvPr/>
        </p:nvSpPr>
        <p:spPr>
          <a:xfrm>
            <a:off x="9932233" y="2682506"/>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66" name="Rectangle 65">
            <a:extLst>
              <a:ext uri="{FF2B5EF4-FFF2-40B4-BE49-F238E27FC236}">
                <a16:creationId xmlns:a16="http://schemas.microsoft.com/office/drawing/2014/main" id="{80B226B6-181E-7D42-9F00-5202BB03A25E}"/>
              </a:ext>
            </a:extLst>
          </p:cNvPr>
          <p:cNvSpPr/>
          <p:nvPr/>
        </p:nvSpPr>
        <p:spPr>
          <a:xfrm>
            <a:off x="10123511" y="4738069"/>
            <a:ext cx="572593" cy="461665"/>
          </a:xfrm>
          <a:prstGeom prst="rect">
            <a:avLst/>
          </a:prstGeom>
        </p:spPr>
        <p:txBody>
          <a:bodyPr wrap="none">
            <a:spAutoFit/>
          </a:bodyPr>
          <a:lstStyle/>
          <a:p>
            <a:r>
              <a:rPr lang="en-US" sz="2400" dirty="0"/>
              <a:t>3.5</a:t>
            </a:r>
          </a:p>
        </p:txBody>
      </p:sp>
      <p:sp>
        <p:nvSpPr>
          <p:cNvPr id="67" name="Rectangle 66">
            <a:extLst>
              <a:ext uri="{FF2B5EF4-FFF2-40B4-BE49-F238E27FC236}">
                <a16:creationId xmlns:a16="http://schemas.microsoft.com/office/drawing/2014/main" id="{0F383FCF-55A7-4B4A-A125-EFC651515FCD}"/>
              </a:ext>
            </a:extLst>
          </p:cNvPr>
          <p:cNvSpPr/>
          <p:nvPr/>
        </p:nvSpPr>
        <p:spPr>
          <a:xfrm>
            <a:off x="10123510" y="5253105"/>
            <a:ext cx="340158" cy="461665"/>
          </a:xfrm>
          <a:prstGeom prst="rect">
            <a:avLst/>
          </a:prstGeom>
        </p:spPr>
        <p:txBody>
          <a:bodyPr wrap="none">
            <a:spAutoFit/>
          </a:bodyPr>
          <a:lstStyle/>
          <a:p>
            <a:r>
              <a:rPr lang="en-US" sz="2400" dirty="0"/>
              <a:t>2</a:t>
            </a:r>
          </a:p>
        </p:txBody>
      </p:sp>
      <p:pic>
        <p:nvPicPr>
          <p:cNvPr id="69" name="Picture 68">
            <a:extLst>
              <a:ext uri="{FF2B5EF4-FFF2-40B4-BE49-F238E27FC236}">
                <a16:creationId xmlns:a16="http://schemas.microsoft.com/office/drawing/2014/main" id="{3572B699-9015-7A43-B26B-62B57272AB91}"/>
              </a:ext>
            </a:extLst>
          </p:cNvPr>
          <p:cNvPicPr>
            <a:picLocks noChangeAspect="1"/>
          </p:cNvPicPr>
          <p:nvPr/>
        </p:nvPicPr>
        <p:blipFill rotWithShape="1">
          <a:blip r:embed="rId29" cstate="screen">
            <a:extLst>
              <a:ext uri="{28A0092B-C50C-407E-A947-70E740481C1C}">
                <a14:useLocalDpi xmlns:a14="http://schemas.microsoft.com/office/drawing/2010/main"/>
              </a:ext>
            </a:extLst>
          </a:blip>
          <a:srcRect/>
          <a:stretch/>
        </p:blipFill>
        <p:spPr>
          <a:xfrm>
            <a:off x="950609" y="2149315"/>
            <a:ext cx="511656" cy="1281579"/>
          </a:xfrm>
          <a:prstGeom prst="rect">
            <a:avLst/>
          </a:prstGeom>
        </p:spPr>
      </p:pic>
      <p:pic>
        <p:nvPicPr>
          <p:cNvPr id="70" name="Picture 69">
            <a:extLst>
              <a:ext uri="{FF2B5EF4-FFF2-40B4-BE49-F238E27FC236}">
                <a16:creationId xmlns:a16="http://schemas.microsoft.com/office/drawing/2014/main" id="{83A60CEF-AF09-CB47-90AF-CFB004C3B7C3}"/>
              </a:ext>
            </a:extLst>
          </p:cNvPr>
          <p:cNvPicPr>
            <a:picLocks noChangeAspect="1"/>
          </p:cNvPicPr>
          <p:nvPr/>
        </p:nvPicPr>
        <p:blipFill rotWithShape="1">
          <a:blip r:embed="rId30" cstate="screen">
            <a:extLst>
              <a:ext uri="{28A0092B-C50C-407E-A947-70E740481C1C}">
                <a14:useLocalDpi xmlns:a14="http://schemas.microsoft.com/office/drawing/2010/main"/>
              </a:ext>
            </a:extLst>
          </a:blip>
          <a:srcRect/>
          <a:stretch/>
        </p:blipFill>
        <p:spPr>
          <a:xfrm>
            <a:off x="886372" y="3298995"/>
            <a:ext cx="527006" cy="1293219"/>
          </a:xfrm>
          <a:prstGeom prst="rect">
            <a:avLst/>
          </a:prstGeom>
        </p:spPr>
      </p:pic>
      <p:sp>
        <p:nvSpPr>
          <p:cNvPr id="72" name="Content Placeholder 2">
            <a:extLst>
              <a:ext uri="{FF2B5EF4-FFF2-40B4-BE49-F238E27FC236}">
                <a16:creationId xmlns:a16="http://schemas.microsoft.com/office/drawing/2014/main" id="{D1C4838C-9140-BD40-90C1-92717B3AC257}"/>
              </a:ext>
            </a:extLst>
          </p:cNvPr>
          <p:cNvSpPr txBox="1">
            <a:spLocks/>
          </p:cNvSpPr>
          <p:nvPr/>
        </p:nvSpPr>
        <p:spPr>
          <a:xfrm>
            <a:off x="838199" y="1073889"/>
            <a:ext cx="10898689" cy="2318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Follow best expert?</a:t>
            </a:r>
          </a:p>
        </p:txBody>
      </p:sp>
      <p:sp>
        <p:nvSpPr>
          <p:cNvPr id="68" name="Rounded Rectangle 67">
            <a:extLst>
              <a:ext uri="{FF2B5EF4-FFF2-40B4-BE49-F238E27FC236}">
                <a16:creationId xmlns:a16="http://schemas.microsoft.com/office/drawing/2014/main" id="{B64BB424-7680-D149-BCEA-C659D10BD7D8}"/>
              </a:ext>
            </a:extLst>
          </p:cNvPr>
          <p:cNvSpPr/>
          <p:nvPr/>
        </p:nvSpPr>
        <p:spPr>
          <a:xfrm>
            <a:off x="2964945" y="4135230"/>
            <a:ext cx="7855576" cy="578882"/>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r>
              <a:rPr lang="en-US" sz="2800" dirty="0">
                <a:solidFill>
                  <a:srgbClr val="FF0000"/>
                </a:solidFill>
              </a:rPr>
              <a:t>Following best expert can make regret grow linearly!</a:t>
            </a:r>
          </a:p>
        </p:txBody>
      </p:sp>
    </p:spTree>
    <p:extLst>
      <p:ext uri="{BB962C8B-B14F-4D97-AF65-F5344CB8AC3E}">
        <p14:creationId xmlns:p14="http://schemas.microsoft.com/office/powerpoint/2010/main" val="10589935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p:cNvSpPr/>
          <p:nvPr/>
        </p:nvSpPr>
        <p:spPr>
          <a:xfrm>
            <a:off x="2443069" y="2981919"/>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6" name="Oval 25"/>
          <p:cNvSpPr/>
          <p:nvPr/>
        </p:nvSpPr>
        <p:spPr>
          <a:xfrm>
            <a:off x="2813909" y="3234972"/>
            <a:ext cx="155959" cy="155959"/>
          </a:xfrm>
          <a:prstGeom prst="ellipse">
            <a:avLst/>
          </a:prstGeom>
          <a:solidFill>
            <a:srgbClr val="FF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5" name="Oval 34">
            <a:extLst>
              <a:ext uri="{FF2B5EF4-FFF2-40B4-BE49-F238E27FC236}">
                <a16:creationId xmlns:a16="http://schemas.microsoft.com/office/drawing/2014/main" id="{12EF0CC3-7DBF-2645-B720-AFC783599AD5}"/>
              </a:ext>
            </a:extLst>
          </p:cNvPr>
          <p:cNvSpPr/>
          <p:nvPr/>
        </p:nvSpPr>
        <p:spPr>
          <a:xfrm>
            <a:off x="3322502" y="3162917"/>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pic>
        <p:nvPicPr>
          <p:cNvPr id="12" name="Picture 11"/>
          <p:cNvPicPr>
            <a:picLocks noChangeAspect="1"/>
          </p:cNvPicPr>
          <p:nvPr/>
        </p:nvPicPr>
        <p:blipFill>
          <a:blip r:embed="rId3"/>
          <a:stretch>
            <a:fillRect/>
          </a:stretch>
        </p:blipFill>
        <p:spPr>
          <a:xfrm>
            <a:off x="2488730" y="4205887"/>
            <a:ext cx="1307351" cy="1978855"/>
          </a:xfrm>
          <a:prstGeom prst="rect">
            <a:avLst/>
          </a:prstGeom>
        </p:spPr>
      </p:pic>
      <mc:AlternateContent xmlns:mc="http://schemas.openxmlformats.org/markup-compatibility/2006" xmlns:a14="http://schemas.microsoft.com/office/drawing/2010/main">
        <mc:Choice Requires="a14">
          <p:sp>
            <p:nvSpPr>
              <p:cNvPr id="18" name="Rectangle 17"/>
              <p:cNvSpPr/>
              <p:nvPr/>
            </p:nvSpPr>
            <p:spPr>
              <a:xfrm>
                <a:off x="5627096" y="4948377"/>
                <a:ext cx="545599"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600" b="0" i="1" smtClean="0">
                              <a:latin typeface="Cambria Math" panose="02040503050406030204" pitchFamily="18" charset="0"/>
                              <a:ea typeface="Cambria Math" charset="0"/>
                              <a:cs typeface="Cambria Math" charset="0"/>
                            </a:rPr>
                          </m:ctrlPr>
                        </m:sSubPr>
                        <m:e>
                          <m:r>
                            <a:rPr lang="en-US" sz="2600" b="0" i="1" smtClean="0">
                              <a:latin typeface="Cambria Math" charset="0"/>
                              <a:ea typeface="Cambria Math" charset="0"/>
                              <a:cs typeface="Cambria Math" charset="0"/>
                            </a:rPr>
                            <m:t>𝑓</m:t>
                          </m:r>
                        </m:e>
                        <m:sub>
                          <m:r>
                            <a:rPr lang="en-US" sz="2600" b="0" i="1" smtClean="0">
                              <a:latin typeface="Cambria Math" charset="0"/>
                              <a:ea typeface="Cambria Math" charset="0"/>
                              <a:cs typeface="Cambria Math" charset="0"/>
                            </a:rPr>
                            <m:t>2</m:t>
                          </m:r>
                        </m:sub>
                      </m:sSub>
                    </m:oMath>
                  </m:oMathPara>
                </a14:m>
                <a:endParaRPr lang="en-US" sz="2600" dirty="0">
                  <a:latin typeface="Calibri" panose="020F0502020204030204" pitchFamily="34" charset="0"/>
                  <a:cs typeface="Calibri" panose="020F0502020204030204" pitchFamily="34"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627096" y="4948377"/>
                <a:ext cx="545599" cy="492443"/>
              </a:xfrm>
              <a:prstGeom prst="rect">
                <a:avLst/>
              </a:prstGeom>
              <a:blipFill>
                <a:blip r:embed="rId4"/>
                <a:stretch>
                  <a:fillRect l="-2273" b="-17949"/>
                </a:stretch>
              </a:blipFill>
            </p:spPr>
            <p:txBody>
              <a:bodyPr/>
              <a:lstStyle/>
              <a:p>
                <a:r>
                  <a:rPr lang="en-US">
                    <a:noFill/>
                  </a:rPr>
                  <a:t> </a:t>
                </a:r>
              </a:p>
            </p:txBody>
          </p:sp>
        </mc:Fallback>
      </mc:AlternateContent>
      <p:cxnSp>
        <p:nvCxnSpPr>
          <p:cNvPr id="19" name="Straight Arrow Connector 18"/>
          <p:cNvCxnSpPr/>
          <p:nvPr/>
        </p:nvCxnSpPr>
        <p:spPr>
          <a:xfrm>
            <a:off x="3796081" y="5195315"/>
            <a:ext cx="1831015" cy="486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3166543" y="3510379"/>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7" name="Oval 26"/>
          <p:cNvSpPr/>
          <p:nvPr/>
        </p:nvSpPr>
        <p:spPr>
          <a:xfrm>
            <a:off x="3584550" y="3752045"/>
            <a:ext cx="155959" cy="155959"/>
          </a:xfrm>
          <a:prstGeom prst="ellipse">
            <a:avLst/>
          </a:prstGeom>
          <a:solidFill>
            <a:srgbClr val="FF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8" name="Oval 27"/>
          <p:cNvSpPr/>
          <p:nvPr/>
        </p:nvSpPr>
        <p:spPr>
          <a:xfrm>
            <a:off x="2652494" y="3868821"/>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1" name="Content Placeholder 2"/>
              <p:cNvSpPr txBox="1">
                <a:spLocks/>
              </p:cNvSpPr>
              <p:nvPr/>
            </p:nvSpPr>
            <p:spPr>
              <a:xfrm>
                <a:off x="838200" y="1114424"/>
                <a:ext cx="10515600" cy="33838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cannot implement Alice, but we can implement Bob!</a:t>
                </a:r>
              </a:p>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draw </a:t>
                </a:r>
                <a14:m>
                  <m:oMath xmlns:m="http://schemas.openxmlformats.org/officeDocument/2006/math">
                    <m:r>
                      <a:rPr lang="en-US" sz="2600" i="1">
                        <a:solidFill>
                          <a:srgbClr val="FF0000"/>
                        </a:solidFill>
                        <a:latin typeface="Cambria Math" charset="0"/>
                        <a:ea typeface="Palatino" charset="0"/>
                        <a:cs typeface="Palatino" charset="0"/>
                      </a:rPr>
                      <m:t>𝑚</m:t>
                    </m:r>
                  </m:oMath>
                </a14:m>
                <a:r>
                  <a:rPr lang="en-US" sz="2600" dirty="0">
                    <a:latin typeface="Calibri" panose="020F0502020204030204" pitchFamily="34" charset="0"/>
                    <a:ea typeface="Palatino" charset="0"/>
                    <a:cs typeface="Calibri" panose="020F0502020204030204" pitchFamily="34" charset="0"/>
                  </a:rPr>
                  <a:t> </a:t>
                </a:r>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 from </a:t>
                </a:r>
                <a14:m>
                  <m:oMath xmlns:m="http://schemas.openxmlformats.org/officeDocument/2006/math">
                    <m:r>
                      <a:rPr lang="en-US" sz="2600" i="1">
                        <a:latin typeface="Cambria Math" charset="0"/>
                        <a:ea typeface="Palatino" charset="0"/>
                        <a:cs typeface="Palatino" charset="0"/>
                      </a:rPr>
                      <m:t>𝑓</m:t>
                    </m:r>
                  </m:oMath>
                </a14:m>
                <a:r>
                  <a:rPr lang="en-US" sz="2600" dirty="0">
                    <a:latin typeface="Calibri" panose="020F0502020204030204" pitchFamily="34" charset="0"/>
                    <a:ea typeface="Palatino" charset="0"/>
                    <a:cs typeface="Calibri" panose="020F0502020204030204" pitchFamily="34" charset="0"/>
                  </a:rPr>
                  <a:t> and try all </a:t>
                </a:r>
                <a14:m>
                  <m:oMath xmlns:m="http://schemas.openxmlformats.org/officeDocument/2006/math">
                    <m:r>
                      <a:rPr lang="en-US" sz="2600" i="1">
                        <a:latin typeface="Cambria Math" charset="0"/>
                        <a:ea typeface="Palatino" charset="0"/>
                        <a:cs typeface="Palatino" charset="0"/>
                      </a:rPr>
                      <m:t>𝑀</m:t>
                    </m:r>
                    <m:r>
                      <a:rPr lang="en-US" sz="2600" i="1">
                        <a:latin typeface="Cambria Math" charset="0"/>
                        <a:ea typeface="Palatino" charset="0"/>
                        <a:cs typeface="Palatino" charset="0"/>
                      </a:rPr>
                      <m:t>≤</m:t>
                    </m:r>
                    <m:sSup>
                      <m:sSupPr>
                        <m:ctrlPr>
                          <a:rPr lang="en-US" sz="2600" i="1">
                            <a:solidFill>
                              <a:srgbClr val="FF0000"/>
                            </a:solidFill>
                            <a:latin typeface="Cambria Math" panose="02040503050406030204" pitchFamily="18" charset="0"/>
                            <a:ea typeface="Palatino" charset="0"/>
                            <a:cs typeface="Palatino" charset="0"/>
                          </a:rPr>
                        </m:ctrlPr>
                      </m:sSupPr>
                      <m:e>
                        <m:r>
                          <a:rPr lang="en-US" sz="2600" i="1">
                            <a:solidFill>
                              <a:srgbClr val="FF0000"/>
                            </a:solidFill>
                            <a:latin typeface="Cambria Math" charset="0"/>
                            <a:ea typeface="Palatino" charset="0"/>
                            <a:cs typeface="Palatino" charset="0"/>
                          </a:rPr>
                          <m:t>𝑚</m:t>
                        </m:r>
                      </m:e>
                      <m:sup>
                        <m:r>
                          <a:rPr lang="en-US" sz="2600" i="1">
                            <a:solidFill>
                              <a:srgbClr val="4273B6"/>
                            </a:solidFill>
                            <a:latin typeface="Cambria Math" charset="0"/>
                            <a:ea typeface="Palatino" charset="0"/>
                            <a:cs typeface="Palatino" charset="0"/>
                          </a:rPr>
                          <m:t>𝑡</m:t>
                        </m:r>
                      </m:sup>
                    </m:sSup>
                  </m:oMath>
                </a14:m>
                <a:r>
                  <a:rPr lang="en-US" sz="2600" dirty="0">
                    <a:latin typeface="Calibri" panose="020F0502020204030204" pitchFamily="34" charset="0"/>
                    <a:ea typeface="Palatino" charset="0"/>
                    <a:cs typeface="Calibri" panose="020F0502020204030204" pitchFamily="34" charset="0"/>
                  </a:rPr>
                  <a:t> possible inputs to Bob to get a </a:t>
                </a:r>
                <a:r>
                  <a:rPr lang="en-US" sz="2600" b="1" dirty="0">
                    <a:latin typeface="Calibri" panose="020F0502020204030204" pitchFamily="34" charset="0"/>
                    <a:ea typeface="Palatino" charset="0"/>
                    <a:cs typeface="Calibri" panose="020F0502020204030204" pitchFamily="34" charset="0"/>
                  </a:rPr>
                  <a:t>data-dependent</a:t>
                </a:r>
                <a:r>
                  <a:rPr lang="en-US" sz="2600" dirty="0">
                    <a:latin typeface="Calibri" panose="020F0502020204030204" pitchFamily="34" charset="0"/>
                    <a:ea typeface="Palatino" charset="0"/>
                    <a:cs typeface="Calibri" panose="020F0502020204030204" pitchFamily="34" charset="0"/>
                  </a:rPr>
                  <a:t> cover of </a:t>
                </a:r>
                <a14:m>
                  <m:oMath xmlns:m="http://schemas.openxmlformats.org/officeDocument/2006/math">
                    <m:r>
                      <a:rPr lang="en-US" sz="2600" i="1">
                        <a:solidFill>
                          <a:srgbClr val="C00000"/>
                        </a:solidFill>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of size </a:t>
                </a:r>
                <a14:m>
                  <m:oMath xmlns:m="http://schemas.openxmlformats.org/officeDocument/2006/math">
                    <m:r>
                      <a:rPr lang="en-US" sz="2600" i="1">
                        <a:latin typeface="Cambria Math" charset="0"/>
                        <a:ea typeface="Palatino" charset="0"/>
                        <a:cs typeface="Palatino" charset="0"/>
                      </a:rPr>
                      <m:t>𝑀</m:t>
                    </m:r>
                  </m:oMath>
                </a14:m>
                <a:r>
                  <a:rPr lang="en-US" sz="2600" dirty="0">
                    <a:latin typeface="Calibri" panose="020F0502020204030204" pitchFamily="34" charset="0"/>
                    <a:ea typeface="Palatino" charset="0"/>
                    <a:cs typeface="Calibri" panose="020F0502020204030204" pitchFamily="34" charset="0"/>
                  </a:rPr>
                  <a:t>.</a:t>
                </a:r>
              </a:p>
              <a:p>
                <a:pPr lvl="1">
                  <a:lnSpc>
                    <a:spcPct val="100000"/>
                  </a:lnSpc>
                  <a:spcBef>
                    <a:spcPts val="0"/>
                  </a:spcBef>
                  <a:defRPr/>
                </a:pPr>
                <a:r>
                  <a:rPr lang="en-US" dirty="0">
                    <a:latin typeface="Calibri" panose="020F0502020204030204" pitchFamily="34" charset="0"/>
                    <a:ea typeface="Palatino" charset="0"/>
                    <a:cs typeface="Calibri" panose="020F0502020204030204" pitchFamily="34" charset="0"/>
                  </a:rPr>
                  <a:t>Existence of cover follows from </a:t>
                </a:r>
                <a14:m>
                  <m:oMath xmlns:m="http://schemas.openxmlformats.org/officeDocument/2006/math">
                    <m:r>
                      <a:rPr lang="en-US" i="1">
                        <a:solidFill>
                          <a:srgbClr val="4273B5"/>
                        </a:solidFill>
                        <a:latin typeface="Cambria Math" charset="0"/>
                        <a:ea typeface="Palatino" charset="0"/>
                        <a:cs typeface="Palatino" charset="0"/>
                      </a:rPr>
                      <m:t>𝑡</m:t>
                    </m:r>
                  </m:oMath>
                </a14:m>
                <a:r>
                  <a:rPr lang="en-US" dirty="0">
                    <a:latin typeface="Calibri" panose="020F0502020204030204" pitchFamily="34" charset="0"/>
                    <a:ea typeface="Palatino" charset="0"/>
                    <a:cs typeface="Calibri" panose="020F0502020204030204" pitchFamily="34" charset="0"/>
                  </a:rPr>
                  <a:t>-compression. </a:t>
                </a:r>
              </a:p>
              <a:p>
                <a:pPr lvl="1">
                  <a:lnSpc>
                    <a:spcPct val="100000"/>
                  </a:lnSpc>
                  <a:spcBef>
                    <a:spcPts val="0"/>
                  </a:spcBef>
                  <a:defRPr/>
                </a:pPr>
                <a:endParaRPr lang="en-US" sz="2200" dirty="0">
                  <a:latin typeface="Calibri" panose="020F0502020204030204" pitchFamily="34" charset="0"/>
                  <a:ea typeface="Palatino" charset="0"/>
                  <a:cs typeface="Calibri" panose="020F0502020204030204" pitchFamily="34" charset="0"/>
                </a:endParaRPr>
              </a:p>
              <a:p>
                <a:pPr>
                  <a:lnSpc>
                    <a:spcPct val="100000"/>
                  </a:lnSpc>
                  <a:spcBef>
                    <a:spcPts val="0"/>
                  </a:spcBef>
                  <a:defRPr/>
                </a:pPr>
                <a:endParaRPr lang="en-US" sz="2600" b="1" dirty="0">
                  <a:latin typeface="Calibri" panose="020F0502020204030204" pitchFamily="34" charset="0"/>
                  <a:ea typeface="Palatino" charset="0"/>
                  <a:cs typeface="Calibri" panose="020F0502020204030204" pitchFamily="34" charset="0"/>
                </a:endParaRPr>
              </a:p>
            </p:txBody>
          </p:sp>
        </mc:Choice>
        <mc:Fallback xmlns="">
          <p:sp>
            <p:nvSpPr>
              <p:cNvPr id="31" name="Content Placeholder 2"/>
              <p:cNvSpPr txBox="1">
                <a:spLocks noRot="1" noChangeAspect="1" noMove="1" noResize="1" noEditPoints="1" noAdjustHandles="1" noChangeArrowheads="1" noChangeShapeType="1" noTextEdit="1"/>
              </p:cNvSpPr>
              <p:nvPr/>
            </p:nvSpPr>
            <p:spPr>
              <a:xfrm>
                <a:off x="838200" y="1114424"/>
                <a:ext cx="10515600" cy="3383834"/>
              </a:xfrm>
              <a:prstGeom prst="rect">
                <a:avLst/>
              </a:prstGeom>
              <a:blipFill>
                <a:blip r:embed="rId5"/>
                <a:stretch>
                  <a:fillRect l="-844" t="-1498" r="-8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10217863" y="3077007"/>
                <a:ext cx="777777"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800" i="1">
                          <a:solidFill>
                            <a:srgbClr val="C00000"/>
                          </a:solidFill>
                          <a:latin typeface="Cambria Math" charset="0"/>
                          <a:ea typeface="Palatino" charset="0"/>
                          <a:cs typeface="Palatino" charset="0"/>
                        </a:rPr>
                        <m:t>ℱ</m:t>
                      </m:r>
                    </m:oMath>
                  </m:oMathPara>
                </a14:m>
                <a:endParaRPr lang="en-US" sz="4800" dirty="0">
                  <a:solidFill>
                    <a:schemeClr val="accent6"/>
                  </a:solidFill>
                  <a:latin typeface="Calibri" panose="020F0502020204030204" pitchFamily="34" charset="0"/>
                  <a:cs typeface="Calibri" panose="020F0502020204030204" pitchFamily="34" charset="0"/>
                </a:endParaRPr>
              </a:p>
            </p:txBody>
          </p:sp>
        </mc:Choice>
        <mc:Fallback xmlns="">
          <p:sp>
            <p:nvSpPr>
              <p:cNvPr id="20" name="Rectangle 19"/>
              <p:cNvSpPr>
                <a:spLocks noRot="1" noChangeAspect="1" noMove="1" noResize="1" noEditPoints="1" noAdjustHandles="1" noChangeArrowheads="1" noChangeShapeType="1" noTextEdit="1"/>
              </p:cNvSpPr>
              <p:nvPr/>
            </p:nvSpPr>
            <p:spPr>
              <a:xfrm>
                <a:off x="10217863" y="3077007"/>
                <a:ext cx="777777" cy="830997"/>
              </a:xfrm>
              <a:prstGeom prst="rect">
                <a:avLst/>
              </a:prstGeom>
              <a:blipFill>
                <a:blip r:embed="rId6"/>
                <a:stretch>
                  <a:fillRect l="-4839" r="-1613"/>
                </a:stretch>
              </a:blipFill>
            </p:spPr>
            <p:txBody>
              <a:bodyPr/>
              <a:lstStyle/>
              <a:p>
                <a:r>
                  <a:rPr lang="en-US">
                    <a:noFill/>
                  </a:rPr>
                  <a:t> </a:t>
                </a:r>
              </a:p>
            </p:txBody>
          </p:sp>
        </mc:Fallback>
      </mc:AlternateContent>
      <p:sp>
        <p:nvSpPr>
          <p:cNvPr id="21" name="Freeform 20"/>
          <p:cNvSpPr/>
          <p:nvPr/>
        </p:nvSpPr>
        <p:spPr>
          <a:xfrm>
            <a:off x="6985354" y="2061698"/>
            <a:ext cx="5891134" cy="5239710"/>
          </a:xfrm>
          <a:custGeom>
            <a:avLst/>
            <a:gdLst>
              <a:gd name="connsiteX0" fmla="*/ 2098623 w 5891134"/>
              <a:gd name="connsiteY0" fmla="*/ 1282306 h 5239710"/>
              <a:gd name="connsiteX1" fmla="*/ 2098623 w 5891134"/>
              <a:gd name="connsiteY1" fmla="*/ 1282306 h 5239710"/>
              <a:gd name="connsiteX2" fmla="*/ 2188564 w 5891134"/>
              <a:gd name="connsiteY2" fmla="*/ 1162385 h 5239710"/>
              <a:gd name="connsiteX3" fmla="*/ 2278505 w 5891134"/>
              <a:gd name="connsiteY3" fmla="*/ 1102424 h 5239710"/>
              <a:gd name="connsiteX4" fmla="*/ 2338465 w 5891134"/>
              <a:gd name="connsiteY4" fmla="*/ 1072444 h 5239710"/>
              <a:gd name="connsiteX5" fmla="*/ 2458386 w 5891134"/>
              <a:gd name="connsiteY5" fmla="*/ 1042464 h 5239710"/>
              <a:gd name="connsiteX6" fmla="*/ 3327816 w 5891134"/>
              <a:gd name="connsiteY6" fmla="*/ 1042464 h 5239710"/>
              <a:gd name="connsiteX7" fmla="*/ 3417757 w 5891134"/>
              <a:gd name="connsiteY7" fmla="*/ 997493 h 5239710"/>
              <a:gd name="connsiteX8" fmla="*/ 3462727 w 5891134"/>
              <a:gd name="connsiteY8" fmla="*/ 982503 h 5239710"/>
              <a:gd name="connsiteX9" fmla="*/ 3537678 w 5891134"/>
              <a:gd name="connsiteY9" fmla="*/ 937532 h 5239710"/>
              <a:gd name="connsiteX10" fmla="*/ 3612629 w 5891134"/>
              <a:gd name="connsiteY10" fmla="*/ 892562 h 5239710"/>
              <a:gd name="connsiteX11" fmla="*/ 3732550 w 5891134"/>
              <a:gd name="connsiteY11" fmla="*/ 772641 h 5239710"/>
              <a:gd name="connsiteX12" fmla="*/ 3762531 w 5891134"/>
              <a:gd name="connsiteY12" fmla="*/ 742660 h 5239710"/>
              <a:gd name="connsiteX13" fmla="*/ 3807501 w 5891134"/>
              <a:gd name="connsiteY13" fmla="*/ 697690 h 5239710"/>
              <a:gd name="connsiteX14" fmla="*/ 3867462 w 5891134"/>
              <a:gd name="connsiteY14" fmla="*/ 667710 h 5239710"/>
              <a:gd name="connsiteX15" fmla="*/ 3912432 w 5891134"/>
              <a:gd name="connsiteY15" fmla="*/ 652719 h 5239710"/>
              <a:gd name="connsiteX16" fmla="*/ 4062334 w 5891134"/>
              <a:gd name="connsiteY16" fmla="*/ 637729 h 5239710"/>
              <a:gd name="connsiteX17" fmla="*/ 4407108 w 5891134"/>
              <a:gd name="connsiteY17" fmla="*/ 622739 h 5239710"/>
              <a:gd name="connsiteX18" fmla="*/ 4542019 w 5891134"/>
              <a:gd name="connsiteY18" fmla="*/ 562778 h 5239710"/>
              <a:gd name="connsiteX19" fmla="*/ 4691921 w 5891134"/>
              <a:gd name="connsiteY19" fmla="*/ 487828 h 5239710"/>
              <a:gd name="connsiteX20" fmla="*/ 4766872 w 5891134"/>
              <a:gd name="connsiteY20" fmla="*/ 397887 h 5239710"/>
              <a:gd name="connsiteX21" fmla="*/ 4826832 w 5891134"/>
              <a:gd name="connsiteY21" fmla="*/ 292955 h 5239710"/>
              <a:gd name="connsiteX22" fmla="*/ 4901783 w 5891134"/>
              <a:gd name="connsiteY22" fmla="*/ 247985 h 5239710"/>
              <a:gd name="connsiteX23" fmla="*/ 4946754 w 5891134"/>
              <a:gd name="connsiteY23" fmla="*/ 218005 h 5239710"/>
              <a:gd name="connsiteX24" fmla="*/ 4991724 w 5891134"/>
              <a:gd name="connsiteY24" fmla="*/ 203014 h 5239710"/>
              <a:gd name="connsiteX25" fmla="*/ 5126636 w 5891134"/>
              <a:gd name="connsiteY25" fmla="*/ 113073 h 5239710"/>
              <a:gd name="connsiteX26" fmla="*/ 5171606 w 5891134"/>
              <a:gd name="connsiteY26" fmla="*/ 83093 h 5239710"/>
              <a:gd name="connsiteX27" fmla="*/ 5216577 w 5891134"/>
              <a:gd name="connsiteY27" fmla="*/ 68103 h 5239710"/>
              <a:gd name="connsiteX28" fmla="*/ 5546360 w 5891134"/>
              <a:gd name="connsiteY28" fmla="*/ 23132 h 5239710"/>
              <a:gd name="connsiteX29" fmla="*/ 5606321 w 5891134"/>
              <a:gd name="connsiteY29" fmla="*/ 113073 h 5239710"/>
              <a:gd name="connsiteX30" fmla="*/ 5636301 w 5891134"/>
              <a:gd name="connsiteY30" fmla="*/ 218005 h 5239710"/>
              <a:gd name="connsiteX31" fmla="*/ 5651291 w 5891134"/>
              <a:gd name="connsiteY31" fmla="*/ 262975 h 5239710"/>
              <a:gd name="connsiteX32" fmla="*/ 5681272 w 5891134"/>
              <a:gd name="connsiteY32" fmla="*/ 547788 h 5239710"/>
              <a:gd name="connsiteX33" fmla="*/ 5711252 w 5891134"/>
              <a:gd name="connsiteY33" fmla="*/ 622739 h 5239710"/>
              <a:gd name="connsiteX34" fmla="*/ 5726242 w 5891134"/>
              <a:gd name="connsiteY34" fmla="*/ 697690 h 5239710"/>
              <a:gd name="connsiteX35" fmla="*/ 5741232 w 5891134"/>
              <a:gd name="connsiteY35" fmla="*/ 757651 h 5239710"/>
              <a:gd name="connsiteX36" fmla="*/ 5726242 w 5891134"/>
              <a:gd name="connsiteY36" fmla="*/ 1207355 h 5239710"/>
              <a:gd name="connsiteX37" fmla="*/ 5696262 w 5891134"/>
              <a:gd name="connsiteY37" fmla="*/ 1267316 h 5239710"/>
              <a:gd name="connsiteX38" fmla="*/ 5681272 w 5891134"/>
              <a:gd name="connsiteY38" fmla="*/ 1327277 h 5239710"/>
              <a:gd name="connsiteX39" fmla="*/ 5531370 w 5891134"/>
              <a:gd name="connsiteY39" fmla="*/ 1552129 h 5239710"/>
              <a:gd name="connsiteX40" fmla="*/ 5516380 w 5891134"/>
              <a:gd name="connsiteY40" fmla="*/ 1597100 h 5239710"/>
              <a:gd name="connsiteX41" fmla="*/ 5486400 w 5891134"/>
              <a:gd name="connsiteY41" fmla="*/ 1657060 h 5239710"/>
              <a:gd name="connsiteX42" fmla="*/ 5471409 w 5891134"/>
              <a:gd name="connsiteY42" fmla="*/ 1717021 h 5239710"/>
              <a:gd name="connsiteX43" fmla="*/ 5486400 w 5891134"/>
              <a:gd name="connsiteY43" fmla="*/ 1926883 h 5239710"/>
              <a:gd name="connsiteX44" fmla="*/ 5531370 w 5891134"/>
              <a:gd name="connsiteY44" fmla="*/ 2046805 h 5239710"/>
              <a:gd name="connsiteX45" fmla="*/ 5561350 w 5891134"/>
              <a:gd name="connsiteY45" fmla="*/ 2151736 h 5239710"/>
              <a:gd name="connsiteX46" fmla="*/ 5576341 w 5891134"/>
              <a:gd name="connsiteY46" fmla="*/ 2211696 h 5239710"/>
              <a:gd name="connsiteX47" fmla="*/ 5606321 w 5891134"/>
              <a:gd name="connsiteY47" fmla="*/ 2271657 h 5239710"/>
              <a:gd name="connsiteX48" fmla="*/ 5621311 w 5891134"/>
              <a:gd name="connsiteY48" fmla="*/ 2346608 h 5239710"/>
              <a:gd name="connsiteX49" fmla="*/ 5681272 w 5891134"/>
              <a:gd name="connsiteY49" fmla="*/ 2436549 h 5239710"/>
              <a:gd name="connsiteX50" fmla="*/ 5711252 w 5891134"/>
              <a:gd name="connsiteY50" fmla="*/ 2496510 h 5239710"/>
              <a:gd name="connsiteX51" fmla="*/ 5741232 w 5891134"/>
              <a:gd name="connsiteY51" fmla="*/ 2541480 h 5239710"/>
              <a:gd name="connsiteX52" fmla="*/ 5771213 w 5891134"/>
              <a:gd name="connsiteY52" fmla="*/ 2616431 h 5239710"/>
              <a:gd name="connsiteX53" fmla="*/ 5801193 w 5891134"/>
              <a:gd name="connsiteY53" fmla="*/ 2676392 h 5239710"/>
              <a:gd name="connsiteX54" fmla="*/ 5846164 w 5891134"/>
              <a:gd name="connsiteY54" fmla="*/ 2856273 h 5239710"/>
              <a:gd name="connsiteX55" fmla="*/ 5861154 w 5891134"/>
              <a:gd name="connsiteY55" fmla="*/ 3425900 h 5239710"/>
              <a:gd name="connsiteX56" fmla="*/ 5891134 w 5891134"/>
              <a:gd name="connsiteY56" fmla="*/ 3650752 h 5239710"/>
              <a:gd name="connsiteX57" fmla="*/ 5876144 w 5891134"/>
              <a:gd name="connsiteY57" fmla="*/ 3740693 h 5239710"/>
              <a:gd name="connsiteX58" fmla="*/ 5771213 w 5891134"/>
              <a:gd name="connsiteY58" fmla="*/ 3815644 h 5239710"/>
              <a:gd name="connsiteX59" fmla="*/ 5741232 w 5891134"/>
              <a:gd name="connsiteY59" fmla="*/ 3845624 h 5239710"/>
              <a:gd name="connsiteX60" fmla="*/ 5651291 w 5891134"/>
              <a:gd name="connsiteY60" fmla="*/ 3875605 h 5239710"/>
              <a:gd name="connsiteX61" fmla="*/ 5546360 w 5891134"/>
              <a:gd name="connsiteY61" fmla="*/ 4085467 h 5239710"/>
              <a:gd name="connsiteX62" fmla="*/ 5516380 w 5891134"/>
              <a:gd name="connsiteY62" fmla="*/ 4160418 h 5239710"/>
              <a:gd name="connsiteX63" fmla="*/ 5486400 w 5891134"/>
              <a:gd name="connsiteY63" fmla="*/ 4280339 h 5239710"/>
              <a:gd name="connsiteX64" fmla="*/ 5516380 w 5891134"/>
              <a:gd name="connsiteY64" fmla="*/ 4535172 h 5239710"/>
              <a:gd name="connsiteX65" fmla="*/ 5546360 w 5891134"/>
              <a:gd name="connsiteY65" fmla="*/ 4610123 h 5239710"/>
              <a:gd name="connsiteX66" fmla="*/ 5531370 w 5891134"/>
              <a:gd name="connsiteY66" fmla="*/ 4700064 h 5239710"/>
              <a:gd name="connsiteX67" fmla="*/ 5471409 w 5891134"/>
              <a:gd name="connsiteY67" fmla="*/ 4745034 h 5239710"/>
              <a:gd name="connsiteX68" fmla="*/ 5321508 w 5891134"/>
              <a:gd name="connsiteY68" fmla="*/ 4819985 h 5239710"/>
              <a:gd name="connsiteX69" fmla="*/ 5201586 w 5891134"/>
              <a:gd name="connsiteY69" fmla="*/ 4879946 h 5239710"/>
              <a:gd name="connsiteX70" fmla="*/ 5141626 w 5891134"/>
              <a:gd name="connsiteY70" fmla="*/ 4894936 h 5239710"/>
              <a:gd name="connsiteX71" fmla="*/ 5021705 w 5891134"/>
              <a:gd name="connsiteY71" fmla="*/ 4939906 h 5239710"/>
              <a:gd name="connsiteX72" fmla="*/ 4976734 w 5891134"/>
              <a:gd name="connsiteY72" fmla="*/ 4954896 h 5239710"/>
              <a:gd name="connsiteX73" fmla="*/ 4796852 w 5891134"/>
              <a:gd name="connsiteY73" fmla="*/ 5014857 h 5239710"/>
              <a:gd name="connsiteX74" fmla="*/ 4676931 w 5891134"/>
              <a:gd name="connsiteY74" fmla="*/ 5029847 h 5239710"/>
              <a:gd name="connsiteX75" fmla="*/ 4182255 w 5891134"/>
              <a:gd name="connsiteY75" fmla="*/ 4999867 h 5239710"/>
              <a:gd name="connsiteX76" fmla="*/ 4107305 w 5891134"/>
              <a:gd name="connsiteY76" fmla="*/ 4984877 h 5239710"/>
              <a:gd name="connsiteX77" fmla="*/ 3732550 w 5891134"/>
              <a:gd name="connsiteY77" fmla="*/ 5014857 h 5239710"/>
              <a:gd name="connsiteX78" fmla="*/ 3642609 w 5891134"/>
              <a:gd name="connsiteY78" fmla="*/ 5044837 h 5239710"/>
              <a:gd name="connsiteX79" fmla="*/ 3537678 w 5891134"/>
              <a:gd name="connsiteY79" fmla="*/ 5059828 h 5239710"/>
              <a:gd name="connsiteX80" fmla="*/ 3312826 w 5891134"/>
              <a:gd name="connsiteY80" fmla="*/ 5119788 h 5239710"/>
              <a:gd name="connsiteX81" fmla="*/ 3162924 w 5891134"/>
              <a:gd name="connsiteY81" fmla="*/ 5134778 h 5239710"/>
              <a:gd name="connsiteX82" fmla="*/ 3072983 w 5891134"/>
              <a:gd name="connsiteY82" fmla="*/ 5149769 h 5239710"/>
              <a:gd name="connsiteX83" fmla="*/ 2908091 w 5891134"/>
              <a:gd name="connsiteY83" fmla="*/ 5164759 h 5239710"/>
              <a:gd name="connsiteX84" fmla="*/ 2818150 w 5891134"/>
              <a:gd name="connsiteY84" fmla="*/ 5179749 h 5239710"/>
              <a:gd name="connsiteX85" fmla="*/ 2578308 w 5891134"/>
              <a:gd name="connsiteY85" fmla="*/ 5209729 h 5239710"/>
              <a:gd name="connsiteX86" fmla="*/ 2488367 w 5891134"/>
              <a:gd name="connsiteY86" fmla="*/ 5224719 h 5239710"/>
              <a:gd name="connsiteX87" fmla="*/ 2278505 w 5891134"/>
              <a:gd name="connsiteY87" fmla="*/ 5239710 h 5239710"/>
              <a:gd name="connsiteX88" fmla="*/ 2083632 w 5891134"/>
              <a:gd name="connsiteY88" fmla="*/ 5209729 h 5239710"/>
              <a:gd name="connsiteX89" fmla="*/ 2008682 w 5891134"/>
              <a:gd name="connsiteY89" fmla="*/ 5119788 h 5239710"/>
              <a:gd name="connsiteX90" fmla="*/ 1843790 w 5891134"/>
              <a:gd name="connsiteY90" fmla="*/ 4984877 h 5239710"/>
              <a:gd name="connsiteX91" fmla="*/ 1678898 w 5891134"/>
              <a:gd name="connsiteY91" fmla="*/ 4939906 h 5239710"/>
              <a:gd name="connsiteX92" fmla="*/ 1439055 w 5891134"/>
              <a:gd name="connsiteY92" fmla="*/ 4894936 h 5239710"/>
              <a:gd name="connsiteX93" fmla="*/ 1274164 w 5891134"/>
              <a:gd name="connsiteY93" fmla="*/ 4864955 h 5239710"/>
              <a:gd name="connsiteX94" fmla="*/ 1229193 w 5891134"/>
              <a:gd name="connsiteY94" fmla="*/ 4849965 h 5239710"/>
              <a:gd name="connsiteX95" fmla="*/ 1094282 w 5891134"/>
              <a:gd name="connsiteY95" fmla="*/ 4834975 h 5239710"/>
              <a:gd name="connsiteX96" fmla="*/ 1034321 w 5891134"/>
              <a:gd name="connsiteY96" fmla="*/ 4849965 h 5239710"/>
              <a:gd name="connsiteX97" fmla="*/ 989350 w 5891134"/>
              <a:gd name="connsiteY97" fmla="*/ 4864955 h 5239710"/>
              <a:gd name="connsiteX98" fmla="*/ 599606 w 5891134"/>
              <a:gd name="connsiteY98" fmla="*/ 4849965 h 5239710"/>
              <a:gd name="connsiteX99" fmla="*/ 374754 w 5891134"/>
              <a:gd name="connsiteY99" fmla="*/ 4730044 h 5239710"/>
              <a:gd name="connsiteX100" fmla="*/ 284813 w 5891134"/>
              <a:gd name="connsiteY100" fmla="*/ 4670083 h 5239710"/>
              <a:gd name="connsiteX101" fmla="*/ 194872 w 5891134"/>
              <a:gd name="connsiteY101" fmla="*/ 4550162 h 5239710"/>
              <a:gd name="connsiteX102" fmla="*/ 104931 w 5891134"/>
              <a:gd name="connsiteY102" fmla="*/ 4430241 h 5239710"/>
              <a:gd name="connsiteX103" fmla="*/ 44970 w 5891134"/>
              <a:gd name="connsiteY103" fmla="*/ 4295329 h 5239710"/>
              <a:gd name="connsiteX104" fmla="*/ 14990 w 5891134"/>
              <a:gd name="connsiteY104" fmla="*/ 4205388 h 5239710"/>
              <a:gd name="connsiteX105" fmla="*/ 0 w 5891134"/>
              <a:gd name="connsiteY105" fmla="*/ 4145428 h 5239710"/>
              <a:gd name="connsiteX106" fmla="*/ 14990 w 5891134"/>
              <a:gd name="connsiteY106" fmla="*/ 3875605 h 5239710"/>
              <a:gd name="connsiteX107" fmla="*/ 29980 w 5891134"/>
              <a:gd name="connsiteY107" fmla="*/ 3830634 h 5239710"/>
              <a:gd name="connsiteX108" fmla="*/ 164891 w 5891134"/>
              <a:gd name="connsiteY108" fmla="*/ 3635762 h 5239710"/>
              <a:gd name="connsiteX109" fmla="*/ 254832 w 5891134"/>
              <a:gd name="connsiteY109" fmla="*/ 3545821 h 5239710"/>
              <a:gd name="connsiteX110" fmla="*/ 329783 w 5891134"/>
              <a:gd name="connsiteY110" fmla="*/ 3500851 h 5239710"/>
              <a:gd name="connsiteX111" fmla="*/ 389744 w 5891134"/>
              <a:gd name="connsiteY111" fmla="*/ 3470870 h 5239710"/>
              <a:gd name="connsiteX112" fmla="*/ 524655 w 5891134"/>
              <a:gd name="connsiteY112" fmla="*/ 3395919 h 5239710"/>
              <a:gd name="connsiteX113" fmla="*/ 554636 w 5891134"/>
              <a:gd name="connsiteY113" fmla="*/ 3365939 h 5239710"/>
              <a:gd name="connsiteX114" fmla="*/ 599606 w 5891134"/>
              <a:gd name="connsiteY114" fmla="*/ 3350949 h 5239710"/>
              <a:gd name="connsiteX115" fmla="*/ 734518 w 5891134"/>
              <a:gd name="connsiteY115" fmla="*/ 3216037 h 5239710"/>
              <a:gd name="connsiteX116" fmla="*/ 779488 w 5891134"/>
              <a:gd name="connsiteY116" fmla="*/ 3171067 h 5239710"/>
              <a:gd name="connsiteX117" fmla="*/ 824459 w 5891134"/>
              <a:gd name="connsiteY117" fmla="*/ 3126096 h 5239710"/>
              <a:gd name="connsiteX118" fmla="*/ 869429 w 5891134"/>
              <a:gd name="connsiteY118" fmla="*/ 2991185 h 5239710"/>
              <a:gd name="connsiteX119" fmla="*/ 854439 w 5891134"/>
              <a:gd name="connsiteY119" fmla="*/ 2916234 h 5239710"/>
              <a:gd name="connsiteX120" fmla="*/ 749508 w 5891134"/>
              <a:gd name="connsiteY120" fmla="*/ 2796313 h 5239710"/>
              <a:gd name="connsiteX121" fmla="*/ 704537 w 5891134"/>
              <a:gd name="connsiteY121" fmla="*/ 2736352 h 5239710"/>
              <a:gd name="connsiteX122" fmla="*/ 674557 w 5891134"/>
              <a:gd name="connsiteY122" fmla="*/ 2496510 h 5239710"/>
              <a:gd name="connsiteX123" fmla="*/ 629586 w 5891134"/>
              <a:gd name="connsiteY123" fmla="*/ 2331618 h 5239710"/>
              <a:gd name="connsiteX124" fmla="*/ 614596 w 5891134"/>
              <a:gd name="connsiteY124" fmla="*/ 2211696 h 5239710"/>
              <a:gd name="connsiteX125" fmla="*/ 599606 w 5891134"/>
              <a:gd name="connsiteY125" fmla="*/ 2151736 h 5239710"/>
              <a:gd name="connsiteX126" fmla="*/ 644577 w 5891134"/>
              <a:gd name="connsiteY126" fmla="*/ 1926883 h 5239710"/>
              <a:gd name="connsiteX127" fmla="*/ 689547 w 5891134"/>
              <a:gd name="connsiteY127" fmla="*/ 1911893 h 5239710"/>
              <a:gd name="connsiteX128" fmla="*/ 929390 w 5891134"/>
              <a:gd name="connsiteY128" fmla="*/ 1926883 h 5239710"/>
              <a:gd name="connsiteX129" fmla="*/ 1019331 w 5891134"/>
              <a:gd name="connsiteY129" fmla="*/ 1956864 h 5239710"/>
              <a:gd name="connsiteX130" fmla="*/ 1139252 w 5891134"/>
              <a:gd name="connsiteY130" fmla="*/ 1986844 h 5239710"/>
              <a:gd name="connsiteX131" fmla="*/ 1394085 w 5891134"/>
              <a:gd name="connsiteY131" fmla="*/ 1971854 h 5239710"/>
              <a:gd name="connsiteX132" fmla="*/ 1528996 w 5891134"/>
              <a:gd name="connsiteY132" fmla="*/ 1926883 h 5239710"/>
              <a:gd name="connsiteX133" fmla="*/ 1573967 w 5891134"/>
              <a:gd name="connsiteY133" fmla="*/ 1896903 h 5239710"/>
              <a:gd name="connsiteX134" fmla="*/ 1678898 w 5891134"/>
              <a:gd name="connsiteY134" fmla="*/ 1851932 h 5239710"/>
              <a:gd name="connsiteX135" fmla="*/ 1738859 w 5891134"/>
              <a:gd name="connsiteY135" fmla="*/ 1806962 h 5239710"/>
              <a:gd name="connsiteX136" fmla="*/ 1888760 w 5891134"/>
              <a:gd name="connsiteY136" fmla="*/ 1702031 h 5239710"/>
              <a:gd name="connsiteX137" fmla="*/ 1918741 w 5891134"/>
              <a:gd name="connsiteY137" fmla="*/ 1672051 h 5239710"/>
              <a:gd name="connsiteX138" fmla="*/ 1978701 w 5891134"/>
              <a:gd name="connsiteY138" fmla="*/ 1582110 h 5239710"/>
              <a:gd name="connsiteX139" fmla="*/ 2008682 w 5891134"/>
              <a:gd name="connsiteY139" fmla="*/ 1492169 h 5239710"/>
              <a:gd name="connsiteX140" fmla="*/ 2083632 w 5891134"/>
              <a:gd name="connsiteY140" fmla="*/ 1417218 h 5239710"/>
              <a:gd name="connsiteX141" fmla="*/ 2098623 w 5891134"/>
              <a:gd name="connsiteY141" fmla="*/ 1282306 h 523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5891134" h="5239710">
                <a:moveTo>
                  <a:pt x="2098623" y="1282306"/>
                </a:moveTo>
                <a:lnTo>
                  <a:pt x="2098623" y="1282306"/>
                </a:lnTo>
                <a:cubicBezTo>
                  <a:pt x="2128603" y="1242332"/>
                  <a:pt x="2153232" y="1197717"/>
                  <a:pt x="2188564" y="1162385"/>
                </a:cubicBezTo>
                <a:cubicBezTo>
                  <a:pt x="2214042" y="1136907"/>
                  <a:pt x="2246277" y="1118538"/>
                  <a:pt x="2278505" y="1102424"/>
                </a:cubicBezTo>
                <a:cubicBezTo>
                  <a:pt x="2298492" y="1092431"/>
                  <a:pt x="2317926" y="1081246"/>
                  <a:pt x="2338465" y="1072444"/>
                </a:cubicBezTo>
                <a:cubicBezTo>
                  <a:pt x="2378796" y="1055159"/>
                  <a:pt x="2414396" y="1051262"/>
                  <a:pt x="2458386" y="1042464"/>
                </a:cubicBezTo>
                <a:cubicBezTo>
                  <a:pt x="2858043" y="1054575"/>
                  <a:pt x="2954934" y="1069099"/>
                  <a:pt x="3327816" y="1042464"/>
                </a:cubicBezTo>
                <a:cubicBezTo>
                  <a:pt x="3371769" y="1039324"/>
                  <a:pt x="3380285" y="1016229"/>
                  <a:pt x="3417757" y="997493"/>
                </a:cubicBezTo>
                <a:cubicBezTo>
                  <a:pt x="3431890" y="990427"/>
                  <a:pt x="3447737" y="987500"/>
                  <a:pt x="3462727" y="982503"/>
                </a:cubicBezTo>
                <a:cubicBezTo>
                  <a:pt x="3538692" y="906540"/>
                  <a:pt x="3440381" y="995911"/>
                  <a:pt x="3537678" y="937532"/>
                </a:cubicBezTo>
                <a:cubicBezTo>
                  <a:pt x="3640556" y="875805"/>
                  <a:pt x="3485243" y="935024"/>
                  <a:pt x="3612629" y="892562"/>
                </a:cubicBezTo>
                <a:lnTo>
                  <a:pt x="3732550" y="772641"/>
                </a:lnTo>
                <a:lnTo>
                  <a:pt x="3762531" y="742660"/>
                </a:lnTo>
                <a:cubicBezTo>
                  <a:pt x="3777521" y="727670"/>
                  <a:pt x="3788540" y="707170"/>
                  <a:pt x="3807501" y="697690"/>
                </a:cubicBezTo>
                <a:cubicBezTo>
                  <a:pt x="3827488" y="687697"/>
                  <a:pt x="3846923" y="676513"/>
                  <a:pt x="3867462" y="667710"/>
                </a:cubicBezTo>
                <a:cubicBezTo>
                  <a:pt x="3881985" y="661486"/>
                  <a:pt x="3896815" y="655122"/>
                  <a:pt x="3912432" y="652719"/>
                </a:cubicBezTo>
                <a:cubicBezTo>
                  <a:pt x="3962065" y="645083"/>
                  <a:pt x="4012209" y="640767"/>
                  <a:pt x="4062334" y="637729"/>
                </a:cubicBezTo>
                <a:cubicBezTo>
                  <a:pt x="4177157" y="630770"/>
                  <a:pt x="4292183" y="627736"/>
                  <a:pt x="4407108" y="622739"/>
                </a:cubicBezTo>
                <a:cubicBezTo>
                  <a:pt x="4629287" y="533869"/>
                  <a:pt x="4352956" y="646807"/>
                  <a:pt x="4542019" y="562778"/>
                </a:cubicBezTo>
                <a:cubicBezTo>
                  <a:pt x="4614416" y="530601"/>
                  <a:pt x="4625953" y="537304"/>
                  <a:pt x="4691921" y="487828"/>
                </a:cubicBezTo>
                <a:cubicBezTo>
                  <a:pt x="4722920" y="464578"/>
                  <a:pt x="4747830" y="431210"/>
                  <a:pt x="4766872" y="397887"/>
                </a:cubicBezTo>
                <a:cubicBezTo>
                  <a:pt x="4797647" y="344031"/>
                  <a:pt x="4790312" y="338605"/>
                  <a:pt x="4826832" y="292955"/>
                </a:cubicBezTo>
                <a:cubicBezTo>
                  <a:pt x="4865869" y="244158"/>
                  <a:pt x="4845772" y="275990"/>
                  <a:pt x="4901783" y="247985"/>
                </a:cubicBezTo>
                <a:cubicBezTo>
                  <a:pt x="4917897" y="239928"/>
                  <a:pt x="4930640" y="226062"/>
                  <a:pt x="4946754" y="218005"/>
                </a:cubicBezTo>
                <a:cubicBezTo>
                  <a:pt x="4960887" y="210939"/>
                  <a:pt x="4977912" y="210688"/>
                  <a:pt x="4991724" y="203014"/>
                </a:cubicBezTo>
                <a:cubicBezTo>
                  <a:pt x="4991739" y="203005"/>
                  <a:pt x="5104144" y="128068"/>
                  <a:pt x="5126636" y="113073"/>
                </a:cubicBezTo>
                <a:cubicBezTo>
                  <a:pt x="5141626" y="103080"/>
                  <a:pt x="5154515" y="88790"/>
                  <a:pt x="5171606" y="83093"/>
                </a:cubicBezTo>
                <a:lnTo>
                  <a:pt x="5216577" y="68103"/>
                </a:lnTo>
                <a:cubicBezTo>
                  <a:pt x="5373168" y="-36292"/>
                  <a:pt x="5270556" y="5894"/>
                  <a:pt x="5546360" y="23132"/>
                </a:cubicBezTo>
                <a:cubicBezTo>
                  <a:pt x="5566347" y="53112"/>
                  <a:pt x="5594927" y="78890"/>
                  <a:pt x="5606321" y="113073"/>
                </a:cubicBezTo>
                <a:cubicBezTo>
                  <a:pt x="5642264" y="220904"/>
                  <a:pt x="5598654" y="86239"/>
                  <a:pt x="5636301" y="218005"/>
                </a:cubicBezTo>
                <a:cubicBezTo>
                  <a:pt x="5640642" y="233198"/>
                  <a:pt x="5646294" y="247985"/>
                  <a:pt x="5651291" y="262975"/>
                </a:cubicBezTo>
                <a:cubicBezTo>
                  <a:pt x="5661285" y="357913"/>
                  <a:pt x="5645819" y="459153"/>
                  <a:pt x="5681272" y="547788"/>
                </a:cubicBezTo>
                <a:cubicBezTo>
                  <a:pt x="5691265" y="572772"/>
                  <a:pt x="5703520" y="596966"/>
                  <a:pt x="5711252" y="622739"/>
                </a:cubicBezTo>
                <a:cubicBezTo>
                  <a:pt x="5718573" y="647143"/>
                  <a:pt x="5720715" y="672818"/>
                  <a:pt x="5726242" y="697690"/>
                </a:cubicBezTo>
                <a:cubicBezTo>
                  <a:pt x="5730711" y="717802"/>
                  <a:pt x="5736235" y="737664"/>
                  <a:pt x="5741232" y="757651"/>
                </a:cubicBezTo>
                <a:cubicBezTo>
                  <a:pt x="5736235" y="907552"/>
                  <a:pt x="5739425" y="1057951"/>
                  <a:pt x="5726242" y="1207355"/>
                </a:cubicBezTo>
                <a:cubicBezTo>
                  <a:pt x="5724278" y="1229615"/>
                  <a:pt x="5704108" y="1246393"/>
                  <a:pt x="5696262" y="1267316"/>
                </a:cubicBezTo>
                <a:cubicBezTo>
                  <a:pt x="5689028" y="1286606"/>
                  <a:pt x="5690967" y="1309099"/>
                  <a:pt x="5681272" y="1327277"/>
                </a:cubicBezTo>
                <a:cubicBezTo>
                  <a:pt x="5629249" y="1424821"/>
                  <a:pt x="5589998" y="1473960"/>
                  <a:pt x="5531370" y="1552129"/>
                </a:cubicBezTo>
                <a:cubicBezTo>
                  <a:pt x="5526373" y="1567119"/>
                  <a:pt x="5522604" y="1582576"/>
                  <a:pt x="5516380" y="1597100"/>
                </a:cubicBezTo>
                <a:cubicBezTo>
                  <a:pt x="5507578" y="1617639"/>
                  <a:pt x="5494246" y="1636137"/>
                  <a:pt x="5486400" y="1657060"/>
                </a:cubicBezTo>
                <a:cubicBezTo>
                  <a:pt x="5479166" y="1676350"/>
                  <a:pt x="5476406" y="1697034"/>
                  <a:pt x="5471409" y="1717021"/>
                </a:cubicBezTo>
                <a:cubicBezTo>
                  <a:pt x="5476406" y="1786975"/>
                  <a:pt x="5478655" y="1857180"/>
                  <a:pt x="5486400" y="1926883"/>
                </a:cubicBezTo>
                <a:cubicBezTo>
                  <a:pt x="5494819" y="2002648"/>
                  <a:pt x="5505183" y="1974789"/>
                  <a:pt x="5531370" y="2046805"/>
                </a:cubicBezTo>
                <a:cubicBezTo>
                  <a:pt x="5543801" y="2080992"/>
                  <a:pt x="5551779" y="2116641"/>
                  <a:pt x="5561350" y="2151736"/>
                </a:cubicBezTo>
                <a:cubicBezTo>
                  <a:pt x="5566771" y="2171612"/>
                  <a:pt x="5569107" y="2192406"/>
                  <a:pt x="5576341" y="2211696"/>
                </a:cubicBezTo>
                <a:cubicBezTo>
                  <a:pt x="5584187" y="2232619"/>
                  <a:pt x="5596328" y="2251670"/>
                  <a:pt x="5606321" y="2271657"/>
                </a:cubicBezTo>
                <a:cubicBezTo>
                  <a:pt x="5611318" y="2296641"/>
                  <a:pt x="5610768" y="2323413"/>
                  <a:pt x="5621311" y="2346608"/>
                </a:cubicBezTo>
                <a:cubicBezTo>
                  <a:pt x="5636221" y="2379410"/>
                  <a:pt x="5665158" y="2404321"/>
                  <a:pt x="5681272" y="2436549"/>
                </a:cubicBezTo>
                <a:cubicBezTo>
                  <a:pt x="5691265" y="2456536"/>
                  <a:pt x="5700165" y="2477108"/>
                  <a:pt x="5711252" y="2496510"/>
                </a:cubicBezTo>
                <a:cubicBezTo>
                  <a:pt x="5720190" y="2512152"/>
                  <a:pt x="5733175" y="2525366"/>
                  <a:pt x="5741232" y="2541480"/>
                </a:cubicBezTo>
                <a:cubicBezTo>
                  <a:pt x="5753266" y="2565547"/>
                  <a:pt x="5760284" y="2591842"/>
                  <a:pt x="5771213" y="2616431"/>
                </a:cubicBezTo>
                <a:cubicBezTo>
                  <a:pt x="5780289" y="2636851"/>
                  <a:pt x="5792894" y="2655644"/>
                  <a:pt x="5801193" y="2676392"/>
                </a:cubicBezTo>
                <a:cubicBezTo>
                  <a:pt x="5835128" y="2761230"/>
                  <a:pt x="5831418" y="2767799"/>
                  <a:pt x="5846164" y="2856273"/>
                </a:cubicBezTo>
                <a:cubicBezTo>
                  <a:pt x="5851161" y="3046149"/>
                  <a:pt x="5853079" y="3236130"/>
                  <a:pt x="5861154" y="3425900"/>
                </a:cubicBezTo>
                <a:cubicBezTo>
                  <a:pt x="5864299" y="3499810"/>
                  <a:pt x="5878917" y="3577448"/>
                  <a:pt x="5891134" y="3650752"/>
                </a:cubicBezTo>
                <a:cubicBezTo>
                  <a:pt x="5886137" y="3680732"/>
                  <a:pt x="5888488" y="3712919"/>
                  <a:pt x="5876144" y="3740693"/>
                </a:cubicBezTo>
                <a:cubicBezTo>
                  <a:pt x="5855469" y="3787212"/>
                  <a:pt x="5807870" y="3791206"/>
                  <a:pt x="5771213" y="3815644"/>
                </a:cubicBezTo>
                <a:cubicBezTo>
                  <a:pt x="5759454" y="3823483"/>
                  <a:pt x="5753873" y="3839304"/>
                  <a:pt x="5741232" y="3845624"/>
                </a:cubicBezTo>
                <a:cubicBezTo>
                  <a:pt x="5712966" y="3859757"/>
                  <a:pt x="5651291" y="3875605"/>
                  <a:pt x="5651291" y="3875605"/>
                </a:cubicBezTo>
                <a:cubicBezTo>
                  <a:pt x="5574031" y="3978618"/>
                  <a:pt x="5615599" y="3912370"/>
                  <a:pt x="5546360" y="4085467"/>
                </a:cubicBezTo>
                <a:cubicBezTo>
                  <a:pt x="5536367" y="4110451"/>
                  <a:pt x="5521657" y="4134032"/>
                  <a:pt x="5516380" y="4160418"/>
                </a:cubicBezTo>
                <a:cubicBezTo>
                  <a:pt x="5498291" y="4250863"/>
                  <a:pt x="5509447" y="4211198"/>
                  <a:pt x="5486400" y="4280339"/>
                </a:cubicBezTo>
                <a:cubicBezTo>
                  <a:pt x="5493233" y="4369171"/>
                  <a:pt x="5488668" y="4452036"/>
                  <a:pt x="5516380" y="4535172"/>
                </a:cubicBezTo>
                <a:cubicBezTo>
                  <a:pt x="5524889" y="4560699"/>
                  <a:pt x="5536367" y="4585139"/>
                  <a:pt x="5546360" y="4610123"/>
                </a:cubicBezTo>
                <a:cubicBezTo>
                  <a:pt x="5541363" y="4640103"/>
                  <a:pt x="5546131" y="4673495"/>
                  <a:pt x="5531370" y="4700064"/>
                </a:cubicBezTo>
                <a:cubicBezTo>
                  <a:pt x="5519237" y="4721904"/>
                  <a:pt x="5491739" y="4730513"/>
                  <a:pt x="5471409" y="4745034"/>
                </a:cubicBezTo>
                <a:cubicBezTo>
                  <a:pt x="5400663" y="4795566"/>
                  <a:pt x="5430563" y="4769092"/>
                  <a:pt x="5321508" y="4819985"/>
                </a:cubicBezTo>
                <a:cubicBezTo>
                  <a:pt x="5281009" y="4838885"/>
                  <a:pt x="5242840" y="4862757"/>
                  <a:pt x="5201586" y="4879946"/>
                </a:cubicBezTo>
                <a:cubicBezTo>
                  <a:pt x="5182569" y="4887870"/>
                  <a:pt x="5161171" y="4888421"/>
                  <a:pt x="5141626" y="4894936"/>
                </a:cubicBezTo>
                <a:cubicBezTo>
                  <a:pt x="5101125" y="4908436"/>
                  <a:pt x="5061827" y="4925317"/>
                  <a:pt x="5021705" y="4939906"/>
                </a:cubicBezTo>
                <a:cubicBezTo>
                  <a:pt x="5006855" y="4945306"/>
                  <a:pt x="4991529" y="4949348"/>
                  <a:pt x="4976734" y="4954896"/>
                </a:cubicBezTo>
                <a:cubicBezTo>
                  <a:pt x="4899863" y="4983723"/>
                  <a:pt x="4884593" y="4997309"/>
                  <a:pt x="4796852" y="5014857"/>
                </a:cubicBezTo>
                <a:cubicBezTo>
                  <a:pt x="4757350" y="5022757"/>
                  <a:pt x="4716905" y="5024850"/>
                  <a:pt x="4676931" y="5029847"/>
                </a:cubicBezTo>
                <a:cubicBezTo>
                  <a:pt x="4506645" y="5022443"/>
                  <a:pt x="4348548" y="5022039"/>
                  <a:pt x="4182255" y="4999867"/>
                </a:cubicBezTo>
                <a:cubicBezTo>
                  <a:pt x="4157000" y="4996500"/>
                  <a:pt x="4132288" y="4989874"/>
                  <a:pt x="4107305" y="4984877"/>
                </a:cubicBezTo>
                <a:cubicBezTo>
                  <a:pt x="3982387" y="4994870"/>
                  <a:pt x="3856837" y="4998820"/>
                  <a:pt x="3732550" y="5014857"/>
                </a:cubicBezTo>
                <a:cubicBezTo>
                  <a:pt x="3701208" y="5018901"/>
                  <a:pt x="3673893" y="5040368"/>
                  <a:pt x="3642609" y="5044837"/>
                </a:cubicBezTo>
                <a:cubicBezTo>
                  <a:pt x="3607632" y="5049834"/>
                  <a:pt x="3572226" y="5052425"/>
                  <a:pt x="3537678" y="5059828"/>
                </a:cubicBezTo>
                <a:cubicBezTo>
                  <a:pt x="3416116" y="5085877"/>
                  <a:pt x="3442000" y="5098259"/>
                  <a:pt x="3312826" y="5119788"/>
                </a:cubicBezTo>
                <a:cubicBezTo>
                  <a:pt x="3263293" y="5128043"/>
                  <a:pt x="3212753" y="5128549"/>
                  <a:pt x="3162924" y="5134778"/>
                </a:cubicBezTo>
                <a:cubicBezTo>
                  <a:pt x="3132765" y="5138548"/>
                  <a:pt x="3103169" y="5146218"/>
                  <a:pt x="3072983" y="5149769"/>
                </a:cubicBezTo>
                <a:cubicBezTo>
                  <a:pt x="3018170" y="5156218"/>
                  <a:pt x="2962904" y="5158311"/>
                  <a:pt x="2908091" y="5164759"/>
                </a:cubicBezTo>
                <a:cubicBezTo>
                  <a:pt x="2877905" y="5168310"/>
                  <a:pt x="2848277" y="5175732"/>
                  <a:pt x="2818150" y="5179749"/>
                </a:cubicBezTo>
                <a:cubicBezTo>
                  <a:pt x="2566644" y="5213283"/>
                  <a:pt x="2791656" y="5176907"/>
                  <a:pt x="2578308" y="5209729"/>
                </a:cubicBezTo>
                <a:cubicBezTo>
                  <a:pt x="2548268" y="5214351"/>
                  <a:pt x="2518610" y="5221695"/>
                  <a:pt x="2488367" y="5224719"/>
                </a:cubicBezTo>
                <a:cubicBezTo>
                  <a:pt x="2418583" y="5231698"/>
                  <a:pt x="2348459" y="5234713"/>
                  <a:pt x="2278505" y="5239710"/>
                </a:cubicBezTo>
                <a:cubicBezTo>
                  <a:pt x="2213547" y="5229716"/>
                  <a:pt x="2146362" y="5229332"/>
                  <a:pt x="2083632" y="5209729"/>
                </a:cubicBezTo>
                <a:cubicBezTo>
                  <a:pt x="2052578" y="5200025"/>
                  <a:pt x="2027768" y="5141601"/>
                  <a:pt x="2008682" y="5119788"/>
                </a:cubicBezTo>
                <a:cubicBezTo>
                  <a:pt x="1956011" y="5059593"/>
                  <a:pt x="1914425" y="5023405"/>
                  <a:pt x="1843790" y="4984877"/>
                </a:cubicBezTo>
                <a:cubicBezTo>
                  <a:pt x="1767297" y="4943154"/>
                  <a:pt x="1765247" y="4959833"/>
                  <a:pt x="1678898" y="4939906"/>
                </a:cubicBezTo>
                <a:cubicBezTo>
                  <a:pt x="1462300" y="4889922"/>
                  <a:pt x="1694903" y="4923363"/>
                  <a:pt x="1439055" y="4894936"/>
                </a:cubicBezTo>
                <a:cubicBezTo>
                  <a:pt x="1261302" y="4850498"/>
                  <a:pt x="1542720" y="4918667"/>
                  <a:pt x="1274164" y="4864955"/>
                </a:cubicBezTo>
                <a:cubicBezTo>
                  <a:pt x="1258670" y="4861856"/>
                  <a:pt x="1244779" y="4852563"/>
                  <a:pt x="1229193" y="4849965"/>
                </a:cubicBezTo>
                <a:cubicBezTo>
                  <a:pt x="1184562" y="4842527"/>
                  <a:pt x="1139252" y="4839972"/>
                  <a:pt x="1094282" y="4834975"/>
                </a:cubicBezTo>
                <a:cubicBezTo>
                  <a:pt x="1074295" y="4839972"/>
                  <a:pt x="1054130" y="4844305"/>
                  <a:pt x="1034321" y="4849965"/>
                </a:cubicBezTo>
                <a:cubicBezTo>
                  <a:pt x="1019128" y="4854306"/>
                  <a:pt x="1005151" y="4864955"/>
                  <a:pt x="989350" y="4864955"/>
                </a:cubicBezTo>
                <a:cubicBezTo>
                  <a:pt x="859339" y="4864955"/>
                  <a:pt x="729521" y="4854962"/>
                  <a:pt x="599606" y="4849965"/>
                </a:cubicBezTo>
                <a:cubicBezTo>
                  <a:pt x="549283" y="4824803"/>
                  <a:pt x="432084" y="4770993"/>
                  <a:pt x="374754" y="4730044"/>
                </a:cubicBezTo>
                <a:cubicBezTo>
                  <a:pt x="267924" y="4653739"/>
                  <a:pt x="453937" y="4754648"/>
                  <a:pt x="284813" y="4670083"/>
                </a:cubicBezTo>
                <a:cubicBezTo>
                  <a:pt x="254833" y="4630109"/>
                  <a:pt x="225338" y="4589767"/>
                  <a:pt x="194872" y="4550162"/>
                </a:cubicBezTo>
                <a:cubicBezTo>
                  <a:pt x="162832" y="4508510"/>
                  <a:pt x="130600" y="4475161"/>
                  <a:pt x="104931" y="4430241"/>
                </a:cubicBezTo>
                <a:cubicBezTo>
                  <a:pt x="81365" y="4389002"/>
                  <a:pt x="61033" y="4339504"/>
                  <a:pt x="44970" y="4295329"/>
                </a:cubicBezTo>
                <a:cubicBezTo>
                  <a:pt x="34170" y="4265630"/>
                  <a:pt x="24071" y="4235657"/>
                  <a:pt x="14990" y="4205388"/>
                </a:cubicBezTo>
                <a:cubicBezTo>
                  <a:pt x="9070" y="4185655"/>
                  <a:pt x="4997" y="4165415"/>
                  <a:pt x="0" y="4145428"/>
                </a:cubicBezTo>
                <a:cubicBezTo>
                  <a:pt x="4997" y="4055487"/>
                  <a:pt x="6450" y="3965279"/>
                  <a:pt x="14990" y="3875605"/>
                </a:cubicBezTo>
                <a:cubicBezTo>
                  <a:pt x="16488" y="3859875"/>
                  <a:pt x="23756" y="3845158"/>
                  <a:pt x="29980" y="3830634"/>
                </a:cubicBezTo>
                <a:cubicBezTo>
                  <a:pt x="61601" y="3756849"/>
                  <a:pt x="107012" y="3693641"/>
                  <a:pt x="164891" y="3635762"/>
                </a:cubicBezTo>
                <a:cubicBezTo>
                  <a:pt x="194871" y="3605782"/>
                  <a:pt x="218475" y="3567635"/>
                  <a:pt x="254832" y="3545821"/>
                </a:cubicBezTo>
                <a:cubicBezTo>
                  <a:pt x="279816" y="3530831"/>
                  <a:pt x="304314" y="3515000"/>
                  <a:pt x="329783" y="3500851"/>
                </a:cubicBezTo>
                <a:cubicBezTo>
                  <a:pt x="349317" y="3489999"/>
                  <a:pt x="370794" y="3482713"/>
                  <a:pt x="389744" y="3470870"/>
                </a:cubicBezTo>
                <a:cubicBezTo>
                  <a:pt x="516502" y="3391647"/>
                  <a:pt x="377751" y="3454682"/>
                  <a:pt x="524655" y="3395919"/>
                </a:cubicBezTo>
                <a:cubicBezTo>
                  <a:pt x="534649" y="3385926"/>
                  <a:pt x="542517" y="3373210"/>
                  <a:pt x="554636" y="3365939"/>
                </a:cubicBezTo>
                <a:cubicBezTo>
                  <a:pt x="568185" y="3357810"/>
                  <a:pt x="587467" y="3361064"/>
                  <a:pt x="599606" y="3350949"/>
                </a:cubicBezTo>
                <a:cubicBezTo>
                  <a:pt x="648463" y="3310234"/>
                  <a:pt x="689547" y="3261008"/>
                  <a:pt x="734518" y="3216037"/>
                </a:cubicBezTo>
                <a:lnTo>
                  <a:pt x="779488" y="3171067"/>
                </a:lnTo>
                <a:lnTo>
                  <a:pt x="824459" y="3126096"/>
                </a:lnTo>
                <a:cubicBezTo>
                  <a:pt x="833989" y="3102271"/>
                  <a:pt x="869429" y="3023460"/>
                  <a:pt x="869429" y="2991185"/>
                </a:cubicBezTo>
                <a:cubicBezTo>
                  <a:pt x="869429" y="2965707"/>
                  <a:pt x="865833" y="2939023"/>
                  <a:pt x="854439" y="2916234"/>
                </a:cubicBezTo>
                <a:cubicBezTo>
                  <a:pt x="826716" y="2860788"/>
                  <a:pt x="786967" y="2840015"/>
                  <a:pt x="749508" y="2796313"/>
                </a:cubicBezTo>
                <a:cubicBezTo>
                  <a:pt x="733249" y="2777344"/>
                  <a:pt x="719527" y="2756339"/>
                  <a:pt x="704537" y="2736352"/>
                </a:cubicBezTo>
                <a:cubicBezTo>
                  <a:pt x="663517" y="2572274"/>
                  <a:pt x="724659" y="2830526"/>
                  <a:pt x="674557" y="2496510"/>
                </a:cubicBezTo>
                <a:cubicBezTo>
                  <a:pt x="665334" y="2435021"/>
                  <a:pt x="648178" y="2387391"/>
                  <a:pt x="629586" y="2331618"/>
                </a:cubicBezTo>
                <a:cubicBezTo>
                  <a:pt x="624589" y="2291644"/>
                  <a:pt x="621219" y="2251433"/>
                  <a:pt x="614596" y="2211696"/>
                </a:cubicBezTo>
                <a:cubicBezTo>
                  <a:pt x="611209" y="2191375"/>
                  <a:pt x="599606" y="2172338"/>
                  <a:pt x="599606" y="2151736"/>
                </a:cubicBezTo>
                <a:cubicBezTo>
                  <a:pt x="599606" y="2092638"/>
                  <a:pt x="572016" y="1970420"/>
                  <a:pt x="644577" y="1926883"/>
                </a:cubicBezTo>
                <a:cubicBezTo>
                  <a:pt x="658126" y="1918753"/>
                  <a:pt x="674557" y="1916890"/>
                  <a:pt x="689547" y="1911893"/>
                </a:cubicBezTo>
                <a:cubicBezTo>
                  <a:pt x="769495" y="1916890"/>
                  <a:pt x="850021" y="1916060"/>
                  <a:pt x="929390" y="1926883"/>
                </a:cubicBezTo>
                <a:cubicBezTo>
                  <a:pt x="960702" y="1931153"/>
                  <a:pt x="988343" y="1950666"/>
                  <a:pt x="1019331" y="1956864"/>
                </a:cubicBezTo>
                <a:cubicBezTo>
                  <a:pt x="1109776" y="1974953"/>
                  <a:pt x="1070111" y="1963797"/>
                  <a:pt x="1139252" y="1986844"/>
                </a:cubicBezTo>
                <a:cubicBezTo>
                  <a:pt x="1224196" y="1981847"/>
                  <a:pt x="1309377" y="1979921"/>
                  <a:pt x="1394085" y="1971854"/>
                </a:cubicBezTo>
                <a:cubicBezTo>
                  <a:pt x="1429448" y="1968486"/>
                  <a:pt x="1501139" y="1940812"/>
                  <a:pt x="1528996" y="1926883"/>
                </a:cubicBezTo>
                <a:cubicBezTo>
                  <a:pt x="1545110" y="1918826"/>
                  <a:pt x="1557853" y="1904960"/>
                  <a:pt x="1573967" y="1896903"/>
                </a:cubicBezTo>
                <a:cubicBezTo>
                  <a:pt x="1675972" y="1845901"/>
                  <a:pt x="1554125" y="1929915"/>
                  <a:pt x="1678898" y="1851932"/>
                </a:cubicBezTo>
                <a:cubicBezTo>
                  <a:pt x="1700084" y="1838691"/>
                  <a:pt x="1718392" y="1821289"/>
                  <a:pt x="1738859" y="1806962"/>
                </a:cubicBezTo>
                <a:cubicBezTo>
                  <a:pt x="1797239" y="1766096"/>
                  <a:pt x="1836271" y="1745771"/>
                  <a:pt x="1888760" y="1702031"/>
                </a:cubicBezTo>
                <a:cubicBezTo>
                  <a:pt x="1899617" y="1692983"/>
                  <a:pt x="1910261" y="1683357"/>
                  <a:pt x="1918741" y="1672051"/>
                </a:cubicBezTo>
                <a:cubicBezTo>
                  <a:pt x="1940360" y="1643226"/>
                  <a:pt x="1978701" y="1582110"/>
                  <a:pt x="1978701" y="1582110"/>
                </a:cubicBezTo>
                <a:cubicBezTo>
                  <a:pt x="1988695" y="1552130"/>
                  <a:pt x="1986336" y="1514515"/>
                  <a:pt x="2008682" y="1492169"/>
                </a:cubicBezTo>
                <a:lnTo>
                  <a:pt x="2083632" y="1417218"/>
                </a:lnTo>
                <a:cubicBezTo>
                  <a:pt x="2116773" y="1317796"/>
                  <a:pt x="2096124" y="1304791"/>
                  <a:pt x="2098623" y="1282306"/>
                </a:cubicBezTo>
                <a:close/>
              </a:path>
            </a:pathLst>
          </a:custGeom>
          <a:pattFill prst="pct25">
            <a:fgClr>
              <a:srgbClr val="C10000"/>
            </a:fgClr>
            <a:bgClr>
              <a:schemeClr val="bg1"/>
            </a:bgClr>
          </a:patt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3" name="Rectangle 22"/>
              <p:cNvSpPr/>
              <p:nvPr/>
            </p:nvSpPr>
            <p:spPr>
              <a:xfrm>
                <a:off x="8969819" y="4672094"/>
                <a:ext cx="47410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charset="0"/>
                          <a:ea typeface="Palatino" charset="0"/>
                          <a:cs typeface="Palatino" charset="0"/>
                        </a:rPr>
                        <m:t>𝑓</m:t>
                      </m:r>
                    </m:oMath>
                  </m:oMathPara>
                </a14:m>
                <a:endParaRPr lang="en-US" sz="2800" dirty="0">
                  <a:latin typeface="Calibri" panose="020F0502020204030204" pitchFamily="34" charset="0"/>
                  <a:cs typeface="Calibri" panose="020F0502020204030204" pitchFamily="34" charset="0"/>
                </a:endParaRPr>
              </a:p>
            </p:txBody>
          </p:sp>
        </mc:Choice>
        <mc:Fallback xmlns="">
          <p:sp>
            <p:nvSpPr>
              <p:cNvPr id="23" name="Rectangle 22"/>
              <p:cNvSpPr>
                <a:spLocks noRot="1" noChangeAspect="1" noMove="1" noResize="1" noEditPoints="1" noAdjustHandles="1" noChangeArrowheads="1" noChangeShapeType="1" noTextEdit="1"/>
              </p:cNvSpPr>
              <p:nvPr/>
            </p:nvSpPr>
            <p:spPr>
              <a:xfrm>
                <a:off x="8969819" y="4672094"/>
                <a:ext cx="474104" cy="523220"/>
              </a:xfrm>
              <a:prstGeom prst="rect">
                <a:avLst/>
              </a:prstGeom>
              <a:blipFill>
                <a:blip r:embed="rId7"/>
                <a:stretch>
                  <a:fillRect l="-5128" r="-2564" b="-16667"/>
                </a:stretch>
              </a:blipFill>
            </p:spPr>
            <p:txBody>
              <a:bodyPr/>
              <a:lstStyle/>
              <a:p>
                <a:r>
                  <a:rPr lang="en-US">
                    <a:noFill/>
                  </a:rPr>
                  <a:t> </a:t>
                </a:r>
              </a:p>
            </p:txBody>
          </p:sp>
        </mc:Fallback>
      </mc:AlternateContent>
      <p:sp>
        <p:nvSpPr>
          <p:cNvPr id="32" name="Oval 31"/>
          <p:cNvSpPr/>
          <p:nvPr/>
        </p:nvSpPr>
        <p:spPr>
          <a:xfrm>
            <a:off x="8949128" y="5195314"/>
            <a:ext cx="250218" cy="25021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3" name="Oval 32"/>
          <p:cNvSpPr/>
          <p:nvPr/>
        </p:nvSpPr>
        <p:spPr>
          <a:xfrm>
            <a:off x="7330190" y="351037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4" name="Oval 33"/>
          <p:cNvSpPr/>
          <p:nvPr/>
        </p:nvSpPr>
        <p:spPr>
          <a:xfrm>
            <a:off x="6844267" y="594693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0" name="Title 1">
            <a:extLst>
              <a:ext uri="{FF2B5EF4-FFF2-40B4-BE49-F238E27FC236}">
                <a16:creationId xmlns:a16="http://schemas.microsoft.com/office/drawing/2014/main" id="{C0411D79-FF1B-FF4A-AAD9-B5A15864C796}"/>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Proof of Compression Theorem</a:t>
            </a:r>
          </a:p>
        </p:txBody>
      </p:sp>
      <p:sp>
        <p:nvSpPr>
          <p:cNvPr id="36" name="TextBox 35">
            <a:extLst>
              <a:ext uri="{FF2B5EF4-FFF2-40B4-BE49-F238E27FC236}">
                <a16:creationId xmlns:a16="http://schemas.microsoft.com/office/drawing/2014/main" id="{E4D787AC-6D26-F74B-AE14-C8504911C317}"/>
              </a:ext>
            </a:extLst>
          </p:cNvPr>
          <p:cNvSpPr txBox="1"/>
          <p:nvPr/>
        </p:nvSpPr>
        <p:spPr>
          <a:xfrm>
            <a:off x="11727305" y="6488668"/>
            <a:ext cx="464695" cy="369332"/>
          </a:xfrm>
          <a:prstGeom prst="rect">
            <a:avLst/>
          </a:prstGeom>
          <a:noFill/>
        </p:spPr>
        <p:txBody>
          <a:bodyPr wrap="square" rtlCol="0">
            <a:spAutoFit/>
          </a:bodyPr>
          <a:lstStyle/>
          <a:p>
            <a:r>
              <a:rPr lang="en-US" dirty="0"/>
              <a:t>19</a:t>
            </a:r>
          </a:p>
        </p:txBody>
      </p:sp>
    </p:spTree>
    <p:extLst>
      <p:ext uri="{BB962C8B-B14F-4D97-AF65-F5344CB8AC3E}">
        <p14:creationId xmlns:p14="http://schemas.microsoft.com/office/powerpoint/2010/main" val="3624998536"/>
      </p:ext>
    </p:extLst>
  </p:cSld>
  <p:clrMapOvr>
    <a:masterClrMapping/>
  </p:clrMapOvr>
  <mc:AlternateContent xmlns:mc="http://schemas.openxmlformats.org/markup-compatibility/2006" xmlns:p14="http://schemas.microsoft.com/office/powerpoint/2010/main">
    <mc:Choice Requires="p14">
      <p:transition spd="slow" p14:dur="2000" advTm="14183"/>
    </mc:Choice>
    <mc:Fallback xmlns="">
      <p:transition spd="slow" advTm="14183"/>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p:cNvSpPr/>
          <p:nvPr/>
        </p:nvSpPr>
        <p:spPr>
          <a:xfrm>
            <a:off x="2443069" y="2981919"/>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stretch>
            <a:fillRect/>
          </a:stretch>
        </p:blipFill>
        <p:spPr>
          <a:xfrm>
            <a:off x="2488730" y="4205887"/>
            <a:ext cx="1307351" cy="1978855"/>
          </a:xfrm>
          <a:prstGeom prst="rect">
            <a:avLst/>
          </a:prstGeom>
        </p:spPr>
      </p:pic>
      <mc:AlternateContent xmlns:mc="http://schemas.openxmlformats.org/markup-compatibility/2006" xmlns:a14="http://schemas.microsoft.com/office/drawing/2010/main">
        <mc:Choice Requires="a14">
          <p:sp>
            <p:nvSpPr>
              <p:cNvPr id="18" name="Rectangle 17"/>
              <p:cNvSpPr/>
              <p:nvPr/>
            </p:nvSpPr>
            <p:spPr>
              <a:xfrm>
                <a:off x="5627096" y="4948377"/>
                <a:ext cx="532517"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600" b="0" i="1" smtClean="0">
                              <a:latin typeface="Cambria Math" panose="02040503050406030204" pitchFamily="18" charset="0"/>
                              <a:ea typeface="Cambria Math" charset="0"/>
                              <a:cs typeface="Cambria Math" charset="0"/>
                            </a:rPr>
                          </m:ctrlPr>
                        </m:sSubPr>
                        <m:e>
                          <m:r>
                            <a:rPr lang="en-US" sz="2600" b="0" i="1" smtClean="0">
                              <a:latin typeface="Cambria Math" charset="0"/>
                              <a:ea typeface="Cambria Math" charset="0"/>
                              <a:cs typeface="Cambria Math" charset="0"/>
                            </a:rPr>
                            <m:t>𝑓</m:t>
                          </m:r>
                        </m:e>
                        <m:sub>
                          <m:r>
                            <a:rPr lang="en-US" sz="2600" b="0" i="1" smtClean="0">
                              <a:latin typeface="Cambria Math" charset="0"/>
                              <a:ea typeface="Cambria Math" charset="0"/>
                              <a:cs typeface="Cambria Math" charset="0"/>
                            </a:rPr>
                            <m:t>4</m:t>
                          </m:r>
                        </m:sub>
                      </m:sSub>
                    </m:oMath>
                  </m:oMathPara>
                </a14:m>
                <a:endParaRPr lang="en-US" sz="2600" dirty="0"/>
              </a:p>
            </p:txBody>
          </p:sp>
        </mc:Choice>
        <mc:Fallback xmlns="">
          <p:sp>
            <p:nvSpPr>
              <p:cNvPr id="18" name="Rectangle 17"/>
              <p:cNvSpPr>
                <a:spLocks noRot="1" noChangeAspect="1" noMove="1" noResize="1" noEditPoints="1" noAdjustHandles="1" noChangeArrowheads="1" noChangeShapeType="1" noTextEdit="1"/>
              </p:cNvSpPr>
              <p:nvPr/>
            </p:nvSpPr>
            <p:spPr>
              <a:xfrm>
                <a:off x="5627096" y="4948377"/>
                <a:ext cx="532517" cy="492443"/>
              </a:xfrm>
              <a:prstGeom prst="rect">
                <a:avLst/>
              </a:prstGeom>
              <a:blipFill rotWithShape="0">
                <a:blip r:embed="rId4"/>
                <a:stretch>
                  <a:fillRect/>
                </a:stretch>
              </a:blipFill>
            </p:spPr>
            <p:txBody>
              <a:bodyPr/>
              <a:lstStyle/>
              <a:p>
                <a:r>
                  <a:rPr lang="en-US">
                    <a:noFill/>
                  </a:rPr>
                  <a:t> </a:t>
                </a:r>
              </a:p>
            </p:txBody>
          </p:sp>
        </mc:Fallback>
      </mc:AlternateContent>
      <p:cxnSp>
        <p:nvCxnSpPr>
          <p:cNvPr id="19" name="Straight Arrow Connector 18"/>
          <p:cNvCxnSpPr/>
          <p:nvPr/>
        </p:nvCxnSpPr>
        <p:spPr>
          <a:xfrm>
            <a:off x="3796081" y="5195315"/>
            <a:ext cx="1831015" cy="486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10217863" y="3077007"/>
                <a:ext cx="777777"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800" i="1">
                          <a:solidFill>
                            <a:srgbClr val="C00000"/>
                          </a:solidFill>
                          <a:latin typeface="Cambria Math" charset="0"/>
                          <a:ea typeface="Palatino" charset="0"/>
                          <a:cs typeface="Palatino" charset="0"/>
                        </a:rPr>
                        <m:t>ℱ</m:t>
                      </m:r>
                    </m:oMath>
                  </m:oMathPara>
                </a14:m>
                <a:endParaRPr lang="en-US" sz="4800" dirty="0">
                  <a:solidFill>
                    <a:schemeClr val="accent6"/>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10217863" y="3077007"/>
                <a:ext cx="777777" cy="830997"/>
              </a:xfrm>
              <a:prstGeom prst="rect">
                <a:avLst/>
              </a:prstGeom>
              <a:blipFill rotWithShape="0">
                <a:blip r:embed="rId7"/>
                <a:stretch>
                  <a:fillRect/>
                </a:stretch>
              </a:blipFill>
            </p:spPr>
            <p:txBody>
              <a:bodyPr/>
              <a:lstStyle/>
              <a:p>
                <a:r>
                  <a:rPr lang="en-US">
                    <a:noFill/>
                  </a:rPr>
                  <a:t> </a:t>
                </a:r>
              </a:p>
            </p:txBody>
          </p:sp>
        </mc:Fallback>
      </mc:AlternateContent>
      <p:sp>
        <p:nvSpPr>
          <p:cNvPr id="21" name="Freeform 20"/>
          <p:cNvSpPr/>
          <p:nvPr/>
        </p:nvSpPr>
        <p:spPr>
          <a:xfrm>
            <a:off x="6985354" y="2061698"/>
            <a:ext cx="5891134" cy="5239710"/>
          </a:xfrm>
          <a:custGeom>
            <a:avLst/>
            <a:gdLst>
              <a:gd name="connsiteX0" fmla="*/ 2098623 w 5891134"/>
              <a:gd name="connsiteY0" fmla="*/ 1282306 h 5239710"/>
              <a:gd name="connsiteX1" fmla="*/ 2098623 w 5891134"/>
              <a:gd name="connsiteY1" fmla="*/ 1282306 h 5239710"/>
              <a:gd name="connsiteX2" fmla="*/ 2188564 w 5891134"/>
              <a:gd name="connsiteY2" fmla="*/ 1162385 h 5239710"/>
              <a:gd name="connsiteX3" fmla="*/ 2278505 w 5891134"/>
              <a:gd name="connsiteY3" fmla="*/ 1102424 h 5239710"/>
              <a:gd name="connsiteX4" fmla="*/ 2338465 w 5891134"/>
              <a:gd name="connsiteY4" fmla="*/ 1072444 h 5239710"/>
              <a:gd name="connsiteX5" fmla="*/ 2458386 w 5891134"/>
              <a:gd name="connsiteY5" fmla="*/ 1042464 h 5239710"/>
              <a:gd name="connsiteX6" fmla="*/ 3327816 w 5891134"/>
              <a:gd name="connsiteY6" fmla="*/ 1042464 h 5239710"/>
              <a:gd name="connsiteX7" fmla="*/ 3417757 w 5891134"/>
              <a:gd name="connsiteY7" fmla="*/ 997493 h 5239710"/>
              <a:gd name="connsiteX8" fmla="*/ 3462727 w 5891134"/>
              <a:gd name="connsiteY8" fmla="*/ 982503 h 5239710"/>
              <a:gd name="connsiteX9" fmla="*/ 3537678 w 5891134"/>
              <a:gd name="connsiteY9" fmla="*/ 937532 h 5239710"/>
              <a:gd name="connsiteX10" fmla="*/ 3612629 w 5891134"/>
              <a:gd name="connsiteY10" fmla="*/ 892562 h 5239710"/>
              <a:gd name="connsiteX11" fmla="*/ 3732550 w 5891134"/>
              <a:gd name="connsiteY11" fmla="*/ 772641 h 5239710"/>
              <a:gd name="connsiteX12" fmla="*/ 3762531 w 5891134"/>
              <a:gd name="connsiteY12" fmla="*/ 742660 h 5239710"/>
              <a:gd name="connsiteX13" fmla="*/ 3807501 w 5891134"/>
              <a:gd name="connsiteY13" fmla="*/ 697690 h 5239710"/>
              <a:gd name="connsiteX14" fmla="*/ 3867462 w 5891134"/>
              <a:gd name="connsiteY14" fmla="*/ 667710 h 5239710"/>
              <a:gd name="connsiteX15" fmla="*/ 3912432 w 5891134"/>
              <a:gd name="connsiteY15" fmla="*/ 652719 h 5239710"/>
              <a:gd name="connsiteX16" fmla="*/ 4062334 w 5891134"/>
              <a:gd name="connsiteY16" fmla="*/ 637729 h 5239710"/>
              <a:gd name="connsiteX17" fmla="*/ 4407108 w 5891134"/>
              <a:gd name="connsiteY17" fmla="*/ 622739 h 5239710"/>
              <a:gd name="connsiteX18" fmla="*/ 4542019 w 5891134"/>
              <a:gd name="connsiteY18" fmla="*/ 562778 h 5239710"/>
              <a:gd name="connsiteX19" fmla="*/ 4691921 w 5891134"/>
              <a:gd name="connsiteY19" fmla="*/ 487828 h 5239710"/>
              <a:gd name="connsiteX20" fmla="*/ 4766872 w 5891134"/>
              <a:gd name="connsiteY20" fmla="*/ 397887 h 5239710"/>
              <a:gd name="connsiteX21" fmla="*/ 4826832 w 5891134"/>
              <a:gd name="connsiteY21" fmla="*/ 292955 h 5239710"/>
              <a:gd name="connsiteX22" fmla="*/ 4901783 w 5891134"/>
              <a:gd name="connsiteY22" fmla="*/ 247985 h 5239710"/>
              <a:gd name="connsiteX23" fmla="*/ 4946754 w 5891134"/>
              <a:gd name="connsiteY23" fmla="*/ 218005 h 5239710"/>
              <a:gd name="connsiteX24" fmla="*/ 4991724 w 5891134"/>
              <a:gd name="connsiteY24" fmla="*/ 203014 h 5239710"/>
              <a:gd name="connsiteX25" fmla="*/ 5126636 w 5891134"/>
              <a:gd name="connsiteY25" fmla="*/ 113073 h 5239710"/>
              <a:gd name="connsiteX26" fmla="*/ 5171606 w 5891134"/>
              <a:gd name="connsiteY26" fmla="*/ 83093 h 5239710"/>
              <a:gd name="connsiteX27" fmla="*/ 5216577 w 5891134"/>
              <a:gd name="connsiteY27" fmla="*/ 68103 h 5239710"/>
              <a:gd name="connsiteX28" fmla="*/ 5546360 w 5891134"/>
              <a:gd name="connsiteY28" fmla="*/ 23132 h 5239710"/>
              <a:gd name="connsiteX29" fmla="*/ 5606321 w 5891134"/>
              <a:gd name="connsiteY29" fmla="*/ 113073 h 5239710"/>
              <a:gd name="connsiteX30" fmla="*/ 5636301 w 5891134"/>
              <a:gd name="connsiteY30" fmla="*/ 218005 h 5239710"/>
              <a:gd name="connsiteX31" fmla="*/ 5651291 w 5891134"/>
              <a:gd name="connsiteY31" fmla="*/ 262975 h 5239710"/>
              <a:gd name="connsiteX32" fmla="*/ 5681272 w 5891134"/>
              <a:gd name="connsiteY32" fmla="*/ 547788 h 5239710"/>
              <a:gd name="connsiteX33" fmla="*/ 5711252 w 5891134"/>
              <a:gd name="connsiteY33" fmla="*/ 622739 h 5239710"/>
              <a:gd name="connsiteX34" fmla="*/ 5726242 w 5891134"/>
              <a:gd name="connsiteY34" fmla="*/ 697690 h 5239710"/>
              <a:gd name="connsiteX35" fmla="*/ 5741232 w 5891134"/>
              <a:gd name="connsiteY35" fmla="*/ 757651 h 5239710"/>
              <a:gd name="connsiteX36" fmla="*/ 5726242 w 5891134"/>
              <a:gd name="connsiteY36" fmla="*/ 1207355 h 5239710"/>
              <a:gd name="connsiteX37" fmla="*/ 5696262 w 5891134"/>
              <a:gd name="connsiteY37" fmla="*/ 1267316 h 5239710"/>
              <a:gd name="connsiteX38" fmla="*/ 5681272 w 5891134"/>
              <a:gd name="connsiteY38" fmla="*/ 1327277 h 5239710"/>
              <a:gd name="connsiteX39" fmla="*/ 5531370 w 5891134"/>
              <a:gd name="connsiteY39" fmla="*/ 1552129 h 5239710"/>
              <a:gd name="connsiteX40" fmla="*/ 5516380 w 5891134"/>
              <a:gd name="connsiteY40" fmla="*/ 1597100 h 5239710"/>
              <a:gd name="connsiteX41" fmla="*/ 5486400 w 5891134"/>
              <a:gd name="connsiteY41" fmla="*/ 1657060 h 5239710"/>
              <a:gd name="connsiteX42" fmla="*/ 5471409 w 5891134"/>
              <a:gd name="connsiteY42" fmla="*/ 1717021 h 5239710"/>
              <a:gd name="connsiteX43" fmla="*/ 5486400 w 5891134"/>
              <a:gd name="connsiteY43" fmla="*/ 1926883 h 5239710"/>
              <a:gd name="connsiteX44" fmla="*/ 5531370 w 5891134"/>
              <a:gd name="connsiteY44" fmla="*/ 2046805 h 5239710"/>
              <a:gd name="connsiteX45" fmla="*/ 5561350 w 5891134"/>
              <a:gd name="connsiteY45" fmla="*/ 2151736 h 5239710"/>
              <a:gd name="connsiteX46" fmla="*/ 5576341 w 5891134"/>
              <a:gd name="connsiteY46" fmla="*/ 2211696 h 5239710"/>
              <a:gd name="connsiteX47" fmla="*/ 5606321 w 5891134"/>
              <a:gd name="connsiteY47" fmla="*/ 2271657 h 5239710"/>
              <a:gd name="connsiteX48" fmla="*/ 5621311 w 5891134"/>
              <a:gd name="connsiteY48" fmla="*/ 2346608 h 5239710"/>
              <a:gd name="connsiteX49" fmla="*/ 5681272 w 5891134"/>
              <a:gd name="connsiteY49" fmla="*/ 2436549 h 5239710"/>
              <a:gd name="connsiteX50" fmla="*/ 5711252 w 5891134"/>
              <a:gd name="connsiteY50" fmla="*/ 2496510 h 5239710"/>
              <a:gd name="connsiteX51" fmla="*/ 5741232 w 5891134"/>
              <a:gd name="connsiteY51" fmla="*/ 2541480 h 5239710"/>
              <a:gd name="connsiteX52" fmla="*/ 5771213 w 5891134"/>
              <a:gd name="connsiteY52" fmla="*/ 2616431 h 5239710"/>
              <a:gd name="connsiteX53" fmla="*/ 5801193 w 5891134"/>
              <a:gd name="connsiteY53" fmla="*/ 2676392 h 5239710"/>
              <a:gd name="connsiteX54" fmla="*/ 5846164 w 5891134"/>
              <a:gd name="connsiteY54" fmla="*/ 2856273 h 5239710"/>
              <a:gd name="connsiteX55" fmla="*/ 5861154 w 5891134"/>
              <a:gd name="connsiteY55" fmla="*/ 3425900 h 5239710"/>
              <a:gd name="connsiteX56" fmla="*/ 5891134 w 5891134"/>
              <a:gd name="connsiteY56" fmla="*/ 3650752 h 5239710"/>
              <a:gd name="connsiteX57" fmla="*/ 5876144 w 5891134"/>
              <a:gd name="connsiteY57" fmla="*/ 3740693 h 5239710"/>
              <a:gd name="connsiteX58" fmla="*/ 5771213 w 5891134"/>
              <a:gd name="connsiteY58" fmla="*/ 3815644 h 5239710"/>
              <a:gd name="connsiteX59" fmla="*/ 5741232 w 5891134"/>
              <a:gd name="connsiteY59" fmla="*/ 3845624 h 5239710"/>
              <a:gd name="connsiteX60" fmla="*/ 5651291 w 5891134"/>
              <a:gd name="connsiteY60" fmla="*/ 3875605 h 5239710"/>
              <a:gd name="connsiteX61" fmla="*/ 5546360 w 5891134"/>
              <a:gd name="connsiteY61" fmla="*/ 4085467 h 5239710"/>
              <a:gd name="connsiteX62" fmla="*/ 5516380 w 5891134"/>
              <a:gd name="connsiteY62" fmla="*/ 4160418 h 5239710"/>
              <a:gd name="connsiteX63" fmla="*/ 5486400 w 5891134"/>
              <a:gd name="connsiteY63" fmla="*/ 4280339 h 5239710"/>
              <a:gd name="connsiteX64" fmla="*/ 5516380 w 5891134"/>
              <a:gd name="connsiteY64" fmla="*/ 4535172 h 5239710"/>
              <a:gd name="connsiteX65" fmla="*/ 5546360 w 5891134"/>
              <a:gd name="connsiteY65" fmla="*/ 4610123 h 5239710"/>
              <a:gd name="connsiteX66" fmla="*/ 5531370 w 5891134"/>
              <a:gd name="connsiteY66" fmla="*/ 4700064 h 5239710"/>
              <a:gd name="connsiteX67" fmla="*/ 5471409 w 5891134"/>
              <a:gd name="connsiteY67" fmla="*/ 4745034 h 5239710"/>
              <a:gd name="connsiteX68" fmla="*/ 5321508 w 5891134"/>
              <a:gd name="connsiteY68" fmla="*/ 4819985 h 5239710"/>
              <a:gd name="connsiteX69" fmla="*/ 5201586 w 5891134"/>
              <a:gd name="connsiteY69" fmla="*/ 4879946 h 5239710"/>
              <a:gd name="connsiteX70" fmla="*/ 5141626 w 5891134"/>
              <a:gd name="connsiteY70" fmla="*/ 4894936 h 5239710"/>
              <a:gd name="connsiteX71" fmla="*/ 5021705 w 5891134"/>
              <a:gd name="connsiteY71" fmla="*/ 4939906 h 5239710"/>
              <a:gd name="connsiteX72" fmla="*/ 4976734 w 5891134"/>
              <a:gd name="connsiteY72" fmla="*/ 4954896 h 5239710"/>
              <a:gd name="connsiteX73" fmla="*/ 4796852 w 5891134"/>
              <a:gd name="connsiteY73" fmla="*/ 5014857 h 5239710"/>
              <a:gd name="connsiteX74" fmla="*/ 4676931 w 5891134"/>
              <a:gd name="connsiteY74" fmla="*/ 5029847 h 5239710"/>
              <a:gd name="connsiteX75" fmla="*/ 4182255 w 5891134"/>
              <a:gd name="connsiteY75" fmla="*/ 4999867 h 5239710"/>
              <a:gd name="connsiteX76" fmla="*/ 4107305 w 5891134"/>
              <a:gd name="connsiteY76" fmla="*/ 4984877 h 5239710"/>
              <a:gd name="connsiteX77" fmla="*/ 3732550 w 5891134"/>
              <a:gd name="connsiteY77" fmla="*/ 5014857 h 5239710"/>
              <a:gd name="connsiteX78" fmla="*/ 3642609 w 5891134"/>
              <a:gd name="connsiteY78" fmla="*/ 5044837 h 5239710"/>
              <a:gd name="connsiteX79" fmla="*/ 3537678 w 5891134"/>
              <a:gd name="connsiteY79" fmla="*/ 5059828 h 5239710"/>
              <a:gd name="connsiteX80" fmla="*/ 3312826 w 5891134"/>
              <a:gd name="connsiteY80" fmla="*/ 5119788 h 5239710"/>
              <a:gd name="connsiteX81" fmla="*/ 3162924 w 5891134"/>
              <a:gd name="connsiteY81" fmla="*/ 5134778 h 5239710"/>
              <a:gd name="connsiteX82" fmla="*/ 3072983 w 5891134"/>
              <a:gd name="connsiteY82" fmla="*/ 5149769 h 5239710"/>
              <a:gd name="connsiteX83" fmla="*/ 2908091 w 5891134"/>
              <a:gd name="connsiteY83" fmla="*/ 5164759 h 5239710"/>
              <a:gd name="connsiteX84" fmla="*/ 2818150 w 5891134"/>
              <a:gd name="connsiteY84" fmla="*/ 5179749 h 5239710"/>
              <a:gd name="connsiteX85" fmla="*/ 2578308 w 5891134"/>
              <a:gd name="connsiteY85" fmla="*/ 5209729 h 5239710"/>
              <a:gd name="connsiteX86" fmla="*/ 2488367 w 5891134"/>
              <a:gd name="connsiteY86" fmla="*/ 5224719 h 5239710"/>
              <a:gd name="connsiteX87" fmla="*/ 2278505 w 5891134"/>
              <a:gd name="connsiteY87" fmla="*/ 5239710 h 5239710"/>
              <a:gd name="connsiteX88" fmla="*/ 2083632 w 5891134"/>
              <a:gd name="connsiteY88" fmla="*/ 5209729 h 5239710"/>
              <a:gd name="connsiteX89" fmla="*/ 2008682 w 5891134"/>
              <a:gd name="connsiteY89" fmla="*/ 5119788 h 5239710"/>
              <a:gd name="connsiteX90" fmla="*/ 1843790 w 5891134"/>
              <a:gd name="connsiteY90" fmla="*/ 4984877 h 5239710"/>
              <a:gd name="connsiteX91" fmla="*/ 1678898 w 5891134"/>
              <a:gd name="connsiteY91" fmla="*/ 4939906 h 5239710"/>
              <a:gd name="connsiteX92" fmla="*/ 1439055 w 5891134"/>
              <a:gd name="connsiteY92" fmla="*/ 4894936 h 5239710"/>
              <a:gd name="connsiteX93" fmla="*/ 1274164 w 5891134"/>
              <a:gd name="connsiteY93" fmla="*/ 4864955 h 5239710"/>
              <a:gd name="connsiteX94" fmla="*/ 1229193 w 5891134"/>
              <a:gd name="connsiteY94" fmla="*/ 4849965 h 5239710"/>
              <a:gd name="connsiteX95" fmla="*/ 1094282 w 5891134"/>
              <a:gd name="connsiteY95" fmla="*/ 4834975 h 5239710"/>
              <a:gd name="connsiteX96" fmla="*/ 1034321 w 5891134"/>
              <a:gd name="connsiteY96" fmla="*/ 4849965 h 5239710"/>
              <a:gd name="connsiteX97" fmla="*/ 989350 w 5891134"/>
              <a:gd name="connsiteY97" fmla="*/ 4864955 h 5239710"/>
              <a:gd name="connsiteX98" fmla="*/ 599606 w 5891134"/>
              <a:gd name="connsiteY98" fmla="*/ 4849965 h 5239710"/>
              <a:gd name="connsiteX99" fmla="*/ 374754 w 5891134"/>
              <a:gd name="connsiteY99" fmla="*/ 4730044 h 5239710"/>
              <a:gd name="connsiteX100" fmla="*/ 284813 w 5891134"/>
              <a:gd name="connsiteY100" fmla="*/ 4670083 h 5239710"/>
              <a:gd name="connsiteX101" fmla="*/ 194872 w 5891134"/>
              <a:gd name="connsiteY101" fmla="*/ 4550162 h 5239710"/>
              <a:gd name="connsiteX102" fmla="*/ 104931 w 5891134"/>
              <a:gd name="connsiteY102" fmla="*/ 4430241 h 5239710"/>
              <a:gd name="connsiteX103" fmla="*/ 44970 w 5891134"/>
              <a:gd name="connsiteY103" fmla="*/ 4295329 h 5239710"/>
              <a:gd name="connsiteX104" fmla="*/ 14990 w 5891134"/>
              <a:gd name="connsiteY104" fmla="*/ 4205388 h 5239710"/>
              <a:gd name="connsiteX105" fmla="*/ 0 w 5891134"/>
              <a:gd name="connsiteY105" fmla="*/ 4145428 h 5239710"/>
              <a:gd name="connsiteX106" fmla="*/ 14990 w 5891134"/>
              <a:gd name="connsiteY106" fmla="*/ 3875605 h 5239710"/>
              <a:gd name="connsiteX107" fmla="*/ 29980 w 5891134"/>
              <a:gd name="connsiteY107" fmla="*/ 3830634 h 5239710"/>
              <a:gd name="connsiteX108" fmla="*/ 164891 w 5891134"/>
              <a:gd name="connsiteY108" fmla="*/ 3635762 h 5239710"/>
              <a:gd name="connsiteX109" fmla="*/ 254832 w 5891134"/>
              <a:gd name="connsiteY109" fmla="*/ 3545821 h 5239710"/>
              <a:gd name="connsiteX110" fmla="*/ 329783 w 5891134"/>
              <a:gd name="connsiteY110" fmla="*/ 3500851 h 5239710"/>
              <a:gd name="connsiteX111" fmla="*/ 389744 w 5891134"/>
              <a:gd name="connsiteY111" fmla="*/ 3470870 h 5239710"/>
              <a:gd name="connsiteX112" fmla="*/ 524655 w 5891134"/>
              <a:gd name="connsiteY112" fmla="*/ 3395919 h 5239710"/>
              <a:gd name="connsiteX113" fmla="*/ 554636 w 5891134"/>
              <a:gd name="connsiteY113" fmla="*/ 3365939 h 5239710"/>
              <a:gd name="connsiteX114" fmla="*/ 599606 w 5891134"/>
              <a:gd name="connsiteY114" fmla="*/ 3350949 h 5239710"/>
              <a:gd name="connsiteX115" fmla="*/ 734518 w 5891134"/>
              <a:gd name="connsiteY115" fmla="*/ 3216037 h 5239710"/>
              <a:gd name="connsiteX116" fmla="*/ 779488 w 5891134"/>
              <a:gd name="connsiteY116" fmla="*/ 3171067 h 5239710"/>
              <a:gd name="connsiteX117" fmla="*/ 824459 w 5891134"/>
              <a:gd name="connsiteY117" fmla="*/ 3126096 h 5239710"/>
              <a:gd name="connsiteX118" fmla="*/ 869429 w 5891134"/>
              <a:gd name="connsiteY118" fmla="*/ 2991185 h 5239710"/>
              <a:gd name="connsiteX119" fmla="*/ 854439 w 5891134"/>
              <a:gd name="connsiteY119" fmla="*/ 2916234 h 5239710"/>
              <a:gd name="connsiteX120" fmla="*/ 749508 w 5891134"/>
              <a:gd name="connsiteY120" fmla="*/ 2796313 h 5239710"/>
              <a:gd name="connsiteX121" fmla="*/ 704537 w 5891134"/>
              <a:gd name="connsiteY121" fmla="*/ 2736352 h 5239710"/>
              <a:gd name="connsiteX122" fmla="*/ 674557 w 5891134"/>
              <a:gd name="connsiteY122" fmla="*/ 2496510 h 5239710"/>
              <a:gd name="connsiteX123" fmla="*/ 629586 w 5891134"/>
              <a:gd name="connsiteY123" fmla="*/ 2331618 h 5239710"/>
              <a:gd name="connsiteX124" fmla="*/ 614596 w 5891134"/>
              <a:gd name="connsiteY124" fmla="*/ 2211696 h 5239710"/>
              <a:gd name="connsiteX125" fmla="*/ 599606 w 5891134"/>
              <a:gd name="connsiteY125" fmla="*/ 2151736 h 5239710"/>
              <a:gd name="connsiteX126" fmla="*/ 644577 w 5891134"/>
              <a:gd name="connsiteY126" fmla="*/ 1926883 h 5239710"/>
              <a:gd name="connsiteX127" fmla="*/ 689547 w 5891134"/>
              <a:gd name="connsiteY127" fmla="*/ 1911893 h 5239710"/>
              <a:gd name="connsiteX128" fmla="*/ 929390 w 5891134"/>
              <a:gd name="connsiteY128" fmla="*/ 1926883 h 5239710"/>
              <a:gd name="connsiteX129" fmla="*/ 1019331 w 5891134"/>
              <a:gd name="connsiteY129" fmla="*/ 1956864 h 5239710"/>
              <a:gd name="connsiteX130" fmla="*/ 1139252 w 5891134"/>
              <a:gd name="connsiteY130" fmla="*/ 1986844 h 5239710"/>
              <a:gd name="connsiteX131" fmla="*/ 1394085 w 5891134"/>
              <a:gd name="connsiteY131" fmla="*/ 1971854 h 5239710"/>
              <a:gd name="connsiteX132" fmla="*/ 1528996 w 5891134"/>
              <a:gd name="connsiteY132" fmla="*/ 1926883 h 5239710"/>
              <a:gd name="connsiteX133" fmla="*/ 1573967 w 5891134"/>
              <a:gd name="connsiteY133" fmla="*/ 1896903 h 5239710"/>
              <a:gd name="connsiteX134" fmla="*/ 1678898 w 5891134"/>
              <a:gd name="connsiteY134" fmla="*/ 1851932 h 5239710"/>
              <a:gd name="connsiteX135" fmla="*/ 1738859 w 5891134"/>
              <a:gd name="connsiteY135" fmla="*/ 1806962 h 5239710"/>
              <a:gd name="connsiteX136" fmla="*/ 1888760 w 5891134"/>
              <a:gd name="connsiteY136" fmla="*/ 1702031 h 5239710"/>
              <a:gd name="connsiteX137" fmla="*/ 1918741 w 5891134"/>
              <a:gd name="connsiteY137" fmla="*/ 1672051 h 5239710"/>
              <a:gd name="connsiteX138" fmla="*/ 1978701 w 5891134"/>
              <a:gd name="connsiteY138" fmla="*/ 1582110 h 5239710"/>
              <a:gd name="connsiteX139" fmla="*/ 2008682 w 5891134"/>
              <a:gd name="connsiteY139" fmla="*/ 1492169 h 5239710"/>
              <a:gd name="connsiteX140" fmla="*/ 2083632 w 5891134"/>
              <a:gd name="connsiteY140" fmla="*/ 1417218 h 5239710"/>
              <a:gd name="connsiteX141" fmla="*/ 2098623 w 5891134"/>
              <a:gd name="connsiteY141" fmla="*/ 1282306 h 523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5891134" h="5239710">
                <a:moveTo>
                  <a:pt x="2098623" y="1282306"/>
                </a:moveTo>
                <a:lnTo>
                  <a:pt x="2098623" y="1282306"/>
                </a:lnTo>
                <a:cubicBezTo>
                  <a:pt x="2128603" y="1242332"/>
                  <a:pt x="2153232" y="1197717"/>
                  <a:pt x="2188564" y="1162385"/>
                </a:cubicBezTo>
                <a:cubicBezTo>
                  <a:pt x="2214042" y="1136907"/>
                  <a:pt x="2246277" y="1118538"/>
                  <a:pt x="2278505" y="1102424"/>
                </a:cubicBezTo>
                <a:cubicBezTo>
                  <a:pt x="2298492" y="1092431"/>
                  <a:pt x="2317926" y="1081246"/>
                  <a:pt x="2338465" y="1072444"/>
                </a:cubicBezTo>
                <a:cubicBezTo>
                  <a:pt x="2378796" y="1055159"/>
                  <a:pt x="2414396" y="1051262"/>
                  <a:pt x="2458386" y="1042464"/>
                </a:cubicBezTo>
                <a:cubicBezTo>
                  <a:pt x="2858043" y="1054575"/>
                  <a:pt x="2954934" y="1069099"/>
                  <a:pt x="3327816" y="1042464"/>
                </a:cubicBezTo>
                <a:cubicBezTo>
                  <a:pt x="3371769" y="1039324"/>
                  <a:pt x="3380285" y="1016229"/>
                  <a:pt x="3417757" y="997493"/>
                </a:cubicBezTo>
                <a:cubicBezTo>
                  <a:pt x="3431890" y="990427"/>
                  <a:pt x="3447737" y="987500"/>
                  <a:pt x="3462727" y="982503"/>
                </a:cubicBezTo>
                <a:cubicBezTo>
                  <a:pt x="3538692" y="906540"/>
                  <a:pt x="3440381" y="995911"/>
                  <a:pt x="3537678" y="937532"/>
                </a:cubicBezTo>
                <a:cubicBezTo>
                  <a:pt x="3640556" y="875805"/>
                  <a:pt x="3485243" y="935024"/>
                  <a:pt x="3612629" y="892562"/>
                </a:cubicBezTo>
                <a:lnTo>
                  <a:pt x="3732550" y="772641"/>
                </a:lnTo>
                <a:lnTo>
                  <a:pt x="3762531" y="742660"/>
                </a:lnTo>
                <a:cubicBezTo>
                  <a:pt x="3777521" y="727670"/>
                  <a:pt x="3788540" y="707170"/>
                  <a:pt x="3807501" y="697690"/>
                </a:cubicBezTo>
                <a:cubicBezTo>
                  <a:pt x="3827488" y="687697"/>
                  <a:pt x="3846923" y="676513"/>
                  <a:pt x="3867462" y="667710"/>
                </a:cubicBezTo>
                <a:cubicBezTo>
                  <a:pt x="3881985" y="661486"/>
                  <a:pt x="3896815" y="655122"/>
                  <a:pt x="3912432" y="652719"/>
                </a:cubicBezTo>
                <a:cubicBezTo>
                  <a:pt x="3962065" y="645083"/>
                  <a:pt x="4012209" y="640767"/>
                  <a:pt x="4062334" y="637729"/>
                </a:cubicBezTo>
                <a:cubicBezTo>
                  <a:pt x="4177157" y="630770"/>
                  <a:pt x="4292183" y="627736"/>
                  <a:pt x="4407108" y="622739"/>
                </a:cubicBezTo>
                <a:cubicBezTo>
                  <a:pt x="4629287" y="533869"/>
                  <a:pt x="4352956" y="646807"/>
                  <a:pt x="4542019" y="562778"/>
                </a:cubicBezTo>
                <a:cubicBezTo>
                  <a:pt x="4614416" y="530601"/>
                  <a:pt x="4625953" y="537304"/>
                  <a:pt x="4691921" y="487828"/>
                </a:cubicBezTo>
                <a:cubicBezTo>
                  <a:pt x="4722920" y="464578"/>
                  <a:pt x="4747830" y="431210"/>
                  <a:pt x="4766872" y="397887"/>
                </a:cubicBezTo>
                <a:cubicBezTo>
                  <a:pt x="4797647" y="344031"/>
                  <a:pt x="4790312" y="338605"/>
                  <a:pt x="4826832" y="292955"/>
                </a:cubicBezTo>
                <a:cubicBezTo>
                  <a:pt x="4865869" y="244158"/>
                  <a:pt x="4845772" y="275990"/>
                  <a:pt x="4901783" y="247985"/>
                </a:cubicBezTo>
                <a:cubicBezTo>
                  <a:pt x="4917897" y="239928"/>
                  <a:pt x="4930640" y="226062"/>
                  <a:pt x="4946754" y="218005"/>
                </a:cubicBezTo>
                <a:cubicBezTo>
                  <a:pt x="4960887" y="210939"/>
                  <a:pt x="4977912" y="210688"/>
                  <a:pt x="4991724" y="203014"/>
                </a:cubicBezTo>
                <a:cubicBezTo>
                  <a:pt x="4991739" y="203005"/>
                  <a:pt x="5104144" y="128068"/>
                  <a:pt x="5126636" y="113073"/>
                </a:cubicBezTo>
                <a:cubicBezTo>
                  <a:pt x="5141626" y="103080"/>
                  <a:pt x="5154515" y="88790"/>
                  <a:pt x="5171606" y="83093"/>
                </a:cubicBezTo>
                <a:lnTo>
                  <a:pt x="5216577" y="68103"/>
                </a:lnTo>
                <a:cubicBezTo>
                  <a:pt x="5373168" y="-36292"/>
                  <a:pt x="5270556" y="5894"/>
                  <a:pt x="5546360" y="23132"/>
                </a:cubicBezTo>
                <a:cubicBezTo>
                  <a:pt x="5566347" y="53112"/>
                  <a:pt x="5594927" y="78890"/>
                  <a:pt x="5606321" y="113073"/>
                </a:cubicBezTo>
                <a:cubicBezTo>
                  <a:pt x="5642264" y="220904"/>
                  <a:pt x="5598654" y="86239"/>
                  <a:pt x="5636301" y="218005"/>
                </a:cubicBezTo>
                <a:cubicBezTo>
                  <a:pt x="5640642" y="233198"/>
                  <a:pt x="5646294" y="247985"/>
                  <a:pt x="5651291" y="262975"/>
                </a:cubicBezTo>
                <a:cubicBezTo>
                  <a:pt x="5661285" y="357913"/>
                  <a:pt x="5645819" y="459153"/>
                  <a:pt x="5681272" y="547788"/>
                </a:cubicBezTo>
                <a:cubicBezTo>
                  <a:pt x="5691265" y="572772"/>
                  <a:pt x="5703520" y="596966"/>
                  <a:pt x="5711252" y="622739"/>
                </a:cubicBezTo>
                <a:cubicBezTo>
                  <a:pt x="5718573" y="647143"/>
                  <a:pt x="5720715" y="672818"/>
                  <a:pt x="5726242" y="697690"/>
                </a:cubicBezTo>
                <a:cubicBezTo>
                  <a:pt x="5730711" y="717802"/>
                  <a:pt x="5736235" y="737664"/>
                  <a:pt x="5741232" y="757651"/>
                </a:cubicBezTo>
                <a:cubicBezTo>
                  <a:pt x="5736235" y="907552"/>
                  <a:pt x="5739425" y="1057951"/>
                  <a:pt x="5726242" y="1207355"/>
                </a:cubicBezTo>
                <a:cubicBezTo>
                  <a:pt x="5724278" y="1229615"/>
                  <a:pt x="5704108" y="1246393"/>
                  <a:pt x="5696262" y="1267316"/>
                </a:cubicBezTo>
                <a:cubicBezTo>
                  <a:pt x="5689028" y="1286606"/>
                  <a:pt x="5690967" y="1309099"/>
                  <a:pt x="5681272" y="1327277"/>
                </a:cubicBezTo>
                <a:cubicBezTo>
                  <a:pt x="5629249" y="1424821"/>
                  <a:pt x="5589998" y="1473960"/>
                  <a:pt x="5531370" y="1552129"/>
                </a:cubicBezTo>
                <a:cubicBezTo>
                  <a:pt x="5526373" y="1567119"/>
                  <a:pt x="5522604" y="1582576"/>
                  <a:pt x="5516380" y="1597100"/>
                </a:cubicBezTo>
                <a:cubicBezTo>
                  <a:pt x="5507578" y="1617639"/>
                  <a:pt x="5494246" y="1636137"/>
                  <a:pt x="5486400" y="1657060"/>
                </a:cubicBezTo>
                <a:cubicBezTo>
                  <a:pt x="5479166" y="1676350"/>
                  <a:pt x="5476406" y="1697034"/>
                  <a:pt x="5471409" y="1717021"/>
                </a:cubicBezTo>
                <a:cubicBezTo>
                  <a:pt x="5476406" y="1786975"/>
                  <a:pt x="5478655" y="1857180"/>
                  <a:pt x="5486400" y="1926883"/>
                </a:cubicBezTo>
                <a:cubicBezTo>
                  <a:pt x="5494819" y="2002648"/>
                  <a:pt x="5505183" y="1974789"/>
                  <a:pt x="5531370" y="2046805"/>
                </a:cubicBezTo>
                <a:cubicBezTo>
                  <a:pt x="5543801" y="2080992"/>
                  <a:pt x="5551779" y="2116641"/>
                  <a:pt x="5561350" y="2151736"/>
                </a:cubicBezTo>
                <a:cubicBezTo>
                  <a:pt x="5566771" y="2171612"/>
                  <a:pt x="5569107" y="2192406"/>
                  <a:pt x="5576341" y="2211696"/>
                </a:cubicBezTo>
                <a:cubicBezTo>
                  <a:pt x="5584187" y="2232619"/>
                  <a:pt x="5596328" y="2251670"/>
                  <a:pt x="5606321" y="2271657"/>
                </a:cubicBezTo>
                <a:cubicBezTo>
                  <a:pt x="5611318" y="2296641"/>
                  <a:pt x="5610768" y="2323413"/>
                  <a:pt x="5621311" y="2346608"/>
                </a:cubicBezTo>
                <a:cubicBezTo>
                  <a:pt x="5636221" y="2379410"/>
                  <a:pt x="5665158" y="2404321"/>
                  <a:pt x="5681272" y="2436549"/>
                </a:cubicBezTo>
                <a:cubicBezTo>
                  <a:pt x="5691265" y="2456536"/>
                  <a:pt x="5700165" y="2477108"/>
                  <a:pt x="5711252" y="2496510"/>
                </a:cubicBezTo>
                <a:cubicBezTo>
                  <a:pt x="5720190" y="2512152"/>
                  <a:pt x="5733175" y="2525366"/>
                  <a:pt x="5741232" y="2541480"/>
                </a:cubicBezTo>
                <a:cubicBezTo>
                  <a:pt x="5753266" y="2565547"/>
                  <a:pt x="5760284" y="2591842"/>
                  <a:pt x="5771213" y="2616431"/>
                </a:cubicBezTo>
                <a:cubicBezTo>
                  <a:pt x="5780289" y="2636851"/>
                  <a:pt x="5792894" y="2655644"/>
                  <a:pt x="5801193" y="2676392"/>
                </a:cubicBezTo>
                <a:cubicBezTo>
                  <a:pt x="5835128" y="2761230"/>
                  <a:pt x="5831418" y="2767799"/>
                  <a:pt x="5846164" y="2856273"/>
                </a:cubicBezTo>
                <a:cubicBezTo>
                  <a:pt x="5851161" y="3046149"/>
                  <a:pt x="5853079" y="3236130"/>
                  <a:pt x="5861154" y="3425900"/>
                </a:cubicBezTo>
                <a:cubicBezTo>
                  <a:pt x="5864299" y="3499810"/>
                  <a:pt x="5878917" y="3577448"/>
                  <a:pt x="5891134" y="3650752"/>
                </a:cubicBezTo>
                <a:cubicBezTo>
                  <a:pt x="5886137" y="3680732"/>
                  <a:pt x="5888488" y="3712919"/>
                  <a:pt x="5876144" y="3740693"/>
                </a:cubicBezTo>
                <a:cubicBezTo>
                  <a:pt x="5855469" y="3787212"/>
                  <a:pt x="5807870" y="3791206"/>
                  <a:pt x="5771213" y="3815644"/>
                </a:cubicBezTo>
                <a:cubicBezTo>
                  <a:pt x="5759454" y="3823483"/>
                  <a:pt x="5753873" y="3839304"/>
                  <a:pt x="5741232" y="3845624"/>
                </a:cubicBezTo>
                <a:cubicBezTo>
                  <a:pt x="5712966" y="3859757"/>
                  <a:pt x="5651291" y="3875605"/>
                  <a:pt x="5651291" y="3875605"/>
                </a:cubicBezTo>
                <a:cubicBezTo>
                  <a:pt x="5574031" y="3978618"/>
                  <a:pt x="5615599" y="3912370"/>
                  <a:pt x="5546360" y="4085467"/>
                </a:cubicBezTo>
                <a:cubicBezTo>
                  <a:pt x="5536367" y="4110451"/>
                  <a:pt x="5521657" y="4134032"/>
                  <a:pt x="5516380" y="4160418"/>
                </a:cubicBezTo>
                <a:cubicBezTo>
                  <a:pt x="5498291" y="4250863"/>
                  <a:pt x="5509447" y="4211198"/>
                  <a:pt x="5486400" y="4280339"/>
                </a:cubicBezTo>
                <a:cubicBezTo>
                  <a:pt x="5493233" y="4369171"/>
                  <a:pt x="5488668" y="4452036"/>
                  <a:pt x="5516380" y="4535172"/>
                </a:cubicBezTo>
                <a:cubicBezTo>
                  <a:pt x="5524889" y="4560699"/>
                  <a:pt x="5536367" y="4585139"/>
                  <a:pt x="5546360" y="4610123"/>
                </a:cubicBezTo>
                <a:cubicBezTo>
                  <a:pt x="5541363" y="4640103"/>
                  <a:pt x="5546131" y="4673495"/>
                  <a:pt x="5531370" y="4700064"/>
                </a:cubicBezTo>
                <a:cubicBezTo>
                  <a:pt x="5519237" y="4721904"/>
                  <a:pt x="5491739" y="4730513"/>
                  <a:pt x="5471409" y="4745034"/>
                </a:cubicBezTo>
                <a:cubicBezTo>
                  <a:pt x="5400663" y="4795566"/>
                  <a:pt x="5430563" y="4769092"/>
                  <a:pt x="5321508" y="4819985"/>
                </a:cubicBezTo>
                <a:cubicBezTo>
                  <a:pt x="5281009" y="4838885"/>
                  <a:pt x="5242840" y="4862757"/>
                  <a:pt x="5201586" y="4879946"/>
                </a:cubicBezTo>
                <a:cubicBezTo>
                  <a:pt x="5182569" y="4887870"/>
                  <a:pt x="5161171" y="4888421"/>
                  <a:pt x="5141626" y="4894936"/>
                </a:cubicBezTo>
                <a:cubicBezTo>
                  <a:pt x="5101125" y="4908436"/>
                  <a:pt x="5061827" y="4925317"/>
                  <a:pt x="5021705" y="4939906"/>
                </a:cubicBezTo>
                <a:cubicBezTo>
                  <a:pt x="5006855" y="4945306"/>
                  <a:pt x="4991529" y="4949348"/>
                  <a:pt x="4976734" y="4954896"/>
                </a:cubicBezTo>
                <a:cubicBezTo>
                  <a:pt x="4899863" y="4983723"/>
                  <a:pt x="4884593" y="4997309"/>
                  <a:pt x="4796852" y="5014857"/>
                </a:cubicBezTo>
                <a:cubicBezTo>
                  <a:pt x="4757350" y="5022757"/>
                  <a:pt x="4716905" y="5024850"/>
                  <a:pt x="4676931" y="5029847"/>
                </a:cubicBezTo>
                <a:cubicBezTo>
                  <a:pt x="4506645" y="5022443"/>
                  <a:pt x="4348548" y="5022039"/>
                  <a:pt x="4182255" y="4999867"/>
                </a:cubicBezTo>
                <a:cubicBezTo>
                  <a:pt x="4157000" y="4996500"/>
                  <a:pt x="4132288" y="4989874"/>
                  <a:pt x="4107305" y="4984877"/>
                </a:cubicBezTo>
                <a:cubicBezTo>
                  <a:pt x="3982387" y="4994870"/>
                  <a:pt x="3856837" y="4998820"/>
                  <a:pt x="3732550" y="5014857"/>
                </a:cubicBezTo>
                <a:cubicBezTo>
                  <a:pt x="3701208" y="5018901"/>
                  <a:pt x="3673893" y="5040368"/>
                  <a:pt x="3642609" y="5044837"/>
                </a:cubicBezTo>
                <a:cubicBezTo>
                  <a:pt x="3607632" y="5049834"/>
                  <a:pt x="3572226" y="5052425"/>
                  <a:pt x="3537678" y="5059828"/>
                </a:cubicBezTo>
                <a:cubicBezTo>
                  <a:pt x="3416116" y="5085877"/>
                  <a:pt x="3442000" y="5098259"/>
                  <a:pt x="3312826" y="5119788"/>
                </a:cubicBezTo>
                <a:cubicBezTo>
                  <a:pt x="3263293" y="5128043"/>
                  <a:pt x="3212753" y="5128549"/>
                  <a:pt x="3162924" y="5134778"/>
                </a:cubicBezTo>
                <a:cubicBezTo>
                  <a:pt x="3132765" y="5138548"/>
                  <a:pt x="3103169" y="5146218"/>
                  <a:pt x="3072983" y="5149769"/>
                </a:cubicBezTo>
                <a:cubicBezTo>
                  <a:pt x="3018170" y="5156218"/>
                  <a:pt x="2962904" y="5158311"/>
                  <a:pt x="2908091" y="5164759"/>
                </a:cubicBezTo>
                <a:cubicBezTo>
                  <a:pt x="2877905" y="5168310"/>
                  <a:pt x="2848277" y="5175732"/>
                  <a:pt x="2818150" y="5179749"/>
                </a:cubicBezTo>
                <a:cubicBezTo>
                  <a:pt x="2566644" y="5213283"/>
                  <a:pt x="2791656" y="5176907"/>
                  <a:pt x="2578308" y="5209729"/>
                </a:cubicBezTo>
                <a:cubicBezTo>
                  <a:pt x="2548268" y="5214351"/>
                  <a:pt x="2518610" y="5221695"/>
                  <a:pt x="2488367" y="5224719"/>
                </a:cubicBezTo>
                <a:cubicBezTo>
                  <a:pt x="2418583" y="5231698"/>
                  <a:pt x="2348459" y="5234713"/>
                  <a:pt x="2278505" y="5239710"/>
                </a:cubicBezTo>
                <a:cubicBezTo>
                  <a:pt x="2213547" y="5229716"/>
                  <a:pt x="2146362" y="5229332"/>
                  <a:pt x="2083632" y="5209729"/>
                </a:cubicBezTo>
                <a:cubicBezTo>
                  <a:pt x="2052578" y="5200025"/>
                  <a:pt x="2027768" y="5141601"/>
                  <a:pt x="2008682" y="5119788"/>
                </a:cubicBezTo>
                <a:cubicBezTo>
                  <a:pt x="1956011" y="5059593"/>
                  <a:pt x="1914425" y="5023405"/>
                  <a:pt x="1843790" y="4984877"/>
                </a:cubicBezTo>
                <a:cubicBezTo>
                  <a:pt x="1767297" y="4943154"/>
                  <a:pt x="1765247" y="4959833"/>
                  <a:pt x="1678898" y="4939906"/>
                </a:cubicBezTo>
                <a:cubicBezTo>
                  <a:pt x="1462300" y="4889922"/>
                  <a:pt x="1694903" y="4923363"/>
                  <a:pt x="1439055" y="4894936"/>
                </a:cubicBezTo>
                <a:cubicBezTo>
                  <a:pt x="1261302" y="4850498"/>
                  <a:pt x="1542720" y="4918667"/>
                  <a:pt x="1274164" y="4864955"/>
                </a:cubicBezTo>
                <a:cubicBezTo>
                  <a:pt x="1258670" y="4861856"/>
                  <a:pt x="1244779" y="4852563"/>
                  <a:pt x="1229193" y="4849965"/>
                </a:cubicBezTo>
                <a:cubicBezTo>
                  <a:pt x="1184562" y="4842527"/>
                  <a:pt x="1139252" y="4839972"/>
                  <a:pt x="1094282" y="4834975"/>
                </a:cubicBezTo>
                <a:cubicBezTo>
                  <a:pt x="1074295" y="4839972"/>
                  <a:pt x="1054130" y="4844305"/>
                  <a:pt x="1034321" y="4849965"/>
                </a:cubicBezTo>
                <a:cubicBezTo>
                  <a:pt x="1019128" y="4854306"/>
                  <a:pt x="1005151" y="4864955"/>
                  <a:pt x="989350" y="4864955"/>
                </a:cubicBezTo>
                <a:cubicBezTo>
                  <a:pt x="859339" y="4864955"/>
                  <a:pt x="729521" y="4854962"/>
                  <a:pt x="599606" y="4849965"/>
                </a:cubicBezTo>
                <a:cubicBezTo>
                  <a:pt x="549283" y="4824803"/>
                  <a:pt x="432084" y="4770993"/>
                  <a:pt x="374754" y="4730044"/>
                </a:cubicBezTo>
                <a:cubicBezTo>
                  <a:pt x="267924" y="4653739"/>
                  <a:pt x="453937" y="4754648"/>
                  <a:pt x="284813" y="4670083"/>
                </a:cubicBezTo>
                <a:cubicBezTo>
                  <a:pt x="254833" y="4630109"/>
                  <a:pt x="225338" y="4589767"/>
                  <a:pt x="194872" y="4550162"/>
                </a:cubicBezTo>
                <a:cubicBezTo>
                  <a:pt x="162832" y="4508510"/>
                  <a:pt x="130600" y="4475161"/>
                  <a:pt x="104931" y="4430241"/>
                </a:cubicBezTo>
                <a:cubicBezTo>
                  <a:pt x="81365" y="4389002"/>
                  <a:pt x="61033" y="4339504"/>
                  <a:pt x="44970" y="4295329"/>
                </a:cubicBezTo>
                <a:cubicBezTo>
                  <a:pt x="34170" y="4265630"/>
                  <a:pt x="24071" y="4235657"/>
                  <a:pt x="14990" y="4205388"/>
                </a:cubicBezTo>
                <a:cubicBezTo>
                  <a:pt x="9070" y="4185655"/>
                  <a:pt x="4997" y="4165415"/>
                  <a:pt x="0" y="4145428"/>
                </a:cubicBezTo>
                <a:cubicBezTo>
                  <a:pt x="4997" y="4055487"/>
                  <a:pt x="6450" y="3965279"/>
                  <a:pt x="14990" y="3875605"/>
                </a:cubicBezTo>
                <a:cubicBezTo>
                  <a:pt x="16488" y="3859875"/>
                  <a:pt x="23756" y="3845158"/>
                  <a:pt x="29980" y="3830634"/>
                </a:cubicBezTo>
                <a:cubicBezTo>
                  <a:pt x="61601" y="3756849"/>
                  <a:pt x="107012" y="3693641"/>
                  <a:pt x="164891" y="3635762"/>
                </a:cubicBezTo>
                <a:cubicBezTo>
                  <a:pt x="194871" y="3605782"/>
                  <a:pt x="218475" y="3567635"/>
                  <a:pt x="254832" y="3545821"/>
                </a:cubicBezTo>
                <a:cubicBezTo>
                  <a:pt x="279816" y="3530831"/>
                  <a:pt x="304314" y="3515000"/>
                  <a:pt x="329783" y="3500851"/>
                </a:cubicBezTo>
                <a:cubicBezTo>
                  <a:pt x="349317" y="3489999"/>
                  <a:pt x="370794" y="3482713"/>
                  <a:pt x="389744" y="3470870"/>
                </a:cubicBezTo>
                <a:cubicBezTo>
                  <a:pt x="516502" y="3391647"/>
                  <a:pt x="377751" y="3454682"/>
                  <a:pt x="524655" y="3395919"/>
                </a:cubicBezTo>
                <a:cubicBezTo>
                  <a:pt x="534649" y="3385926"/>
                  <a:pt x="542517" y="3373210"/>
                  <a:pt x="554636" y="3365939"/>
                </a:cubicBezTo>
                <a:cubicBezTo>
                  <a:pt x="568185" y="3357810"/>
                  <a:pt x="587467" y="3361064"/>
                  <a:pt x="599606" y="3350949"/>
                </a:cubicBezTo>
                <a:cubicBezTo>
                  <a:pt x="648463" y="3310234"/>
                  <a:pt x="689547" y="3261008"/>
                  <a:pt x="734518" y="3216037"/>
                </a:cubicBezTo>
                <a:lnTo>
                  <a:pt x="779488" y="3171067"/>
                </a:lnTo>
                <a:lnTo>
                  <a:pt x="824459" y="3126096"/>
                </a:lnTo>
                <a:cubicBezTo>
                  <a:pt x="833989" y="3102271"/>
                  <a:pt x="869429" y="3023460"/>
                  <a:pt x="869429" y="2991185"/>
                </a:cubicBezTo>
                <a:cubicBezTo>
                  <a:pt x="869429" y="2965707"/>
                  <a:pt x="865833" y="2939023"/>
                  <a:pt x="854439" y="2916234"/>
                </a:cubicBezTo>
                <a:cubicBezTo>
                  <a:pt x="826716" y="2860788"/>
                  <a:pt x="786967" y="2840015"/>
                  <a:pt x="749508" y="2796313"/>
                </a:cubicBezTo>
                <a:cubicBezTo>
                  <a:pt x="733249" y="2777344"/>
                  <a:pt x="719527" y="2756339"/>
                  <a:pt x="704537" y="2736352"/>
                </a:cubicBezTo>
                <a:cubicBezTo>
                  <a:pt x="663517" y="2572274"/>
                  <a:pt x="724659" y="2830526"/>
                  <a:pt x="674557" y="2496510"/>
                </a:cubicBezTo>
                <a:cubicBezTo>
                  <a:pt x="665334" y="2435021"/>
                  <a:pt x="648178" y="2387391"/>
                  <a:pt x="629586" y="2331618"/>
                </a:cubicBezTo>
                <a:cubicBezTo>
                  <a:pt x="624589" y="2291644"/>
                  <a:pt x="621219" y="2251433"/>
                  <a:pt x="614596" y="2211696"/>
                </a:cubicBezTo>
                <a:cubicBezTo>
                  <a:pt x="611209" y="2191375"/>
                  <a:pt x="599606" y="2172338"/>
                  <a:pt x="599606" y="2151736"/>
                </a:cubicBezTo>
                <a:cubicBezTo>
                  <a:pt x="599606" y="2092638"/>
                  <a:pt x="572016" y="1970420"/>
                  <a:pt x="644577" y="1926883"/>
                </a:cubicBezTo>
                <a:cubicBezTo>
                  <a:pt x="658126" y="1918753"/>
                  <a:pt x="674557" y="1916890"/>
                  <a:pt x="689547" y="1911893"/>
                </a:cubicBezTo>
                <a:cubicBezTo>
                  <a:pt x="769495" y="1916890"/>
                  <a:pt x="850021" y="1916060"/>
                  <a:pt x="929390" y="1926883"/>
                </a:cubicBezTo>
                <a:cubicBezTo>
                  <a:pt x="960702" y="1931153"/>
                  <a:pt x="988343" y="1950666"/>
                  <a:pt x="1019331" y="1956864"/>
                </a:cubicBezTo>
                <a:cubicBezTo>
                  <a:pt x="1109776" y="1974953"/>
                  <a:pt x="1070111" y="1963797"/>
                  <a:pt x="1139252" y="1986844"/>
                </a:cubicBezTo>
                <a:cubicBezTo>
                  <a:pt x="1224196" y="1981847"/>
                  <a:pt x="1309377" y="1979921"/>
                  <a:pt x="1394085" y="1971854"/>
                </a:cubicBezTo>
                <a:cubicBezTo>
                  <a:pt x="1429448" y="1968486"/>
                  <a:pt x="1501139" y="1940812"/>
                  <a:pt x="1528996" y="1926883"/>
                </a:cubicBezTo>
                <a:cubicBezTo>
                  <a:pt x="1545110" y="1918826"/>
                  <a:pt x="1557853" y="1904960"/>
                  <a:pt x="1573967" y="1896903"/>
                </a:cubicBezTo>
                <a:cubicBezTo>
                  <a:pt x="1675972" y="1845901"/>
                  <a:pt x="1554125" y="1929915"/>
                  <a:pt x="1678898" y="1851932"/>
                </a:cubicBezTo>
                <a:cubicBezTo>
                  <a:pt x="1700084" y="1838691"/>
                  <a:pt x="1718392" y="1821289"/>
                  <a:pt x="1738859" y="1806962"/>
                </a:cubicBezTo>
                <a:cubicBezTo>
                  <a:pt x="1797239" y="1766096"/>
                  <a:pt x="1836271" y="1745771"/>
                  <a:pt x="1888760" y="1702031"/>
                </a:cubicBezTo>
                <a:cubicBezTo>
                  <a:pt x="1899617" y="1692983"/>
                  <a:pt x="1910261" y="1683357"/>
                  <a:pt x="1918741" y="1672051"/>
                </a:cubicBezTo>
                <a:cubicBezTo>
                  <a:pt x="1940360" y="1643226"/>
                  <a:pt x="1978701" y="1582110"/>
                  <a:pt x="1978701" y="1582110"/>
                </a:cubicBezTo>
                <a:cubicBezTo>
                  <a:pt x="1988695" y="1552130"/>
                  <a:pt x="1986336" y="1514515"/>
                  <a:pt x="2008682" y="1492169"/>
                </a:cubicBezTo>
                <a:lnTo>
                  <a:pt x="2083632" y="1417218"/>
                </a:lnTo>
                <a:cubicBezTo>
                  <a:pt x="2116773" y="1317796"/>
                  <a:pt x="2096124" y="1304791"/>
                  <a:pt x="2098623" y="1282306"/>
                </a:cubicBezTo>
                <a:close/>
              </a:path>
            </a:pathLst>
          </a:custGeom>
          <a:pattFill prst="pct25">
            <a:fgClr>
              <a:srgbClr val="C00000"/>
            </a:fgClr>
            <a:bgClr>
              <a:schemeClr val="bg1"/>
            </a:bgClr>
          </a:patt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Rectangle 22"/>
              <p:cNvSpPr/>
              <p:nvPr/>
            </p:nvSpPr>
            <p:spPr>
              <a:xfrm>
                <a:off x="8969819" y="4672094"/>
                <a:ext cx="47410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charset="0"/>
                          <a:ea typeface="Palatino" charset="0"/>
                          <a:cs typeface="Palatino" charset="0"/>
                        </a:rPr>
                        <m:t>𝑓</m:t>
                      </m:r>
                    </m:oMath>
                  </m:oMathPara>
                </a14:m>
                <a:endParaRPr lang="en-US" sz="2800" dirty="0"/>
              </a:p>
            </p:txBody>
          </p:sp>
        </mc:Choice>
        <mc:Fallback xmlns="">
          <p:sp>
            <p:nvSpPr>
              <p:cNvPr id="23" name="Rectangle 22"/>
              <p:cNvSpPr>
                <a:spLocks noRot="1" noChangeAspect="1" noMove="1" noResize="1" noEditPoints="1" noAdjustHandles="1" noChangeArrowheads="1" noChangeShapeType="1" noTextEdit="1"/>
              </p:cNvSpPr>
              <p:nvPr/>
            </p:nvSpPr>
            <p:spPr>
              <a:xfrm>
                <a:off x="8969819" y="4672094"/>
                <a:ext cx="474104" cy="523220"/>
              </a:xfrm>
              <a:prstGeom prst="rect">
                <a:avLst/>
              </a:prstGeom>
              <a:blipFill rotWithShape="0">
                <a:blip r:embed="rId8"/>
                <a:stretch>
                  <a:fillRect/>
                </a:stretch>
              </a:blipFill>
            </p:spPr>
            <p:txBody>
              <a:bodyPr/>
              <a:lstStyle/>
              <a:p>
                <a:r>
                  <a:rPr lang="en-US">
                    <a:noFill/>
                  </a:rPr>
                  <a:t> </a:t>
                </a:r>
              </a:p>
            </p:txBody>
          </p:sp>
        </mc:Fallback>
      </mc:AlternateContent>
      <p:sp>
        <p:nvSpPr>
          <p:cNvPr id="32" name="Oval 31"/>
          <p:cNvSpPr/>
          <p:nvPr/>
        </p:nvSpPr>
        <p:spPr>
          <a:xfrm>
            <a:off x="8949128" y="5195314"/>
            <a:ext cx="250218" cy="25021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p:cNvSpPr/>
          <p:nvPr/>
        </p:nvSpPr>
        <p:spPr>
          <a:xfrm>
            <a:off x="7330190" y="351037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6844267" y="594693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2800070" y="3238066"/>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166537" y="3510379"/>
            <a:ext cx="155959" cy="155959"/>
          </a:xfrm>
          <a:prstGeom prst="ellipse">
            <a:avLst/>
          </a:prstGeom>
          <a:solidFill>
            <a:srgbClr val="FF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3322496" y="3166011"/>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3584544" y="3752045"/>
            <a:ext cx="155959" cy="155959"/>
          </a:xfrm>
          <a:prstGeom prst="ellipse">
            <a:avLst/>
          </a:prstGeom>
          <a:solidFill>
            <a:srgbClr val="FF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2652488" y="3868821"/>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8484495" y="2601602"/>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7455299" y="576852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1">
            <a:extLst>
              <a:ext uri="{FF2B5EF4-FFF2-40B4-BE49-F238E27FC236}">
                <a16:creationId xmlns:a16="http://schemas.microsoft.com/office/drawing/2014/main" id="{D31F3320-28E2-EC41-BD08-BD39DEF8546F}"/>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Proof of Compression Theorem</a:t>
            </a:r>
          </a:p>
        </p:txBody>
      </p: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12CB1342-8EE7-334B-B566-DFD143A0E2F9}"/>
                  </a:ext>
                </a:extLst>
              </p:cNvPr>
              <p:cNvSpPr txBox="1">
                <a:spLocks/>
              </p:cNvSpPr>
              <p:nvPr/>
            </p:nvSpPr>
            <p:spPr>
              <a:xfrm>
                <a:off x="838200" y="1114424"/>
                <a:ext cx="10515600" cy="33838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cannot implement Alice, but we can implement Bob!</a:t>
                </a:r>
              </a:p>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draw </a:t>
                </a:r>
                <a14:m>
                  <m:oMath xmlns:m="http://schemas.openxmlformats.org/officeDocument/2006/math">
                    <m:r>
                      <a:rPr lang="en-US" sz="2600" i="1">
                        <a:solidFill>
                          <a:srgbClr val="FF0000"/>
                        </a:solidFill>
                        <a:latin typeface="Cambria Math" charset="0"/>
                        <a:ea typeface="Palatino" charset="0"/>
                        <a:cs typeface="Palatino" charset="0"/>
                      </a:rPr>
                      <m:t>𝑚</m:t>
                    </m:r>
                  </m:oMath>
                </a14:m>
                <a:r>
                  <a:rPr lang="en-US" sz="2600" dirty="0">
                    <a:latin typeface="Calibri" panose="020F0502020204030204" pitchFamily="34" charset="0"/>
                    <a:ea typeface="Palatino" charset="0"/>
                    <a:cs typeface="Calibri" panose="020F0502020204030204" pitchFamily="34" charset="0"/>
                  </a:rPr>
                  <a:t> </a:t>
                </a:r>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 from </a:t>
                </a:r>
                <a14:m>
                  <m:oMath xmlns:m="http://schemas.openxmlformats.org/officeDocument/2006/math">
                    <m:r>
                      <a:rPr lang="en-US" sz="2600" i="1">
                        <a:latin typeface="Cambria Math" charset="0"/>
                        <a:ea typeface="Palatino" charset="0"/>
                        <a:cs typeface="Palatino" charset="0"/>
                      </a:rPr>
                      <m:t>𝑓</m:t>
                    </m:r>
                  </m:oMath>
                </a14:m>
                <a:r>
                  <a:rPr lang="en-US" sz="2600" dirty="0">
                    <a:latin typeface="Calibri" panose="020F0502020204030204" pitchFamily="34" charset="0"/>
                    <a:ea typeface="Palatino" charset="0"/>
                    <a:cs typeface="Calibri" panose="020F0502020204030204" pitchFamily="34" charset="0"/>
                  </a:rPr>
                  <a:t> and try all </a:t>
                </a:r>
                <a14:m>
                  <m:oMath xmlns:m="http://schemas.openxmlformats.org/officeDocument/2006/math">
                    <m:r>
                      <a:rPr lang="en-US" sz="2600" i="1">
                        <a:latin typeface="Cambria Math" charset="0"/>
                        <a:ea typeface="Palatino" charset="0"/>
                        <a:cs typeface="Palatino" charset="0"/>
                      </a:rPr>
                      <m:t>𝑀</m:t>
                    </m:r>
                    <m:r>
                      <a:rPr lang="en-US" sz="2600" i="1">
                        <a:latin typeface="Cambria Math" charset="0"/>
                        <a:ea typeface="Palatino" charset="0"/>
                        <a:cs typeface="Palatino" charset="0"/>
                      </a:rPr>
                      <m:t>≤</m:t>
                    </m:r>
                    <m:sSup>
                      <m:sSupPr>
                        <m:ctrlPr>
                          <a:rPr lang="en-US" sz="2600" i="1">
                            <a:solidFill>
                              <a:srgbClr val="FF0000"/>
                            </a:solidFill>
                            <a:latin typeface="Cambria Math" panose="02040503050406030204" pitchFamily="18" charset="0"/>
                            <a:ea typeface="Palatino" charset="0"/>
                            <a:cs typeface="Palatino" charset="0"/>
                          </a:rPr>
                        </m:ctrlPr>
                      </m:sSupPr>
                      <m:e>
                        <m:r>
                          <a:rPr lang="en-US" sz="2600" i="1">
                            <a:solidFill>
                              <a:srgbClr val="FF0000"/>
                            </a:solidFill>
                            <a:latin typeface="Cambria Math" charset="0"/>
                            <a:ea typeface="Palatino" charset="0"/>
                            <a:cs typeface="Palatino" charset="0"/>
                          </a:rPr>
                          <m:t>𝑚</m:t>
                        </m:r>
                      </m:e>
                      <m:sup>
                        <m:r>
                          <a:rPr lang="en-US" sz="2600" i="1">
                            <a:solidFill>
                              <a:srgbClr val="4273B6"/>
                            </a:solidFill>
                            <a:latin typeface="Cambria Math" charset="0"/>
                            <a:ea typeface="Palatino" charset="0"/>
                            <a:cs typeface="Palatino" charset="0"/>
                          </a:rPr>
                          <m:t>𝑡</m:t>
                        </m:r>
                      </m:sup>
                    </m:sSup>
                  </m:oMath>
                </a14:m>
                <a:r>
                  <a:rPr lang="en-US" sz="2600" dirty="0">
                    <a:latin typeface="Calibri" panose="020F0502020204030204" pitchFamily="34" charset="0"/>
                    <a:ea typeface="Palatino" charset="0"/>
                    <a:cs typeface="Calibri" panose="020F0502020204030204" pitchFamily="34" charset="0"/>
                  </a:rPr>
                  <a:t> possible inputs to Bob to get a </a:t>
                </a:r>
                <a:r>
                  <a:rPr lang="en-US" sz="2600" b="1" dirty="0">
                    <a:latin typeface="Calibri" panose="020F0502020204030204" pitchFamily="34" charset="0"/>
                    <a:ea typeface="Palatino" charset="0"/>
                    <a:cs typeface="Calibri" panose="020F0502020204030204" pitchFamily="34" charset="0"/>
                  </a:rPr>
                  <a:t>data-dependent</a:t>
                </a:r>
                <a:r>
                  <a:rPr lang="en-US" sz="2600" dirty="0">
                    <a:latin typeface="Calibri" panose="020F0502020204030204" pitchFamily="34" charset="0"/>
                    <a:ea typeface="Palatino" charset="0"/>
                    <a:cs typeface="Calibri" panose="020F0502020204030204" pitchFamily="34" charset="0"/>
                  </a:rPr>
                  <a:t> cover of </a:t>
                </a:r>
                <a14:m>
                  <m:oMath xmlns:m="http://schemas.openxmlformats.org/officeDocument/2006/math">
                    <m:r>
                      <a:rPr lang="en-US" sz="2600" i="1">
                        <a:solidFill>
                          <a:srgbClr val="C00000"/>
                        </a:solidFill>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of size </a:t>
                </a:r>
                <a14:m>
                  <m:oMath xmlns:m="http://schemas.openxmlformats.org/officeDocument/2006/math">
                    <m:r>
                      <a:rPr lang="en-US" sz="2600" i="1">
                        <a:latin typeface="Cambria Math" charset="0"/>
                        <a:ea typeface="Palatino" charset="0"/>
                        <a:cs typeface="Palatino" charset="0"/>
                      </a:rPr>
                      <m:t>𝑀</m:t>
                    </m:r>
                  </m:oMath>
                </a14:m>
                <a:r>
                  <a:rPr lang="en-US" sz="2600" dirty="0">
                    <a:latin typeface="Calibri" panose="020F0502020204030204" pitchFamily="34" charset="0"/>
                    <a:ea typeface="Palatino" charset="0"/>
                    <a:cs typeface="Calibri" panose="020F0502020204030204" pitchFamily="34" charset="0"/>
                  </a:rPr>
                  <a:t>.</a:t>
                </a:r>
              </a:p>
              <a:p>
                <a:pPr lvl="1">
                  <a:lnSpc>
                    <a:spcPct val="100000"/>
                  </a:lnSpc>
                  <a:spcBef>
                    <a:spcPts val="0"/>
                  </a:spcBef>
                  <a:defRPr/>
                </a:pPr>
                <a:r>
                  <a:rPr lang="en-US" dirty="0">
                    <a:latin typeface="Calibri" panose="020F0502020204030204" pitchFamily="34" charset="0"/>
                    <a:ea typeface="Palatino" charset="0"/>
                    <a:cs typeface="Calibri" panose="020F0502020204030204" pitchFamily="34" charset="0"/>
                  </a:rPr>
                  <a:t>Existence of cover follows from </a:t>
                </a:r>
                <a14:m>
                  <m:oMath xmlns:m="http://schemas.openxmlformats.org/officeDocument/2006/math">
                    <m:r>
                      <a:rPr lang="en-US" i="1">
                        <a:solidFill>
                          <a:srgbClr val="4273B5"/>
                        </a:solidFill>
                        <a:latin typeface="Cambria Math" charset="0"/>
                        <a:ea typeface="Palatino" charset="0"/>
                        <a:cs typeface="Palatino" charset="0"/>
                      </a:rPr>
                      <m:t>𝑡</m:t>
                    </m:r>
                  </m:oMath>
                </a14:m>
                <a:r>
                  <a:rPr lang="en-US" dirty="0">
                    <a:latin typeface="Calibri" panose="020F0502020204030204" pitchFamily="34" charset="0"/>
                    <a:ea typeface="Palatino" charset="0"/>
                    <a:cs typeface="Calibri" panose="020F0502020204030204" pitchFamily="34" charset="0"/>
                  </a:rPr>
                  <a:t>-compression. </a:t>
                </a:r>
              </a:p>
              <a:p>
                <a:pPr lvl="1">
                  <a:lnSpc>
                    <a:spcPct val="100000"/>
                  </a:lnSpc>
                  <a:spcBef>
                    <a:spcPts val="0"/>
                  </a:spcBef>
                  <a:defRPr/>
                </a:pPr>
                <a:endParaRPr lang="en-US" sz="2200" dirty="0">
                  <a:latin typeface="Calibri" panose="020F0502020204030204" pitchFamily="34" charset="0"/>
                  <a:ea typeface="Palatino" charset="0"/>
                  <a:cs typeface="Calibri" panose="020F0502020204030204" pitchFamily="34" charset="0"/>
                </a:endParaRPr>
              </a:p>
              <a:p>
                <a:pPr>
                  <a:lnSpc>
                    <a:spcPct val="100000"/>
                  </a:lnSpc>
                  <a:spcBef>
                    <a:spcPts val="0"/>
                  </a:spcBef>
                  <a:defRPr/>
                </a:pPr>
                <a:endParaRPr lang="en-US" sz="2600" b="1" dirty="0">
                  <a:latin typeface="Calibri" panose="020F0502020204030204" pitchFamily="34" charset="0"/>
                  <a:ea typeface="Palatino" charset="0"/>
                  <a:cs typeface="Calibri" panose="020F0502020204030204" pitchFamily="34" charset="0"/>
                </a:endParaRPr>
              </a:p>
            </p:txBody>
          </p:sp>
        </mc:Choice>
        <mc:Fallback xmlns="">
          <p:sp>
            <p:nvSpPr>
              <p:cNvPr id="27" name="Content Placeholder 2">
                <a:extLst>
                  <a:ext uri="{FF2B5EF4-FFF2-40B4-BE49-F238E27FC236}">
                    <a16:creationId xmlns:a16="http://schemas.microsoft.com/office/drawing/2014/main" id="{12CB1342-8EE7-334B-B566-DFD143A0E2F9}"/>
                  </a:ext>
                </a:extLst>
              </p:cNvPr>
              <p:cNvSpPr txBox="1">
                <a:spLocks noRot="1" noChangeAspect="1" noMove="1" noResize="1" noEditPoints="1" noAdjustHandles="1" noChangeArrowheads="1" noChangeShapeType="1" noTextEdit="1"/>
              </p:cNvSpPr>
              <p:nvPr/>
            </p:nvSpPr>
            <p:spPr>
              <a:xfrm>
                <a:off x="838200" y="1114424"/>
                <a:ext cx="10515600" cy="3383834"/>
              </a:xfrm>
              <a:prstGeom prst="rect">
                <a:avLst/>
              </a:prstGeom>
              <a:blipFill>
                <a:blip r:embed="rId9"/>
                <a:stretch>
                  <a:fillRect l="-844" t="-1498" r="-844"/>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F6E9A30D-9442-AF40-A560-0F2A6D151EA6}"/>
              </a:ext>
            </a:extLst>
          </p:cNvPr>
          <p:cNvSpPr txBox="1"/>
          <p:nvPr/>
        </p:nvSpPr>
        <p:spPr>
          <a:xfrm>
            <a:off x="11727305" y="6488668"/>
            <a:ext cx="464695" cy="369332"/>
          </a:xfrm>
          <a:prstGeom prst="rect">
            <a:avLst/>
          </a:prstGeom>
          <a:noFill/>
        </p:spPr>
        <p:txBody>
          <a:bodyPr wrap="square" rtlCol="0">
            <a:spAutoFit/>
          </a:bodyPr>
          <a:lstStyle/>
          <a:p>
            <a:r>
              <a:rPr lang="en-US" dirty="0"/>
              <a:t>19</a:t>
            </a:r>
          </a:p>
        </p:txBody>
      </p:sp>
    </p:spTree>
    <p:extLst>
      <p:ext uri="{BB962C8B-B14F-4D97-AF65-F5344CB8AC3E}">
        <p14:creationId xmlns:p14="http://schemas.microsoft.com/office/powerpoint/2010/main" val="908974219"/>
      </p:ext>
    </p:extLst>
  </p:cSld>
  <p:clrMapOvr>
    <a:masterClrMapping/>
  </p:clrMapOvr>
  <mc:AlternateContent xmlns:mc="http://schemas.openxmlformats.org/markup-compatibility/2006" xmlns:p14="http://schemas.microsoft.com/office/powerpoint/2010/main">
    <mc:Choice Requires="p14">
      <p:transition spd="slow" p14:dur="2000" advTm="2128"/>
    </mc:Choice>
    <mc:Fallback xmlns="">
      <p:transition spd="slow" advTm="2128"/>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p:cNvSpPr/>
          <p:nvPr/>
        </p:nvSpPr>
        <p:spPr>
          <a:xfrm>
            <a:off x="2443069" y="2981919"/>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stretch>
            <a:fillRect/>
          </a:stretch>
        </p:blipFill>
        <p:spPr>
          <a:xfrm>
            <a:off x="2488730" y="4205887"/>
            <a:ext cx="1307351" cy="1978855"/>
          </a:xfrm>
          <a:prstGeom prst="rect">
            <a:avLst/>
          </a:prstGeom>
        </p:spPr>
      </p:pic>
      <mc:AlternateContent xmlns:mc="http://schemas.openxmlformats.org/markup-compatibility/2006" xmlns:a14="http://schemas.microsoft.com/office/drawing/2010/main">
        <mc:Choice Requires="a14">
          <p:sp>
            <p:nvSpPr>
              <p:cNvPr id="18" name="Rectangle 17"/>
              <p:cNvSpPr/>
              <p:nvPr/>
            </p:nvSpPr>
            <p:spPr>
              <a:xfrm>
                <a:off x="5627096" y="4948377"/>
                <a:ext cx="625299"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600" b="0" i="1" smtClean="0">
                              <a:latin typeface="Cambria Math" panose="02040503050406030204" pitchFamily="18" charset="0"/>
                              <a:ea typeface="Cambria Math" charset="0"/>
                              <a:cs typeface="Cambria Math" charset="0"/>
                            </a:rPr>
                          </m:ctrlPr>
                        </m:sSubPr>
                        <m:e>
                          <m:r>
                            <a:rPr lang="en-US" sz="2600" b="0" i="1" smtClean="0">
                              <a:latin typeface="Cambria Math" charset="0"/>
                              <a:ea typeface="Cambria Math" charset="0"/>
                              <a:cs typeface="Cambria Math" charset="0"/>
                            </a:rPr>
                            <m:t>𝑓</m:t>
                          </m:r>
                        </m:e>
                        <m:sub>
                          <m:r>
                            <a:rPr lang="en-US" sz="2600" b="0" i="1" smtClean="0">
                              <a:latin typeface="Cambria Math" charset="0"/>
                              <a:ea typeface="Cambria Math" charset="0"/>
                              <a:cs typeface="Cambria Math" charset="0"/>
                            </a:rPr>
                            <m:t>𝑀</m:t>
                          </m:r>
                        </m:sub>
                      </m:sSub>
                    </m:oMath>
                  </m:oMathPara>
                </a14:m>
                <a:endParaRPr lang="en-US" sz="2600" dirty="0"/>
              </a:p>
            </p:txBody>
          </p:sp>
        </mc:Choice>
        <mc:Fallback xmlns="">
          <p:sp>
            <p:nvSpPr>
              <p:cNvPr id="18" name="Rectangle 17"/>
              <p:cNvSpPr>
                <a:spLocks noRot="1" noChangeAspect="1" noMove="1" noResize="1" noEditPoints="1" noAdjustHandles="1" noChangeArrowheads="1" noChangeShapeType="1" noTextEdit="1"/>
              </p:cNvSpPr>
              <p:nvPr/>
            </p:nvSpPr>
            <p:spPr>
              <a:xfrm>
                <a:off x="5627096" y="4948377"/>
                <a:ext cx="625299" cy="492443"/>
              </a:xfrm>
              <a:prstGeom prst="rect">
                <a:avLst/>
              </a:prstGeom>
              <a:blipFill rotWithShape="0">
                <a:blip r:embed="rId4"/>
                <a:stretch>
                  <a:fillRect/>
                </a:stretch>
              </a:blipFill>
            </p:spPr>
            <p:txBody>
              <a:bodyPr/>
              <a:lstStyle/>
              <a:p>
                <a:r>
                  <a:rPr lang="en-US">
                    <a:noFill/>
                  </a:rPr>
                  <a:t> </a:t>
                </a:r>
              </a:p>
            </p:txBody>
          </p:sp>
        </mc:Fallback>
      </mc:AlternateContent>
      <p:cxnSp>
        <p:nvCxnSpPr>
          <p:cNvPr id="19" name="Straight Arrow Connector 18"/>
          <p:cNvCxnSpPr/>
          <p:nvPr/>
        </p:nvCxnSpPr>
        <p:spPr>
          <a:xfrm>
            <a:off x="3796081" y="5195315"/>
            <a:ext cx="1831015" cy="486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10217863" y="3077007"/>
                <a:ext cx="777777"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800" i="1">
                          <a:solidFill>
                            <a:srgbClr val="C00000"/>
                          </a:solidFill>
                          <a:latin typeface="Cambria Math" charset="0"/>
                          <a:ea typeface="Palatino" charset="0"/>
                          <a:cs typeface="Palatino" charset="0"/>
                        </a:rPr>
                        <m:t>ℱ</m:t>
                      </m:r>
                    </m:oMath>
                  </m:oMathPara>
                </a14:m>
                <a:endParaRPr lang="en-US" sz="4800" dirty="0">
                  <a:solidFill>
                    <a:schemeClr val="accent6"/>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10217863" y="3077007"/>
                <a:ext cx="777777" cy="830997"/>
              </a:xfrm>
              <a:prstGeom prst="rect">
                <a:avLst/>
              </a:prstGeom>
              <a:blipFill rotWithShape="0">
                <a:blip r:embed="rId7"/>
                <a:stretch>
                  <a:fillRect/>
                </a:stretch>
              </a:blipFill>
            </p:spPr>
            <p:txBody>
              <a:bodyPr/>
              <a:lstStyle/>
              <a:p>
                <a:r>
                  <a:rPr lang="en-US">
                    <a:noFill/>
                  </a:rPr>
                  <a:t> </a:t>
                </a:r>
              </a:p>
            </p:txBody>
          </p:sp>
        </mc:Fallback>
      </mc:AlternateContent>
      <p:sp>
        <p:nvSpPr>
          <p:cNvPr id="21" name="Freeform 20"/>
          <p:cNvSpPr/>
          <p:nvPr/>
        </p:nvSpPr>
        <p:spPr>
          <a:xfrm>
            <a:off x="6985354" y="2061698"/>
            <a:ext cx="5891134" cy="5239710"/>
          </a:xfrm>
          <a:custGeom>
            <a:avLst/>
            <a:gdLst>
              <a:gd name="connsiteX0" fmla="*/ 2098623 w 5891134"/>
              <a:gd name="connsiteY0" fmla="*/ 1282306 h 5239710"/>
              <a:gd name="connsiteX1" fmla="*/ 2098623 w 5891134"/>
              <a:gd name="connsiteY1" fmla="*/ 1282306 h 5239710"/>
              <a:gd name="connsiteX2" fmla="*/ 2188564 w 5891134"/>
              <a:gd name="connsiteY2" fmla="*/ 1162385 h 5239710"/>
              <a:gd name="connsiteX3" fmla="*/ 2278505 w 5891134"/>
              <a:gd name="connsiteY3" fmla="*/ 1102424 h 5239710"/>
              <a:gd name="connsiteX4" fmla="*/ 2338465 w 5891134"/>
              <a:gd name="connsiteY4" fmla="*/ 1072444 h 5239710"/>
              <a:gd name="connsiteX5" fmla="*/ 2458386 w 5891134"/>
              <a:gd name="connsiteY5" fmla="*/ 1042464 h 5239710"/>
              <a:gd name="connsiteX6" fmla="*/ 3327816 w 5891134"/>
              <a:gd name="connsiteY6" fmla="*/ 1042464 h 5239710"/>
              <a:gd name="connsiteX7" fmla="*/ 3417757 w 5891134"/>
              <a:gd name="connsiteY7" fmla="*/ 997493 h 5239710"/>
              <a:gd name="connsiteX8" fmla="*/ 3462727 w 5891134"/>
              <a:gd name="connsiteY8" fmla="*/ 982503 h 5239710"/>
              <a:gd name="connsiteX9" fmla="*/ 3537678 w 5891134"/>
              <a:gd name="connsiteY9" fmla="*/ 937532 h 5239710"/>
              <a:gd name="connsiteX10" fmla="*/ 3612629 w 5891134"/>
              <a:gd name="connsiteY10" fmla="*/ 892562 h 5239710"/>
              <a:gd name="connsiteX11" fmla="*/ 3732550 w 5891134"/>
              <a:gd name="connsiteY11" fmla="*/ 772641 h 5239710"/>
              <a:gd name="connsiteX12" fmla="*/ 3762531 w 5891134"/>
              <a:gd name="connsiteY12" fmla="*/ 742660 h 5239710"/>
              <a:gd name="connsiteX13" fmla="*/ 3807501 w 5891134"/>
              <a:gd name="connsiteY13" fmla="*/ 697690 h 5239710"/>
              <a:gd name="connsiteX14" fmla="*/ 3867462 w 5891134"/>
              <a:gd name="connsiteY14" fmla="*/ 667710 h 5239710"/>
              <a:gd name="connsiteX15" fmla="*/ 3912432 w 5891134"/>
              <a:gd name="connsiteY15" fmla="*/ 652719 h 5239710"/>
              <a:gd name="connsiteX16" fmla="*/ 4062334 w 5891134"/>
              <a:gd name="connsiteY16" fmla="*/ 637729 h 5239710"/>
              <a:gd name="connsiteX17" fmla="*/ 4407108 w 5891134"/>
              <a:gd name="connsiteY17" fmla="*/ 622739 h 5239710"/>
              <a:gd name="connsiteX18" fmla="*/ 4542019 w 5891134"/>
              <a:gd name="connsiteY18" fmla="*/ 562778 h 5239710"/>
              <a:gd name="connsiteX19" fmla="*/ 4691921 w 5891134"/>
              <a:gd name="connsiteY19" fmla="*/ 487828 h 5239710"/>
              <a:gd name="connsiteX20" fmla="*/ 4766872 w 5891134"/>
              <a:gd name="connsiteY20" fmla="*/ 397887 h 5239710"/>
              <a:gd name="connsiteX21" fmla="*/ 4826832 w 5891134"/>
              <a:gd name="connsiteY21" fmla="*/ 292955 h 5239710"/>
              <a:gd name="connsiteX22" fmla="*/ 4901783 w 5891134"/>
              <a:gd name="connsiteY22" fmla="*/ 247985 h 5239710"/>
              <a:gd name="connsiteX23" fmla="*/ 4946754 w 5891134"/>
              <a:gd name="connsiteY23" fmla="*/ 218005 h 5239710"/>
              <a:gd name="connsiteX24" fmla="*/ 4991724 w 5891134"/>
              <a:gd name="connsiteY24" fmla="*/ 203014 h 5239710"/>
              <a:gd name="connsiteX25" fmla="*/ 5126636 w 5891134"/>
              <a:gd name="connsiteY25" fmla="*/ 113073 h 5239710"/>
              <a:gd name="connsiteX26" fmla="*/ 5171606 w 5891134"/>
              <a:gd name="connsiteY26" fmla="*/ 83093 h 5239710"/>
              <a:gd name="connsiteX27" fmla="*/ 5216577 w 5891134"/>
              <a:gd name="connsiteY27" fmla="*/ 68103 h 5239710"/>
              <a:gd name="connsiteX28" fmla="*/ 5546360 w 5891134"/>
              <a:gd name="connsiteY28" fmla="*/ 23132 h 5239710"/>
              <a:gd name="connsiteX29" fmla="*/ 5606321 w 5891134"/>
              <a:gd name="connsiteY29" fmla="*/ 113073 h 5239710"/>
              <a:gd name="connsiteX30" fmla="*/ 5636301 w 5891134"/>
              <a:gd name="connsiteY30" fmla="*/ 218005 h 5239710"/>
              <a:gd name="connsiteX31" fmla="*/ 5651291 w 5891134"/>
              <a:gd name="connsiteY31" fmla="*/ 262975 h 5239710"/>
              <a:gd name="connsiteX32" fmla="*/ 5681272 w 5891134"/>
              <a:gd name="connsiteY32" fmla="*/ 547788 h 5239710"/>
              <a:gd name="connsiteX33" fmla="*/ 5711252 w 5891134"/>
              <a:gd name="connsiteY33" fmla="*/ 622739 h 5239710"/>
              <a:gd name="connsiteX34" fmla="*/ 5726242 w 5891134"/>
              <a:gd name="connsiteY34" fmla="*/ 697690 h 5239710"/>
              <a:gd name="connsiteX35" fmla="*/ 5741232 w 5891134"/>
              <a:gd name="connsiteY35" fmla="*/ 757651 h 5239710"/>
              <a:gd name="connsiteX36" fmla="*/ 5726242 w 5891134"/>
              <a:gd name="connsiteY36" fmla="*/ 1207355 h 5239710"/>
              <a:gd name="connsiteX37" fmla="*/ 5696262 w 5891134"/>
              <a:gd name="connsiteY37" fmla="*/ 1267316 h 5239710"/>
              <a:gd name="connsiteX38" fmla="*/ 5681272 w 5891134"/>
              <a:gd name="connsiteY38" fmla="*/ 1327277 h 5239710"/>
              <a:gd name="connsiteX39" fmla="*/ 5531370 w 5891134"/>
              <a:gd name="connsiteY39" fmla="*/ 1552129 h 5239710"/>
              <a:gd name="connsiteX40" fmla="*/ 5516380 w 5891134"/>
              <a:gd name="connsiteY40" fmla="*/ 1597100 h 5239710"/>
              <a:gd name="connsiteX41" fmla="*/ 5486400 w 5891134"/>
              <a:gd name="connsiteY41" fmla="*/ 1657060 h 5239710"/>
              <a:gd name="connsiteX42" fmla="*/ 5471409 w 5891134"/>
              <a:gd name="connsiteY42" fmla="*/ 1717021 h 5239710"/>
              <a:gd name="connsiteX43" fmla="*/ 5486400 w 5891134"/>
              <a:gd name="connsiteY43" fmla="*/ 1926883 h 5239710"/>
              <a:gd name="connsiteX44" fmla="*/ 5531370 w 5891134"/>
              <a:gd name="connsiteY44" fmla="*/ 2046805 h 5239710"/>
              <a:gd name="connsiteX45" fmla="*/ 5561350 w 5891134"/>
              <a:gd name="connsiteY45" fmla="*/ 2151736 h 5239710"/>
              <a:gd name="connsiteX46" fmla="*/ 5576341 w 5891134"/>
              <a:gd name="connsiteY46" fmla="*/ 2211696 h 5239710"/>
              <a:gd name="connsiteX47" fmla="*/ 5606321 w 5891134"/>
              <a:gd name="connsiteY47" fmla="*/ 2271657 h 5239710"/>
              <a:gd name="connsiteX48" fmla="*/ 5621311 w 5891134"/>
              <a:gd name="connsiteY48" fmla="*/ 2346608 h 5239710"/>
              <a:gd name="connsiteX49" fmla="*/ 5681272 w 5891134"/>
              <a:gd name="connsiteY49" fmla="*/ 2436549 h 5239710"/>
              <a:gd name="connsiteX50" fmla="*/ 5711252 w 5891134"/>
              <a:gd name="connsiteY50" fmla="*/ 2496510 h 5239710"/>
              <a:gd name="connsiteX51" fmla="*/ 5741232 w 5891134"/>
              <a:gd name="connsiteY51" fmla="*/ 2541480 h 5239710"/>
              <a:gd name="connsiteX52" fmla="*/ 5771213 w 5891134"/>
              <a:gd name="connsiteY52" fmla="*/ 2616431 h 5239710"/>
              <a:gd name="connsiteX53" fmla="*/ 5801193 w 5891134"/>
              <a:gd name="connsiteY53" fmla="*/ 2676392 h 5239710"/>
              <a:gd name="connsiteX54" fmla="*/ 5846164 w 5891134"/>
              <a:gd name="connsiteY54" fmla="*/ 2856273 h 5239710"/>
              <a:gd name="connsiteX55" fmla="*/ 5861154 w 5891134"/>
              <a:gd name="connsiteY55" fmla="*/ 3425900 h 5239710"/>
              <a:gd name="connsiteX56" fmla="*/ 5891134 w 5891134"/>
              <a:gd name="connsiteY56" fmla="*/ 3650752 h 5239710"/>
              <a:gd name="connsiteX57" fmla="*/ 5876144 w 5891134"/>
              <a:gd name="connsiteY57" fmla="*/ 3740693 h 5239710"/>
              <a:gd name="connsiteX58" fmla="*/ 5771213 w 5891134"/>
              <a:gd name="connsiteY58" fmla="*/ 3815644 h 5239710"/>
              <a:gd name="connsiteX59" fmla="*/ 5741232 w 5891134"/>
              <a:gd name="connsiteY59" fmla="*/ 3845624 h 5239710"/>
              <a:gd name="connsiteX60" fmla="*/ 5651291 w 5891134"/>
              <a:gd name="connsiteY60" fmla="*/ 3875605 h 5239710"/>
              <a:gd name="connsiteX61" fmla="*/ 5546360 w 5891134"/>
              <a:gd name="connsiteY61" fmla="*/ 4085467 h 5239710"/>
              <a:gd name="connsiteX62" fmla="*/ 5516380 w 5891134"/>
              <a:gd name="connsiteY62" fmla="*/ 4160418 h 5239710"/>
              <a:gd name="connsiteX63" fmla="*/ 5486400 w 5891134"/>
              <a:gd name="connsiteY63" fmla="*/ 4280339 h 5239710"/>
              <a:gd name="connsiteX64" fmla="*/ 5516380 w 5891134"/>
              <a:gd name="connsiteY64" fmla="*/ 4535172 h 5239710"/>
              <a:gd name="connsiteX65" fmla="*/ 5546360 w 5891134"/>
              <a:gd name="connsiteY65" fmla="*/ 4610123 h 5239710"/>
              <a:gd name="connsiteX66" fmla="*/ 5531370 w 5891134"/>
              <a:gd name="connsiteY66" fmla="*/ 4700064 h 5239710"/>
              <a:gd name="connsiteX67" fmla="*/ 5471409 w 5891134"/>
              <a:gd name="connsiteY67" fmla="*/ 4745034 h 5239710"/>
              <a:gd name="connsiteX68" fmla="*/ 5321508 w 5891134"/>
              <a:gd name="connsiteY68" fmla="*/ 4819985 h 5239710"/>
              <a:gd name="connsiteX69" fmla="*/ 5201586 w 5891134"/>
              <a:gd name="connsiteY69" fmla="*/ 4879946 h 5239710"/>
              <a:gd name="connsiteX70" fmla="*/ 5141626 w 5891134"/>
              <a:gd name="connsiteY70" fmla="*/ 4894936 h 5239710"/>
              <a:gd name="connsiteX71" fmla="*/ 5021705 w 5891134"/>
              <a:gd name="connsiteY71" fmla="*/ 4939906 h 5239710"/>
              <a:gd name="connsiteX72" fmla="*/ 4976734 w 5891134"/>
              <a:gd name="connsiteY72" fmla="*/ 4954896 h 5239710"/>
              <a:gd name="connsiteX73" fmla="*/ 4796852 w 5891134"/>
              <a:gd name="connsiteY73" fmla="*/ 5014857 h 5239710"/>
              <a:gd name="connsiteX74" fmla="*/ 4676931 w 5891134"/>
              <a:gd name="connsiteY74" fmla="*/ 5029847 h 5239710"/>
              <a:gd name="connsiteX75" fmla="*/ 4182255 w 5891134"/>
              <a:gd name="connsiteY75" fmla="*/ 4999867 h 5239710"/>
              <a:gd name="connsiteX76" fmla="*/ 4107305 w 5891134"/>
              <a:gd name="connsiteY76" fmla="*/ 4984877 h 5239710"/>
              <a:gd name="connsiteX77" fmla="*/ 3732550 w 5891134"/>
              <a:gd name="connsiteY77" fmla="*/ 5014857 h 5239710"/>
              <a:gd name="connsiteX78" fmla="*/ 3642609 w 5891134"/>
              <a:gd name="connsiteY78" fmla="*/ 5044837 h 5239710"/>
              <a:gd name="connsiteX79" fmla="*/ 3537678 w 5891134"/>
              <a:gd name="connsiteY79" fmla="*/ 5059828 h 5239710"/>
              <a:gd name="connsiteX80" fmla="*/ 3312826 w 5891134"/>
              <a:gd name="connsiteY80" fmla="*/ 5119788 h 5239710"/>
              <a:gd name="connsiteX81" fmla="*/ 3162924 w 5891134"/>
              <a:gd name="connsiteY81" fmla="*/ 5134778 h 5239710"/>
              <a:gd name="connsiteX82" fmla="*/ 3072983 w 5891134"/>
              <a:gd name="connsiteY82" fmla="*/ 5149769 h 5239710"/>
              <a:gd name="connsiteX83" fmla="*/ 2908091 w 5891134"/>
              <a:gd name="connsiteY83" fmla="*/ 5164759 h 5239710"/>
              <a:gd name="connsiteX84" fmla="*/ 2818150 w 5891134"/>
              <a:gd name="connsiteY84" fmla="*/ 5179749 h 5239710"/>
              <a:gd name="connsiteX85" fmla="*/ 2578308 w 5891134"/>
              <a:gd name="connsiteY85" fmla="*/ 5209729 h 5239710"/>
              <a:gd name="connsiteX86" fmla="*/ 2488367 w 5891134"/>
              <a:gd name="connsiteY86" fmla="*/ 5224719 h 5239710"/>
              <a:gd name="connsiteX87" fmla="*/ 2278505 w 5891134"/>
              <a:gd name="connsiteY87" fmla="*/ 5239710 h 5239710"/>
              <a:gd name="connsiteX88" fmla="*/ 2083632 w 5891134"/>
              <a:gd name="connsiteY88" fmla="*/ 5209729 h 5239710"/>
              <a:gd name="connsiteX89" fmla="*/ 2008682 w 5891134"/>
              <a:gd name="connsiteY89" fmla="*/ 5119788 h 5239710"/>
              <a:gd name="connsiteX90" fmla="*/ 1843790 w 5891134"/>
              <a:gd name="connsiteY90" fmla="*/ 4984877 h 5239710"/>
              <a:gd name="connsiteX91" fmla="*/ 1678898 w 5891134"/>
              <a:gd name="connsiteY91" fmla="*/ 4939906 h 5239710"/>
              <a:gd name="connsiteX92" fmla="*/ 1439055 w 5891134"/>
              <a:gd name="connsiteY92" fmla="*/ 4894936 h 5239710"/>
              <a:gd name="connsiteX93" fmla="*/ 1274164 w 5891134"/>
              <a:gd name="connsiteY93" fmla="*/ 4864955 h 5239710"/>
              <a:gd name="connsiteX94" fmla="*/ 1229193 w 5891134"/>
              <a:gd name="connsiteY94" fmla="*/ 4849965 h 5239710"/>
              <a:gd name="connsiteX95" fmla="*/ 1094282 w 5891134"/>
              <a:gd name="connsiteY95" fmla="*/ 4834975 h 5239710"/>
              <a:gd name="connsiteX96" fmla="*/ 1034321 w 5891134"/>
              <a:gd name="connsiteY96" fmla="*/ 4849965 h 5239710"/>
              <a:gd name="connsiteX97" fmla="*/ 989350 w 5891134"/>
              <a:gd name="connsiteY97" fmla="*/ 4864955 h 5239710"/>
              <a:gd name="connsiteX98" fmla="*/ 599606 w 5891134"/>
              <a:gd name="connsiteY98" fmla="*/ 4849965 h 5239710"/>
              <a:gd name="connsiteX99" fmla="*/ 374754 w 5891134"/>
              <a:gd name="connsiteY99" fmla="*/ 4730044 h 5239710"/>
              <a:gd name="connsiteX100" fmla="*/ 284813 w 5891134"/>
              <a:gd name="connsiteY100" fmla="*/ 4670083 h 5239710"/>
              <a:gd name="connsiteX101" fmla="*/ 194872 w 5891134"/>
              <a:gd name="connsiteY101" fmla="*/ 4550162 h 5239710"/>
              <a:gd name="connsiteX102" fmla="*/ 104931 w 5891134"/>
              <a:gd name="connsiteY102" fmla="*/ 4430241 h 5239710"/>
              <a:gd name="connsiteX103" fmla="*/ 44970 w 5891134"/>
              <a:gd name="connsiteY103" fmla="*/ 4295329 h 5239710"/>
              <a:gd name="connsiteX104" fmla="*/ 14990 w 5891134"/>
              <a:gd name="connsiteY104" fmla="*/ 4205388 h 5239710"/>
              <a:gd name="connsiteX105" fmla="*/ 0 w 5891134"/>
              <a:gd name="connsiteY105" fmla="*/ 4145428 h 5239710"/>
              <a:gd name="connsiteX106" fmla="*/ 14990 w 5891134"/>
              <a:gd name="connsiteY106" fmla="*/ 3875605 h 5239710"/>
              <a:gd name="connsiteX107" fmla="*/ 29980 w 5891134"/>
              <a:gd name="connsiteY107" fmla="*/ 3830634 h 5239710"/>
              <a:gd name="connsiteX108" fmla="*/ 164891 w 5891134"/>
              <a:gd name="connsiteY108" fmla="*/ 3635762 h 5239710"/>
              <a:gd name="connsiteX109" fmla="*/ 254832 w 5891134"/>
              <a:gd name="connsiteY109" fmla="*/ 3545821 h 5239710"/>
              <a:gd name="connsiteX110" fmla="*/ 329783 w 5891134"/>
              <a:gd name="connsiteY110" fmla="*/ 3500851 h 5239710"/>
              <a:gd name="connsiteX111" fmla="*/ 389744 w 5891134"/>
              <a:gd name="connsiteY111" fmla="*/ 3470870 h 5239710"/>
              <a:gd name="connsiteX112" fmla="*/ 524655 w 5891134"/>
              <a:gd name="connsiteY112" fmla="*/ 3395919 h 5239710"/>
              <a:gd name="connsiteX113" fmla="*/ 554636 w 5891134"/>
              <a:gd name="connsiteY113" fmla="*/ 3365939 h 5239710"/>
              <a:gd name="connsiteX114" fmla="*/ 599606 w 5891134"/>
              <a:gd name="connsiteY114" fmla="*/ 3350949 h 5239710"/>
              <a:gd name="connsiteX115" fmla="*/ 734518 w 5891134"/>
              <a:gd name="connsiteY115" fmla="*/ 3216037 h 5239710"/>
              <a:gd name="connsiteX116" fmla="*/ 779488 w 5891134"/>
              <a:gd name="connsiteY116" fmla="*/ 3171067 h 5239710"/>
              <a:gd name="connsiteX117" fmla="*/ 824459 w 5891134"/>
              <a:gd name="connsiteY117" fmla="*/ 3126096 h 5239710"/>
              <a:gd name="connsiteX118" fmla="*/ 869429 w 5891134"/>
              <a:gd name="connsiteY118" fmla="*/ 2991185 h 5239710"/>
              <a:gd name="connsiteX119" fmla="*/ 854439 w 5891134"/>
              <a:gd name="connsiteY119" fmla="*/ 2916234 h 5239710"/>
              <a:gd name="connsiteX120" fmla="*/ 749508 w 5891134"/>
              <a:gd name="connsiteY120" fmla="*/ 2796313 h 5239710"/>
              <a:gd name="connsiteX121" fmla="*/ 704537 w 5891134"/>
              <a:gd name="connsiteY121" fmla="*/ 2736352 h 5239710"/>
              <a:gd name="connsiteX122" fmla="*/ 674557 w 5891134"/>
              <a:gd name="connsiteY122" fmla="*/ 2496510 h 5239710"/>
              <a:gd name="connsiteX123" fmla="*/ 629586 w 5891134"/>
              <a:gd name="connsiteY123" fmla="*/ 2331618 h 5239710"/>
              <a:gd name="connsiteX124" fmla="*/ 614596 w 5891134"/>
              <a:gd name="connsiteY124" fmla="*/ 2211696 h 5239710"/>
              <a:gd name="connsiteX125" fmla="*/ 599606 w 5891134"/>
              <a:gd name="connsiteY125" fmla="*/ 2151736 h 5239710"/>
              <a:gd name="connsiteX126" fmla="*/ 644577 w 5891134"/>
              <a:gd name="connsiteY126" fmla="*/ 1926883 h 5239710"/>
              <a:gd name="connsiteX127" fmla="*/ 689547 w 5891134"/>
              <a:gd name="connsiteY127" fmla="*/ 1911893 h 5239710"/>
              <a:gd name="connsiteX128" fmla="*/ 929390 w 5891134"/>
              <a:gd name="connsiteY128" fmla="*/ 1926883 h 5239710"/>
              <a:gd name="connsiteX129" fmla="*/ 1019331 w 5891134"/>
              <a:gd name="connsiteY129" fmla="*/ 1956864 h 5239710"/>
              <a:gd name="connsiteX130" fmla="*/ 1139252 w 5891134"/>
              <a:gd name="connsiteY130" fmla="*/ 1986844 h 5239710"/>
              <a:gd name="connsiteX131" fmla="*/ 1394085 w 5891134"/>
              <a:gd name="connsiteY131" fmla="*/ 1971854 h 5239710"/>
              <a:gd name="connsiteX132" fmla="*/ 1528996 w 5891134"/>
              <a:gd name="connsiteY132" fmla="*/ 1926883 h 5239710"/>
              <a:gd name="connsiteX133" fmla="*/ 1573967 w 5891134"/>
              <a:gd name="connsiteY133" fmla="*/ 1896903 h 5239710"/>
              <a:gd name="connsiteX134" fmla="*/ 1678898 w 5891134"/>
              <a:gd name="connsiteY134" fmla="*/ 1851932 h 5239710"/>
              <a:gd name="connsiteX135" fmla="*/ 1738859 w 5891134"/>
              <a:gd name="connsiteY135" fmla="*/ 1806962 h 5239710"/>
              <a:gd name="connsiteX136" fmla="*/ 1888760 w 5891134"/>
              <a:gd name="connsiteY136" fmla="*/ 1702031 h 5239710"/>
              <a:gd name="connsiteX137" fmla="*/ 1918741 w 5891134"/>
              <a:gd name="connsiteY137" fmla="*/ 1672051 h 5239710"/>
              <a:gd name="connsiteX138" fmla="*/ 1978701 w 5891134"/>
              <a:gd name="connsiteY138" fmla="*/ 1582110 h 5239710"/>
              <a:gd name="connsiteX139" fmla="*/ 2008682 w 5891134"/>
              <a:gd name="connsiteY139" fmla="*/ 1492169 h 5239710"/>
              <a:gd name="connsiteX140" fmla="*/ 2083632 w 5891134"/>
              <a:gd name="connsiteY140" fmla="*/ 1417218 h 5239710"/>
              <a:gd name="connsiteX141" fmla="*/ 2098623 w 5891134"/>
              <a:gd name="connsiteY141" fmla="*/ 1282306 h 523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5891134" h="5239710">
                <a:moveTo>
                  <a:pt x="2098623" y="1282306"/>
                </a:moveTo>
                <a:lnTo>
                  <a:pt x="2098623" y="1282306"/>
                </a:lnTo>
                <a:cubicBezTo>
                  <a:pt x="2128603" y="1242332"/>
                  <a:pt x="2153232" y="1197717"/>
                  <a:pt x="2188564" y="1162385"/>
                </a:cubicBezTo>
                <a:cubicBezTo>
                  <a:pt x="2214042" y="1136907"/>
                  <a:pt x="2246277" y="1118538"/>
                  <a:pt x="2278505" y="1102424"/>
                </a:cubicBezTo>
                <a:cubicBezTo>
                  <a:pt x="2298492" y="1092431"/>
                  <a:pt x="2317926" y="1081246"/>
                  <a:pt x="2338465" y="1072444"/>
                </a:cubicBezTo>
                <a:cubicBezTo>
                  <a:pt x="2378796" y="1055159"/>
                  <a:pt x="2414396" y="1051262"/>
                  <a:pt x="2458386" y="1042464"/>
                </a:cubicBezTo>
                <a:cubicBezTo>
                  <a:pt x="2858043" y="1054575"/>
                  <a:pt x="2954934" y="1069099"/>
                  <a:pt x="3327816" y="1042464"/>
                </a:cubicBezTo>
                <a:cubicBezTo>
                  <a:pt x="3371769" y="1039324"/>
                  <a:pt x="3380285" y="1016229"/>
                  <a:pt x="3417757" y="997493"/>
                </a:cubicBezTo>
                <a:cubicBezTo>
                  <a:pt x="3431890" y="990427"/>
                  <a:pt x="3447737" y="987500"/>
                  <a:pt x="3462727" y="982503"/>
                </a:cubicBezTo>
                <a:cubicBezTo>
                  <a:pt x="3538692" y="906540"/>
                  <a:pt x="3440381" y="995911"/>
                  <a:pt x="3537678" y="937532"/>
                </a:cubicBezTo>
                <a:cubicBezTo>
                  <a:pt x="3640556" y="875805"/>
                  <a:pt x="3485243" y="935024"/>
                  <a:pt x="3612629" y="892562"/>
                </a:cubicBezTo>
                <a:lnTo>
                  <a:pt x="3732550" y="772641"/>
                </a:lnTo>
                <a:lnTo>
                  <a:pt x="3762531" y="742660"/>
                </a:lnTo>
                <a:cubicBezTo>
                  <a:pt x="3777521" y="727670"/>
                  <a:pt x="3788540" y="707170"/>
                  <a:pt x="3807501" y="697690"/>
                </a:cubicBezTo>
                <a:cubicBezTo>
                  <a:pt x="3827488" y="687697"/>
                  <a:pt x="3846923" y="676513"/>
                  <a:pt x="3867462" y="667710"/>
                </a:cubicBezTo>
                <a:cubicBezTo>
                  <a:pt x="3881985" y="661486"/>
                  <a:pt x="3896815" y="655122"/>
                  <a:pt x="3912432" y="652719"/>
                </a:cubicBezTo>
                <a:cubicBezTo>
                  <a:pt x="3962065" y="645083"/>
                  <a:pt x="4012209" y="640767"/>
                  <a:pt x="4062334" y="637729"/>
                </a:cubicBezTo>
                <a:cubicBezTo>
                  <a:pt x="4177157" y="630770"/>
                  <a:pt x="4292183" y="627736"/>
                  <a:pt x="4407108" y="622739"/>
                </a:cubicBezTo>
                <a:cubicBezTo>
                  <a:pt x="4629287" y="533869"/>
                  <a:pt x="4352956" y="646807"/>
                  <a:pt x="4542019" y="562778"/>
                </a:cubicBezTo>
                <a:cubicBezTo>
                  <a:pt x="4614416" y="530601"/>
                  <a:pt x="4625953" y="537304"/>
                  <a:pt x="4691921" y="487828"/>
                </a:cubicBezTo>
                <a:cubicBezTo>
                  <a:pt x="4722920" y="464578"/>
                  <a:pt x="4747830" y="431210"/>
                  <a:pt x="4766872" y="397887"/>
                </a:cubicBezTo>
                <a:cubicBezTo>
                  <a:pt x="4797647" y="344031"/>
                  <a:pt x="4790312" y="338605"/>
                  <a:pt x="4826832" y="292955"/>
                </a:cubicBezTo>
                <a:cubicBezTo>
                  <a:pt x="4865869" y="244158"/>
                  <a:pt x="4845772" y="275990"/>
                  <a:pt x="4901783" y="247985"/>
                </a:cubicBezTo>
                <a:cubicBezTo>
                  <a:pt x="4917897" y="239928"/>
                  <a:pt x="4930640" y="226062"/>
                  <a:pt x="4946754" y="218005"/>
                </a:cubicBezTo>
                <a:cubicBezTo>
                  <a:pt x="4960887" y="210939"/>
                  <a:pt x="4977912" y="210688"/>
                  <a:pt x="4991724" y="203014"/>
                </a:cubicBezTo>
                <a:cubicBezTo>
                  <a:pt x="4991739" y="203005"/>
                  <a:pt x="5104144" y="128068"/>
                  <a:pt x="5126636" y="113073"/>
                </a:cubicBezTo>
                <a:cubicBezTo>
                  <a:pt x="5141626" y="103080"/>
                  <a:pt x="5154515" y="88790"/>
                  <a:pt x="5171606" y="83093"/>
                </a:cubicBezTo>
                <a:lnTo>
                  <a:pt x="5216577" y="68103"/>
                </a:lnTo>
                <a:cubicBezTo>
                  <a:pt x="5373168" y="-36292"/>
                  <a:pt x="5270556" y="5894"/>
                  <a:pt x="5546360" y="23132"/>
                </a:cubicBezTo>
                <a:cubicBezTo>
                  <a:pt x="5566347" y="53112"/>
                  <a:pt x="5594927" y="78890"/>
                  <a:pt x="5606321" y="113073"/>
                </a:cubicBezTo>
                <a:cubicBezTo>
                  <a:pt x="5642264" y="220904"/>
                  <a:pt x="5598654" y="86239"/>
                  <a:pt x="5636301" y="218005"/>
                </a:cubicBezTo>
                <a:cubicBezTo>
                  <a:pt x="5640642" y="233198"/>
                  <a:pt x="5646294" y="247985"/>
                  <a:pt x="5651291" y="262975"/>
                </a:cubicBezTo>
                <a:cubicBezTo>
                  <a:pt x="5661285" y="357913"/>
                  <a:pt x="5645819" y="459153"/>
                  <a:pt x="5681272" y="547788"/>
                </a:cubicBezTo>
                <a:cubicBezTo>
                  <a:pt x="5691265" y="572772"/>
                  <a:pt x="5703520" y="596966"/>
                  <a:pt x="5711252" y="622739"/>
                </a:cubicBezTo>
                <a:cubicBezTo>
                  <a:pt x="5718573" y="647143"/>
                  <a:pt x="5720715" y="672818"/>
                  <a:pt x="5726242" y="697690"/>
                </a:cubicBezTo>
                <a:cubicBezTo>
                  <a:pt x="5730711" y="717802"/>
                  <a:pt x="5736235" y="737664"/>
                  <a:pt x="5741232" y="757651"/>
                </a:cubicBezTo>
                <a:cubicBezTo>
                  <a:pt x="5736235" y="907552"/>
                  <a:pt x="5739425" y="1057951"/>
                  <a:pt x="5726242" y="1207355"/>
                </a:cubicBezTo>
                <a:cubicBezTo>
                  <a:pt x="5724278" y="1229615"/>
                  <a:pt x="5704108" y="1246393"/>
                  <a:pt x="5696262" y="1267316"/>
                </a:cubicBezTo>
                <a:cubicBezTo>
                  <a:pt x="5689028" y="1286606"/>
                  <a:pt x="5690967" y="1309099"/>
                  <a:pt x="5681272" y="1327277"/>
                </a:cubicBezTo>
                <a:cubicBezTo>
                  <a:pt x="5629249" y="1424821"/>
                  <a:pt x="5589998" y="1473960"/>
                  <a:pt x="5531370" y="1552129"/>
                </a:cubicBezTo>
                <a:cubicBezTo>
                  <a:pt x="5526373" y="1567119"/>
                  <a:pt x="5522604" y="1582576"/>
                  <a:pt x="5516380" y="1597100"/>
                </a:cubicBezTo>
                <a:cubicBezTo>
                  <a:pt x="5507578" y="1617639"/>
                  <a:pt x="5494246" y="1636137"/>
                  <a:pt x="5486400" y="1657060"/>
                </a:cubicBezTo>
                <a:cubicBezTo>
                  <a:pt x="5479166" y="1676350"/>
                  <a:pt x="5476406" y="1697034"/>
                  <a:pt x="5471409" y="1717021"/>
                </a:cubicBezTo>
                <a:cubicBezTo>
                  <a:pt x="5476406" y="1786975"/>
                  <a:pt x="5478655" y="1857180"/>
                  <a:pt x="5486400" y="1926883"/>
                </a:cubicBezTo>
                <a:cubicBezTo>
                  <a:pt x="5494819" y="2002648"/>
                  <a:pt x="5505183" y="1974789"/>
                  <a:pt x="5531370" y="2046805"/>
                </a:cubicBezTo>
                <a:cubicBezTo>
                  <a:pt x="5543801" y="2080992"/>
                  <a:pt x="5551779" y="2116641"/>
                  <a:pt x="5561350" y="2151736"/>
                </a:cubicBezTo>
                <a:cubicBezTo>
                  <a:pt x="5566771" y="2171612"/>
                  <a:pt x="5569107" y="2192406"/>
                  <a:pt x="5576341" y="2211696"/>
                </a:cubicBezTo>
                <a:cubicBezTo>
                  <a:pt x="5584187" y="2232619"/>
                  <a:pt x="5596328" y="2251670"/>
                  <a:pt x="5606321" y="2271657"/>
                </a:cubicBezTo>
                <a:cubicBezTo>
                  <a:pt x="5611318" y="2296641"/>
                  <a:pt x="5610768" y="2323413"/>
                  <a:pt x="5621311" y="2346608"/>
                </a:cubicBezTo>
                <a:cubicBezTo>
                  <a:pt x="5636221" y="2379410"/>
                  <a:pt x="5665158" y="2404321"/>
                  <a:pt x="5681272" y="2436549"/>
                </a:cubicBezTo>
                <a:cubicBezTo>
                  <a:pt x="5691265" y="2456536"/>
                  <a:pt x="5700165" y="2477108"/>
                  <a:pt x="5711252" y="2496510"/>
                </a:cubicBezTo>
                <a:cubicBezTo>
                  <a:pt x="5720190" y="2512152"/>
                  <a:pt x="5733175" y="2525366"/>
                  <a:pt x="5741232" y="2541480"/>
                </a:cubicBezTo>
                <a:cubicBezTo>
                  <a:pt x="5753266" y="2565547"/>
                  <a:pt x="5760284" y="2591842"/>
                  <a:pt x="5771213" y="2616431"/>
                </a:cubicBezTo>
                <a:cubicBezTo>
                  <a:pt x="5780289" y="2636851"/>
                  <a:pt x="5792894" y="2655644"/>
                  <a:pt x="5801193" y="2676392"/>
                </a:cubicBezTo>
                <a:cubicBezTo>
                  <a:pt x="5835128" y="2761230"/>
                  <a:pt x="5831418" y="2767799"/>
                  <a:pt x="5846164" y="2856273"/>
                </a:cubicBezTo>
                <a:cubicBezTo>
                  <a:pt x="5851161" y="3046149"/>
                  <a:pt x="5853079" y="3236130"/>
                  <a:pt x="5861154" y="3425900"/>
                </a:cubicBezTo>
                <a:cubicBezTo>
                  <a:pt x="5864299" y="3499810"/>
                  <a:pt x="5878917" y="3577448"/>
                  <a:pt x="5891134" y="3650752"/>
                </a:cubicBezTo>
                <a:cubicBezTo>
                  <a:pt x="5886137" y="3680732"/>
                  <a:pt x="5888488" y="3712919"/>
                  <a:pt x="5876144" y="3740693"/>
                </a:cubicBezTo>
                <a:cubicBezTo>
                  <a:pt x="5855469" y="3787212"/>
                  <a:pt x="5807870" y="3791206"/>
                  <a:pt x="5771213" y="3815644"/>
                </a:cubicBezTo>
                <a:cubicBezTo>
                  <a:pt x="5759454" y="3823483"/>
                  <a:pt x="5753873" y="3839304"/>
                  <a:pt x="5741232" y="3845624"/>
                </a:cubicBezTo>
                <a:cubicBezTo>
                  <a:pt x="5712966" y="3859757"/>
                  <a:pt x="5651291" y="3875605"/>
                  <a:pt x="5651291" y="3875605"/>
                </a:cubicBezTo>
                <a:cubicBezTo>
                  <a:pt x="5574031" y="3978618"/>
                  <a:pt x="5615599" y="3912370"/>
                  <a:pt x="5546360" y="4085467"/>
                </a:cubicBezTo>
                <a:cubicBezTo>
                  <a:pt x="5536367" y="4110451"/>
                  <a:pt x="5521657" y="4134032"/>
                  <a:pt x="5516380" y="4160418"/>
                </a:cubicBezTo>
                <a:cubicBezTo>
                  <a:pt x="5498291" y="4250863"/>
                  <a:pt x="5509447" y="4211198"/>
                  <a:pt x="5486400" y="4280339"/>
                </a:cubicBezTo>
                <a:cubicBezTo>
                  <a:pt x="5493233" y="4369171"/>
                  <a:pt x="5488668" y="4452036"/>
                  <a:pt x="5516380" y="4535172"/>
                </a:cubicBezTo>
                <a:cubicBezTo>
                  <a:pt x="5524889" y="4560699"/>
                  <a:pt x="5536367" y="4585139"/>
                  <a:pt x="5546360" y="4610123"/>
                </a:cubicBezTo>
                <a:cubicBezTo>
                  <a:pt x="5541363" y="4640103"/>
                  <a:pt x="5546131" y="4673495"/>
                  <a:pt x="5531370" y="4700064"/>
                </a:cubicBezTo>
                <a:cubicBezTo>
                  <a:pt x="5519237" y="4721904"/>
                  <a:pt x="5491739" y="4730513"/>
                  <a:pt x="5471409" y="4745034"/>
                </a:cubicBezTo>
                <a:cubicBezTo>
                  <a:pt x="5400663" y="4795566"/>
                  <a:pt x="5430563" y="4769092"/>
                  <a:pt x="5321508" y="4819985"/>
                </a:cubicBezTo>
                <a:cubicBezTo>
                  <a:pt x="5281009" y="4838885"/>
                  <a:pt x="5242840" y="4862757"/>
                  <a:pt x="5201586" y="4879946"/>
                </a:cubicBezTo>
                <a:cubicBezTo>
                  <a:pt x="5182569" y="4887870"/>
                  <a:pt x="5161171" y="4888421"/>
                  <a:pt x="5141626" y="4894936"/>
                </a:cubicBezTo>
                <a:cubicBezTo>
                  <a:pt x="5101125" y="4908436"/>
                  <a:pt x="5061827" y="4925317"/>
                  <a:pt x="5021705" y="4939906"/>
                </a:cubicBezTo>
                <a:cubicBezTo>
                  <a:pt x="5006855" y="4945306"/>
                  <a:pt x="4991529" y="4949348"/>
                  <a:pt x="4976734" y="4954896"/>
                </a:cubicBezTo>
                <a:cubicBezTo>
                  <a:pt x="4899863" y="4983723"/>
                  <a:pt x="4884593" y="4997309"/>
                  <a:pt x="4796852" y="5014857"/>
                </a:cubicBezTo>
                <a:cubicBezTo>
                  <a:pt x="4757350" y="5022757"/>
                  <a:pt x="4716905" y="5024850"/>
                  <a:pt x="4676931" y="5029847"/>
                </a:cubicBezTo>
                <a:cubicBezTo>
                  <a:pt x="4506645" y="5022443"/>
                  <a:pt x="4348548" y="5022039"/>
                  <a:pt x="4182255" y="4999867"/>
                </a:cubicBezTo>
                <a:cubicBezTo>
                  <a:pt x="4157000" y="4996500"/>
                  <a:pt x="4132288" y="4989874"/>
                  <a:pt x="4107305" y="4984877"/>
                </a:cubicBezTo>
                <a:cubicBezTo>
                  <a:pt x="3982387" y="4994870"/>
                  <a:pt x="3856837" y="4998820"/>
                  <a:pt x="3732550" y="5014857"/>
                </a:cubicBezTo>
                <a:cubicBezTo>
                  <a:pt x="3701208" y="5018901"/>
                  <a:pt x="3673893" y="5040368"/>
                  <a:pt x="3642609" y="5044837"/>
                </a:cubicBezTo>
                <a:cubicBezTo>
                  <a:pt x="3607632" y="5049834"/>
                  <a:pt x="3572226" y="5052425"/>
                  <a:pt x="3537678" y="5059828"/>
                </a:cubicBezTo>
                <a:cubicBezTo>
                  <a:pt x="3416116" y="5085877"/>
                  <a:pt x="3442000" y="5098259"/>
                  <a:pt x="3312826" y="5119788"/>
                </a:cubicBezTo>
                <a:cubicBezTo>
                  <a:pt x="3263293" y="5128043"/>
                  <a:pt x="3212753" y="5128549"/>
                  <a:pt x="3162924" y="5134778"/>
                </a:cubicBezTo>
                <a:cubicBezTo>
                  <a:pt x="3132765" y="5138548"/>
                  <a:pt x="3103169" y="5146218"/>
                  <a:pt x="3072983" y="5149769"/>
                </a:cubicBezTo>
                <a:cubicBezTo>
                  <a:pt x="3018170" y="5156218"/>
                  <a:pt x="2962904" y="5158311"/>
                  <a:pt x="2908091" y="5164759"/>
                </a:cubicBezTo>
                <a:cubicBezTo>
                  <a:pt x="2877905" y="5168310"/>
                  <a:pt x="2848277" y="5175732"/>
                  <a:pt x="2818150" y="5179749"/>
                </a:cubicBezTo>
                <a:cubicBezTo>
                  <a:pt x="2566644" y="5213283"/>
                  <a:pt x="2791656" y="5176907"/>
                  <a:pt x="2578308" y="5209729"/>
                </a:cubicBezTo>
                <a:cubicBezTo>
                  <a:pt x="2548268" y="5214351"/>
                  <a:pt x="2518610" y="5221695"/>
                  <a:pt x="2488367" y="5224719"/>
                </a:cubicBezTo>
                <a:cubicBezTo>
                  <a:pt x="2418583" y="5231698"/>
                  <a:pt x="2348459" y="5234713"/>
                  <a:pt x="2278505" y="5239710"/>
                </a:cubicBezTo>
                <a:cubicBezTo>
                  <a:pt x="2213547" y="5229716"/>
                  <a:pt x="2146362" y="5229332"/>
                  <a:pt x="2083632" y="5209729"/>
                </a:cubicBezTo>
                <a:cubicBezTo>
                  <a:pt x="2052578" y="5200025"/>
                  <a:pt x="2027768" y="5141601"/>
                  <a:pt x="2008682" y="5119788"/>
                </a:cubicBezTo>
                <a:cubicBezTo>
                  <a:pt x="1956011" y="5059593"/>
                  <a:pt x="1914425" y="5023405"/>
                  <a:pt x="1843790" y="4984877"/>
                </a:cubicBezTo>
                <a:cubicBezTo>
                  <a:pt x="1767297" y="4943154"/>
                  <a:pt x="1765247" y="4959833"/>
                  <a:pt x="1678898" y="4939906"/>
                </a:cubicBezTo>
                <a:cubicBezTo>
                  <a:pt x="1462300" y="4889922"/>
                  <a:pt x="1694903" y="4923363"/>
                  <a:pt x="1439055" y="4894936"/>
                </a:cubicBezTo>
                <a:cubicBezTo>
                  <a:pt x="1261302" y="4850498"/>
                  <a:pt x="1542720" y="4918667"/>
                  <a:pt x="1274164" y="4864955"/>
                </a:cubicBezTo>
                <a:cubicBezTo>
                  <a:pt x="1258670" y="4861856"/>
                  <a:pt x="1244779" y="4852563"/>
                  <a:pt x="1229193" y="4849965"/>
                </a:cubicBezTo>
                <a:cubicBezTo>
                  <a:pt x="1184562" y="4842527"/>
                  <a:pt x="1139252" y="4839972"/>
                  <a:pt x="1094282" y="4834975"/>
                </a:cubicBezTo>
                <a:cubicBezTo>
                  <a:pt x="1074295" y="4839972"/>
                  <a:pt x="1054130" y="4844305"/>
                  <a:pt x="1034321" y="4849965"/>
                </a:cubicBezTo>
                <a:cubicBezTo>
                  <a:pt x="1019128" y="4854306"/>
                  <a:pt x="1005151" y="4864955"/>
                  <a:pt x="989350" y="4864955"/>
                </a:cubicBezTo>
                <a:cubicBezTo>
                  <a:pt x="859339" y="4864955"/>
                  <a:pt x="729521" y="4854962"/>
                  <a:pt x="599606" y="4849965"/>
                </a:cubicBezTo>
                <a:cubicBezTo>
                  <a:pt x="549283" y="4824803"/>
                  <a:pt x="432084" y="4770993"/>
                  <a:pt x="374754" y="4730044"/>
                </a:cubicBezTo>
                <a:cubicBezTo>
                  <a:pt x="267924" y="4653739"/>
                  <a:pt x="453937" y="4754648"/>
                  <a:pt x="284813" y="4670083"/>
                </a:cubicBezTo>
                <a:cubicBezTo>
                  <a:pt x="254833" y="4630109"/>
                  <a:pt x="225338" y="4589767"/>
                  <a:pt x="194872" y="4550162"/>
                </a:cubicBezTo>
                <a:cubicBezTo>
                  <a:pt x="162832" y="4508510"/>
                  <a:pt x="130600" y="4475161"/>
                  <a:pt x="104931" y="4430241"/>
                </a:cubicBezTo>
                <a:cubicBezTo>
                  <a:pt x="81365" y="4389002"/>
                  <a:pt x="61033" y="4339504"/>
                  <a:pt x="44970" y="4295329"/>
                </a:cubicBezTo>
                <a:cubicBezTo>
                  <a:pt x="34170" y="4265630"/>
                  <a:pt x="24071" y="4235657"/>
                  <a:pt x="14990" y="4205388"/>
                </a:cubicBezTo>
                <a:cubicBezTo>
                  <a:pt x="9070" y="4185655"/>
                  <a:pt x="4997" y="4165415"/>
                  <a:pt x="0" y="4145428"/>
                </a:cubicBezTo>
                <a:cubicBezTo>
                  <a:pt x="4997" y="4055487"/>
                  <a:pt x="6450" y="3965279"/>
                  <a:pt x="14990" y="3875605"/>
                </a:cubicBezTo>
                <a:cubicBezTo>
                  <a:pt x="16488" y="3859875"/>
                  <a:pt x="23756" y="3845158"/>
                  <a:pt x="29980" y="3830634"/>
                </a:cubicBezTo>
                <a:cubicBezTo>
                  <a:pt x="61601" y="3756849"/>
                  <a:pt x="107012" y="3693641"/>
                  <a:pt x="164891" y="3635762"/>
                </a:cubicBezTo>
                <a:cubicBezTo>
                  <a:pt x="194871" y="3605782"/>
                  <a:pt x="218475" y="3567635"/>
                  <a:pt x="254832" y="3545821"/>
                </a:cubicBezTo>
                <a:cubicBezTo>
                  <a:pt x="279816" y="3530831"/>
                  <a:pt x="304314" y="3515000"/>
                  <a:pt x="329783" y="3500851"/>
                </a:cubicBezTo>
                <a:cubicBezTo>
                  <a:pt x="349317" y="3489999"/>
                  <a:pt x="370794" y="3482713"/>
                  <a:pt x="389744" y="3470870"/>
                </a:cubicBezTo>
                <a:cubicBezTo>
                  <a:pt x="516502" y="3391647"/>
                  <a:pt x="377751" y="3454682"/>
                  <a:pt x="524655" y="3395919"/>
                </a:cubicBezTo>
                <a:cubicBezTo>
                  <a:pt x="534649" y="3385926"/>
                  <a:pt x="542517" y="3373210"/>
                  <a:pt x="554636" y="3365939"/>
                </a:cubicBezTo>
                <a:cubicBezTo>
                  <a:pt x="568185" y="3357810"/>
                  <a:pt x="587467" y="3361064"/>
                  <a:pt x="599606" y="3350949"/>
                </a:cubicBezTo>
                <a:cubicBezTo>
                  <a:pt x="648463" y="3310234"/>
                  <a:pt x="689547" y="3261008"/>
                  <a:pt x="734518" y="3216037"/>
                </a:cubicBezTo>
                <a:lnTo>
                  <a:pt x="779488" y="3171067"/>
                </a:lnTo>
                <a:lnTo>
                  <a:pt x="824459" y="3126096"/>
                </a:lnTo>
                <a:cubicBezTo>
                  <a:pt x="833989" y="3102271"/>
                  <a:pt x="869429" y="3023460"/>
                  <a:pt x="869429" y="2991185"/>
                </a:cubicBezTo>
                <a:cubicBezTo>
                  <a:pt x="869429" y="2965707"/>
                  <a:pt x="865833" y="2939023"/>
                  <a:pt x="854439" y="2916234"/>
                </a:cubicBezTo>
                <a:cubicBezTo>
                  <a:pt x="826716" y="2860788"/>
                  <a:pt x="786967" y="2840015"/>
                  <a:pt x="749508" y="2796313"/>
                </a:cubicBezTo>
                <a:cubicBezTo>
                  <a:pt x="733249" y="2777344"/>
                  <a:pt x="719527" y="2756339"/>
                  <a:pt x="704537" y="2736352"/>
                </a:cubicBezTo>
                <a:cubicBezTo>
                  <a:pt x="663517" y="2572274"/>
                  <a:pt x="724659" y="2830526"/>
                  <a:pt x="674557" y="2496510"/>
                </a:cubicBezTo>
                <a:cubicBezTo>
                  <a:pt x="665334" y="2435021"/>
                  <a:pt x="648178" y="2387391"/>
                  <a:pt x="629586" y="2331618"/>
                </a:cubicBezTo>
                <a:cubicBezTo>
                  <a:pt x="624589" y="2291644"/>
                  <a:pt x="621219" y="2251433"/>
                  <a:pt x="614596" y="2211696"/>
                </a:cubicBezTo>
                <a:cubicBezTo>
                  <a:pt x="611209" y="2191375"/>
                  <a:pt x="599606" y="2172338"/>
                  <a:pt x="599606" y="2151736"/>
                </a:cubicBezTo>
                <a:cubicBezTo>
                  <a:pt x="599606" y="2092638"/>
                  <a:pt x="572016" y="1970420"/>
                  <a:pt x="644577" y="1926883"/>
                </a:cubicBezTo>
                <a:cubicBezTo>
                  <a:pt x="658126" y="1918753"/>
                  <a:pt x="674557" y="1916890"/>
                  <a:pt x="689547" y="1911893"/>
                </a:cubicBezTo>
                <a:cubicBezTo>
                  <a:pt x="769495" y="1916890"/>
                  <a:pt x="850021" y="1916060"/>
                  <a:pt x="929390" y="1926883"/>
                </a:cubicBezTo>
                <a:cubicBezTo>
                  <a:pt x="960702" y="1931153"/>
                  <a:pt x="988343" y="1950666"/>
                  <a:pt x="1019331" y="1956864"/>
                </a:cubicBezTo>
                <a:cubicBezTo>
                  <a:pt x="1109776" y="1974953"/>
                  <a:pt x="1070111" y="1963797"/>
                  <a:pt x="1139252" y="1986844"/>
                </a:cubicBezTo>
                <a:cubicBezTo>
                  <a:pt x="1224196" y="1981847"/>
                  <a:pt x="1309377" y="1979921"/>
                  <a:pt x="1394085" y="1971854"/>
                </a:cubicBezTo>
                <a:cubicBezTo>
                  <a:pt x="1429448" y="1968486"/>
                  <a:pt x="1501139" y="1940812"/>
                  <a:pt x="1528996" y="1926883"/>
                </a:cubicBezTo>
                <a:cubicBezTo>
                  <a:pt x="1545110" y="1918826"/>
                  <a:pt x="1557853" y="1904960"/>
                  <a:pt x="1573967" y="1896903"/>
                </a:cubicBezTo>
                <a:cubicBezTo>
                  <a:pt x="1675972" y="1845901"/>
                  <a:pt x="1554125" y="1929915"/>
                  <a:pt x="1678898" y="1851932"/>
                </a:cubicBezTo>
                <a:cubicBezTo>
                  <a:pt x="1700084" y="1838691"/>
                  <a:pt x="1718392" y="1821289"/>
                  <a:pt x="1738859" y="1806962"/>
                </a:cubicBezTo>
                <a:cubicBezTo>
                  <a:pt x="1797239" y="1766096"/>
                  <a:pt x="1836271" y="1745771"/>
                  <a:pt x="1888760" y="1702031"/>
                </a:cubicBezTo>
                <a:cubicBezTo>
                  <a:pt x="1899617" y="1692983"/>
                  <a:pt x="1910261" y="1683357"/>
                  <a:pt x="1918741" y="1672051"/>
                </a:cubicBezTo>
                <a:cubicBezTo>
                  <a:pt x="1940360" y="1643226"/>
                  <a:pt x="1978701" y="1582110"/>
                  <a:pt x="1978701" y="1582110"/>
                </a:cubicBezTo>
                <a:cubicBezTo>
                  <a:pt x="1988695" y="1552130"/>
                  <a:pt x="1986336" y="1514515"/>
                  <a:pt x="2008682" y="1492169"/>
                </a:cubicBezTo>
                <a:lnTo>
                  <a:pt x="2083632" y="1417218"/>
                </a:lnTo>
                <a:cubicBezTo>
                  <a:pt x="2116773" y="1317796"/>
                  <a:pt x="2096124" y="1304791"/>
                  <a:pt x="2098623" y="1282306"/>
                </a:cubicBezTo>
                <a:close/>
              </a:path>
            </a:pathLst>
          </a:custGeom>
          <a:pattFill prst="pct25">
            <a:fgClr>
              <a:srgbClr val="C00000"/>
            </a:fgClr>
            <a:bgClr>
              <a:schemeClr val="bg1"/>
            </a:bgClr>
          </a:patt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Rectangle 22"/>
              <p:cNvSpPr/>
              <p:nvPr/>
            </p:nvSpPr>
            <p:spPr>
              <a:xfrm>
                <a:off x="8969819" y="4672094"/>
                <a:ext cx="47410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charset="0"/>
                          <a:ea typeface="Palatino" charset="0"/>
                          <a:cs typeface="Palatino" charset="0"/>
                        </a:rPr>
                        <m:t>𝑓</m:t>
                      </m:r>
                    </m:oMath>
                  </m:oMathPara>
                </a14:m>
                <a:endParaRPr lang="en-US" sz="2800" dirty="0"/>
              </a:p>
            </p:txBody>
          </p:sp>
        </mc:Choice>
        <mc:Fallback xmlns="">
          <p:sp>
            <p:nvSpPr>
              <p:cNvPr id="23" name="Rectangle 22"/>
              <p:cNvSpPr>
                <a:spLocks noRot="1" noChangeAspect="1" noMove="1" noResize="1" noEditPoints="1" noAdjustHandles="1" noChangeArrowheads="1" noChangeShapeType="1" noTextEdit="1"/>
              </p:cNvSpPr>
              <p:nvPr/>
            </p:nvSpPr>
            <p:spPr>
              <a:xfrm>
                <a:off x="8969819" y="4672094"/>
                <a:ext cx="474104" cy="523220"/>
              </a:xfrm>
              <a:prstGeom prst="rect">
                <a:avLst/>
              </a:prstGeom>
              <a:blipFill rotWithShape="0">
                <a:blip r:embed="rId8"/>
                <a:stretch>
                  <a:fillRect/>
                </a:stretch>
              </a:blipFill>
            </p:spPr>
            <p:txBody>
              <a:bodyPr/>
              <a:lstStyle/>
              <a:p>
                <a:r>
                  <a:rPr lang="en-US">
                    <a:noFill/>
                  </a:rPr>
                  <a:t> </a:t>
                </a:r>
              </a:p>
            </p:txBody>
          </p:sp>
        </mc:Fallback>
      </mc:AlternateContent>
      <p:sp>
        <p:nvSpPr>
          <p:cNvPr id="32" name="Oval 31"/>
          <p:cNvSpPr/>
          <p:nvPr/>
        </p:nvSpPr>
        <p:spPr>
          <a:xfrm>
            <a:off x="8949128" y="5195314"/>
            <a:ext cx="250218" cy="25021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p:cNvSpPr/>
          <p:nvPr/>
        </p:nvSpPr>
        <p:spPr>
          <a:xfrm>
            <a:off x="7330190" y="351037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6844267" y="594693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166537" y="3510379"/>
            <a:ext cx="155959" cy="155959"/>
          </a:xfrm>
          <a:prstGeom prst="ellipse">
            <a:avLst/>
          </a:prstGeom>
          <a:solidFill>
            <a:srgbClr val="FF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3322496" y="3166011"/>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3584544" y="3752045"/>
            <a:ext cx="155959" cy="155959"/>
          </a:xfrm>
          <a:prstGeom prst="ellipse">
            <a:avLst/>
          </a:prstGeom>
          <a:solidFill>
            <a:srgbClr val="FF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2652488" y="3868821"/>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8484495" y="2601602"/>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7455299" y="576852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421846" y="465999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7063588" y="470302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itle 1">
            <a:extLst>
              <a:ext uri="{FF2B5EF4-FFF2-40B4-BE49-F238E27FC236}">
                <a16:creationId xmlns:a16="http://schemas.microsoft.com/office/drawing/2014/main" id="{4EB8BC96-2AEB-3F4A-9A13-4A069FF67C90}"/>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Proof of Compression Theorem</a:t>
            </a:r>
          </a:p>
        </p:txBody>
      </p:sp>
      <mc:AlternateContent xmlns:mc="http://schemas.openxmlformats.org/markup-compatibility/2006" xmlns:a14="http://schemas.microsoft.com/office/drawing/2010/main">
        <mc:Choice Requires="a14">
          <p:sp>
            <p:nvSpPr>
              <p:cNvPr id="30" name="Content Placeholder 2">
                <a:extLst>
                  <a:ext uri="{FF2B5EF4-FFF2-40B4-BE49-F238E27FC236}">
                    <a16:creationId xmlns:a16="http://schemas.microsoft.com/office/drawing/2014/main" id="{4FD7C6B2-2454-1A41-A306-2DB1EDB59A27}"/>
                  </a:ext>
                </a:extLst>
              </p:cNvPr>
              <p:cNvSpPr txBox="1">
                <a:spLocks/>
              </p:cNvSpPr>
              <p:nvPr/>
            </p:nvSpPr>
            <p:spPr>
              <a:xfrm>
                <a:off x="838200" y="1114424"/>
                <a:ext cx="10515600" cy="33838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cannot implement Alice, but we can implement Bob!</a:t>
                </a:r>
              </a:p>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draw </a:t>
                </a:r>
                <a14:m>
                  <m:oMath xmlns:m="http://schemas.openxmlformats.org/officeDocument/2006/math">
                    <m:r>
                      <a:rPr lang="en-US" sz="2600" i="1">
                        <a:solidFill>
                          <a:srgbClr val="FF0000"/>
                        </a:solidFill>
                        <a:latin typeface="Cambria Math" charset="0"/>
                        <a:ea typeface="Palatino" charset="0"/>
                        <a:cs typeface="Palatino" charset="0"/>
                      </a:rPr>
                      <m:t>𝑚</m:t>
                    </m:r>
                  </m:oMath>
                </a14:m>
                <a:r>
                  <a:rPr lang="en-US" sz="2600" dirty="0">
                    <a:latin typeface="Calibri" panose="020F0502020204030204" pitchFamily="34" charset="0"/>
                    <a:ea typeface="Palatino" charset="0"/>
                    <a:cs typeface="Calibri" panose="020F0502020204030204" pitchFamily="34" charset="0"/>
                  </a:rPr>
                  <a:t> </a:t>
                </a:r>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 from </a:t>
                </a:r>
                <a14:m>
                  <m:oMath xmlns:m="http://schemas.openxmlformats.org/officeDocument/2006/math">
                    <m:r>
                      <a:rPr lang="en-US" sz="2600" i="1">
                        <a:latin typeface="Cambria Math" charset="0"/>
                        <a:ea typeface="Palatino" charset="0"/>
                        <a:cs typeface="Palatino" charset="0"/>
                      </a:rPr>
                      <m:t>𝑓</m:t>
                    </m:r>
                  </m:oMath>
                </a14:m>
                <a:r>
                  <a:rPr lang="en-US" sz="2600" dirty="0">
                    <a:latin typeface="Calibri" panose="020F0502020204030204" pitchFamily="34" charset="0"/>
                    <a:ea typeface="Palatino" charset="0"/>
                    <a:cs typeface="Calibri" panose="020F0502020204030204" pitchFamily="34" charset="0"/>
                  </a:rPr>
                  <a:t> and try all </a:t>
                </a:r>
                <a14:m>
                  <m:oMath xmlns:m="http://schemas.openxmlformats.org/officeDocument/2006/math">
                    <m:r>
                      <a:rPr lang="en-US" sz="2600" i="1">
                        <a:latin typeface="Cambria Math" charset="0"/>
                        <a:ea typeface="Palatino" charset="0"/>
                        <a:cs typeface="Palatino" charset="0"/>
                      </a:rPr>
                      <m:t>𝑀</m:t>
                    </m:r>
                    <m:r>
                      <a:rPr lang="en-US" sz="2600" i="1">
                        <a:latin typeface="Cambria Math" charset="0"/>
                        <a:ea typeface="Palatino" charset="0"/>
                        <a:cs typeface="Palatino" charset="0"/>
                      </a:rPr>
                      <m:t>≤</m:t>
                    </m:r>
                    <m:sSup>
                      <m:sSupPr>
                        <m:ctrlPr>
                          <a:rPr lang="en-US" sz="2600" i="1">
                            <a:solidFill>
                              <a:srgbClr val="FF0000"/>
                            </a:solidFill>
                            <a:latin typeface="Cambria Math" panose="02040503050406030204" pitchFamily="18" charset="0"/>
                            <a:ea typeface="Palatino" charset="0"/>
                            <a:cs typeface="Palatino" charset="0"/>
                          </a:rPr>
                        </m:ctrlPr>
                      </m:sSupPr>
                      <m:e>
                        <m:r>
                          <a:rPr lang="en-US" sz="2600" i="1">
                            <a:solidFill>
                              <a:srgbClr val="FF0000"/>
                            </a:solidFill>
                            <a:latin typeface="Cambria Math" charset="0"/>
                            <a:ea typeface="Palatino" charset="0"/>
                            <a:cs typeface="Palatino" charset="0"/>
                          </a:rPr>
                          <m:t>𝑚</m:t>
                        </m:r>
                      </m:e>
                      <m:sup>
                        <m:r>
                          <a:rPr lang="en-US" sz="2600" i="1">
                            <a:solidFill>
                              <a:srgbClr val="4273B6"/>
                            </a:solidFill>
                            <a:latin typeface="Cambria Math" charset="0"/>
                            <a:ea typeface="Palatino" charset="0"/>
                            <a:cs typeface="Palatino" charset="0"/>
                          </a:rPr>
                          <m:t>𝑡</m:t>
                        </m:r>
                      </m:sup>
                    </m:sSup>
                  </m:oMath>
                </a14:m>
                <a:r>
                  <a:rPr lang="en-US" sz="2600" dirty="0">
                    <a:latin typeface="Calibri" panose="020F0502020204030204" pitchFamily="34" charset="0"/>
                    <a:ea typeface="Palatino" charset="0"/>
                    <a:cs typeface="Calibri" panose="020F0502020204030204" pitchFamily="34" charset="0"/>
                  </a:rPr>
                  <a:t> possible inputs to Bob to get a </a:t>
                </a:r>
                <a:r>
                  <a:rPr lang="en-US" sz="2600" b="1" dirty="0">
                    <a:latin typeface="Calibri" panose="020F0502020204030204" pitchFamily="34" charset="0"/>
                    <a:ea typeface="Palatino" charset="0"/>
                    <a:cs typeface="Calibri" panose="020F0502020204030204" pitchFamily="34" charset="0"/>
                  </a:rPr>
                  <a:t>data-dependent</a:t>
                </a:r>
                <a:r>
                  <a:rPr lang="en-US" sz="2600" dirty="0">
                    <a:latin typeface="Calibri" panose="020F0502020204030204" pitchFamily="34" charset="0"/>
                    <a:ea typeface="Palatino" charset="0"/>
                    <a:cs typeface="Calibri" panose="020F0502020204030204" pitchFamily="34" charset="0"/>
                  </a:rPr>
                  <a:t> cover of </a:t>
                </a:r>
                <a14:m>
                  <m:oMath xmlns:m="http://schemas.openxmlformats.org/officeDocument/2006/math">
                    <m:r>
                      <a:rPr lang="en-US" sz="2600" i="1">
                        <a:solidFill>
                          <a:srgbClr val="C00000"/>
                        </a:solidFill>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of size </a:t>
                </a:r>
                <a14:m>
                  <m:oMath xmlns:m="http://schemas.openxmlformats.org/officeDocument/2006/math">
                    <m:r>
                      <a:rPr lang="en-US" sz="2600" i="1">
                        <a:latin typeface="Cambria Math" charset="0"/>
                        <a:ea typeface="Palatino" charset="0"/>
                        <a:cs typeface="Palatino" charset="0"/>
                      </a:rPr>
                      <m:t>𝑀</m:t>
                    </m:r>
                  </m:oMath>
                </a14:m>
                <a:r>
                  <a:rPr lang="en-US" sz="2600" dirty="0">
                    <a:latin typeface="Calibri" panose="020F0502020204030204" pitchFamily="34" charset="0"/>
                    <a:ea typeface="Palatino" charset="0"/>
                    <a:cs typeface="Calibri" panose="020F0502020204030204" pitchFamily="34" charset="0"/>
                  </a:rPr>
                  <a:t>.</a:t>
                </a:r>
              </a:p>
              <a:p>
                <a:pPr lvl="1">
                  <a:lnSpc>
                    <a:spcPct val="100000"/>
                  </a:lnSpc>
                  <a:spcBef>
                    <a:spcPts val="0"/>
                  </a:spcBef>
                  <a:defRPr/>
                </a:pPr>
                <a:r>
                  <a:rPr lang="en-US" dirty="0">
                    <a:latin typeface="Calibri" panose="020F0502020204030204" pitchFamily="34" charset="0"/>
                    <a:ea typeface="Palatino" charset="0"/>
                    <a:cs typeface="Calibri" panose="020F0502020204030204" pitchFamily="34" charset="0"/>
                  </a:rPr>
                  <a:t>Existence of cover follows from </a:t>
                </a:r>
                <a14:m>
                  <m:oMath xmlns:m="http://schemas.openxmlformats.org/officeDocument/2006/math">
                    <m:r>
                      <a:rPr lang="en-US" i="1">
                        <a:solidFill>
                          <a:srgbClr val="4273B5"/>
                        </a:solidFill>
                        <a:latin typeface="Cambria Math" charset="0"/>
                        <a:ea typeface="Palatino" charset="0"/>
                        <a:cs typeface="Palatino" charset="0"/>
                      </a:rPr>
                      <m:t>𝑡</m:t>
                    </m:r>
                  </m:oMath>
                </a14:m>
                <a:r>
                  <a:rPr lang="en-US" dirty="0">
                    <a:latin typeface="Calibri" panose="020F0502020204030204" pitchFamily="34" charset="0"/>
                    <a:ea typeface="Palatino" charset="0"/>
                    <a:cs typeface="Calibri" panose="020F0502020204030204" pitchFamily="34" charset="0"/>
                  </a:rPr>
                  <a:t>-compression. </a:t>
                </a:r>
              </a:p>
              <a:p>
                <a:pPr lvl="1">
                  <a:lnSpc>
                    <a:spcPct val="100000"/>
                  </a:lnSpc>
                  <a:spcBef>
                    <a:spcPts val="0"/>
                  </a:spcBef>
                  <a:defRPr/>
                </a:pPr>
                <a:endParaRPr lang="en-US" sz="2200" dirty="0">
                  <a:latin typeface="Calibri" panose="020F0502020204030204" pitchFamily="34" charset="0"/>
                  <a:ea typeface="Palatino" charset="0"/>
                  <a:cs typeface="Calibri" panose="020F0502020204030204" pitchFamily="34" charset="0"/>
                </a:endParaRPr>
              </a:p>
              <a:p>
                <a:pPr>
                  <a:lnSpc>
                    <a:spcPct val="100000"/>
                  </a:lnSpc>
                  <a:spcBef>
                    <a:spcPts val="0"/>
                  </a:spcBef>
                  <a:defRPr/>
                </a:pPr>
                <a:endParaRPr lang="en-US" sz="2600" b="1" dirty="0">
                  <a:latin typeface="Calibri" panose="020F0502020204030204" pitchFamily="34" charset="0"/>
                  <a:ea typeface="Palatino" charset="0"/>
                  <a:cs typeface="Calibri" panose="020F0502020204030204" pitchFamily="34" charset="0"/>
                </a:endParaRPr>
              </a:p>
            </p:txBody>
          </p:sp>
        </mc:Choice>
        <mc:Fallback xmlns="">
          <p:sp>
            <p:nvSpPr>
              <p:cNvPr id="30" name="Content Placeholder 2">
                <a:extLst>
                  <a:ext uri="{FF2B5EF4-FFF2-40B4-BE49-F238E27FC236}">
                    <a16:creationId xmlns:a16="http://schemas.microsoft.com/office/drawing/2014/main" id="{4FD7C6B2-2454-1A41-A306-2DB1EDB59A27}"/>
                  </a:ext>
                </a:extLst>
              </p:cNvPr>
              <p:cNvSpPr txBox="1">
                <a:spLocks noRot="1" noChangeAspect="1" noMove="1" noResize="1" noEditPoints="1" noAdjustHandles="1" noChangeArrowheads="1" noChangeShapeType="1" noTextEdit="1"/>
              </p:cNvSpPr>
              <p:nvPr/>
            </p:nvSpPr>
            <p:spPr>
              <a:xfrm>
                <a:off x="838200" y="1114424"/>
                <a:ext cx="10515600" cy="3383834"/>
              </a:xfrm>
              <a:prstGeom prst="rect">
                <a:avLst/>
              </a:prstGeom>
              <a:blipFill>
                <a:blip r:embed="rId9"/>
                <a:stretch>
                  <a:fillRect l="-844" t="-1498" r="-844"/>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33F96358-2A16-D44E-86BF-553132EB497B}"/>
              </a:ext>
            </a:extLst>
          </p:cNvPr>
          <p:cNvSpPr/>
          <p:nvPr/>
        </p:nvSpPr>
        <p:spPr>
          <a:xfrm>
            <a:off x="2813909" y="3234972"/>
            <a:ext cx="155959" cy="155959"/>
          </a:xfrm>
          <a:prstGeom prst="ellipse">
            <a:avLst/>
          </a:prstGeom>
          <a:solidFill>
            <a:srgbClr val="FF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3" name="TextBox 42">
            <a:extLst>
              <a:ext uri="{FF2B5EF4-FFF2-40B4-BE49-F238E27FC236}">
                <a16:creationId xmlns:a16="http://schemas.microsoft.com/office/drawing/2014/main" id="{75E0E631-4DC3-9142-9F7B-6DF8513B06C1}"/>
              </a:ext>
            </a:extLst>
          </p:cNvPr>
          <p:cNvSpPr txBox="1"/>
          <p:nvPr/>
        </p:nvSpPr>
        <p:spPr>
          <a:xfrm>
            <a:off x="11727305" y="6488668"/>
            <a:ext cx="464695" cy="369332"/>
          </a:xfrm>
          <a:prstGeom prst="rect">
            <a:avLst/>
          </a:prstGeom>
          <a:noFill/>
        </p:spPr>
        <p:txBody>
          <a:bodyPr wrap="square" rtlCol="0">
            <a:spAutoFit/>
          </a:bodyPr>
          <a:lstStyle/>
          <a:p>
            <a:r>
              <a:rPr lang="en-US" dirty="0"/>
              <a:t>19</a:t>
            </a:r>
          </a:p>
        </p:txBody>
      </p:sp>
    </p:spTree>
    <p:extLst>
      <p:ext uri="{BB962C8B-B14F-4D97-AF65-F5344CB8AC3E}">
        <p14:creationId xmlns:p14="http://schemas.microsoft.com/office/powerpoint/2010/main" val="990197919"/>
      </p:ext>
    </p:extLst>
  </p:cSld>
  <p:clrMapOvr>
    <a:masterClrMapping/>
  </p:clrMapOvr>
  <mc:AlternateContent xmlns:mc="http://schemas.openxmlformats.org/markup-compatibility/2006" xmlns:p14="http://schemas.microsoft.com/office/powerpoint/2010/main">
    <mc:Choice Requires="p14">
      <p:transition spd="slow" p14:dur="2000" advTm="34994"/>
    </mc:Choice>
    <mc:Fallback xmlns="">
      <p:transition spd="slow" advTm="34994"/>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 name="Content Placeholder 2"/>
              <p:cNvSpPr txBox="1">
                <a:spLocks/>
              </p:cNvSpPr>
              <p:nvPr/>
            </p:nvSpPr>
            <p:spPr>
              <a:xfrm>
                <a:off x="838200" y="1114424"/>
                <a:ext cx="10515600" cy="49565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cannot implement Alice, but we can implement Bob!</a:t>
                </a:r>
              </a:p>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draw </a:t>
                </a:r>
                <a14:m>
                  <m:oMath xmlns:m="http://schemas.openxmlformats.org/officeDocument/2006/math">
                    <m:r>
                      <a:rPr lang="en-US" sz="2600" i="1">
                        <a:solidFill>
                          <a:srgbClr val="FF0000"/>
                        </a:solidFill>
                        <a:latin typeface="Cambria Math" charset="0"/>
                        <a:ea typeface="Palatino" charset="0"/>
                        <a:cs typeface="Palatino" charset="0"/>
                      </a:rPr>
                      <m:t>𝑚</m:t>
                    </m:r>
                  </m:oMath>
                </a14:m>
                <a:r>
                  <a:rPr lang="en-US" sz="2600" dirty="0">
                    <a:latin typeface="Calibri" panose="020F0502020204030204" pitchFamily="34" charset="0"/>
                    <a:ea typeface="Palatino" charset="0"/>
                    <a:cs typeface="Calibri" panose="020F0502020204030204" pitchFamily="34" charset="0"/>
                  </a:rPr>
                  <a:t> </a:t>
                </a:r>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 from </a:t>
                </a:r>
                <a14:m>
                  <m:oMath xmlns:m="http://schemas.openxmlformats.org/officeDocument/2006/math">
                    <m:r>
                      <a:rPr lang="en-US" sz="2600" i="1">
                        <a:latin typeface="Cambria Math" charset="0"/>
                        <a:ea typeface="Palatino" charset="0"/>
                        <a:cs typeface="Palatino" charset="0"/>
                      </a:rPr>
                      <m:t>𝑓</m:t>
                    </m:r>
                  </m:oMath>
                </a14:m>
                <a:r>
                  <a:rPr lang="en-US" sz="2600" dirty="0">
                    <a:latin typeface="Calibri" panose="020F0502020204030204" pitchFamily="34" charset="0"/>
                    <a:ea typeface="Palatino" charset="0"/>
                    <a:cs typeface="Calibri" panose="020F0502020204030204" pitchFamily="34" charset="0"/>
                  </a:rPr>
                  <a:t> and try all </a:t>
                </a:r>
                <a14:m>
                  <m:oMath xmlns:m="http://schemas.openxmlformats.org/officeDocument/2006/math">
                    <m:r>
                      <a:rPr lang="en-US" sz="2600" i="1">
                        <a:latin typeface="Cambria Math" charset="0"/>
                        <a:ea typeface="Palatino" charset="0"/>
                        <a:cs typeface="Palatino" charset="0"/>
                      </a:rPr>
                      <m:t>𝑀</m:t>
                    </m:r>
                    <m:r>
                      <a:rPr lang="en-US" sz="2600" i="1">
                        <a:latin typeface="Cambria Math" charset="0"/>
                        <a:ea typeface="Palatino" charset="0"/>
                        <a:cs typeface="Palatino" charset="0"/>
                      </a:rPr>
                      <m:t>≤</m:t>
                    </m:r>
                    <m:sSup>
                      <m:sSupPr>
                        <m:ctrlPr>
                          <a:rPr lang="en-US" sz="2600" i="1">
                            <a:solidFill>
                              <a:srgbClr val="FF0000"/>
                            </a:solidFill>
                            <a:latin typeface="Cambria Math" panose="02040503050406030204" pitchFamily="18" charset="0"/>
                            <a:ea typeface="Palatino" charset="0"/>
                            <a:cs typeface="Palatino" charset="0"/>
                          </a:rPr>
                        </m:ctrlPr>
                      </m:sSupPr>
                      <m:e>
                        <m:r>
                          <a:rPr lang="en-US" sz="2600" i="1">
                            <a:solidFill>
                              <a:srgbClr val="FF0000"/>
                            </a:solidFill>
                            <a:latin typeface="Cambria Math" charset="0"/>
                            <a:ea typeface="Palatino" charset="0"/>
                            <a:cs typeface="Palatino" charset="0"/>
                          </a:rPr>
                          <m:t>𝑚</m:t>
                        </m:r>
                      </m:e>
                      <m:sup>
                        <m:r>
                          <a:rPr lang="en-US" sz="2600" i="1">
                            <a:solidFill>
                              <a:srgbClr val="4273B6"/>
                            </a:solidFill>
                            <a:latin typeface="Cambria Math" charset="0"/>
                            <a:ea typeface="Palatino" charset="0"/>
                            <a:cs typeface="Palatino" charset="0"/>
                          </a:rPr>
                          <m:t>𝑡</m:t>
                        </m:r>
                      </m:sup>
                    </m:sSup>
                  </m:oMath>
                </a14:m>
                <a:r>
                  <a:rPr lang="en-US" sz="2600" dirty="0">
                    <a:latin typeface="Calibri" panose="020F0502020204030204" pitchFamily="34" charset="0"/>
                    <a:ea typeface="Palatino" charset="0"/>
                    <a:cs typeface="Calibri" panose="020F0502020204030204" pitchFamily="34" charset="0"/>
                  </a:rPr>
                  <a:t> possible inputs to Bob to get a </a:t>
                </a:r>
                <a:r>
                  <a:rPr lang="en-US" sz="2600" b="1" dirty="0">
                    <a:latin typeface="Calibri" panose="020F0502020204030204" pitchFamily="34" charset="0"/>
                    <a:ea typeface="Palatino" charset="0"/>
                    <a:cs typeface="Calibri" panose="020F0502020204030204" pitchFamily="34" charset="0"/>
                  </a:rPr>
                  <a:t>data-dependent</a:t>
                </a:r>
                <a:r>
                  <a:rPr lang="en-US" sz="2600" dirty="0">
                    <a:latin typeface="Calibri" panose="020F0502020204030204" pitchFamily="34" charset="0"/>
                    <a:ea typeface="Palatino" charset="0"/>
                    <a:cs typeface="Calibri" panose="020F0502020204030204" pitchFamily="34" charset="0"/>
                  </a:rPr>
                  <a:t> cover of </a:t>
                </a:r>
                <a14:m>
                  <m:oMath xmlns:m="http://schemas.openxmlformats.org/officeDocument/2006/math">
                    <m:r>
                      <a:rPr lang="en-US" sz="2600" i="1">
                        <a:solidFill>
                          <a:srgbClr val="C00000"/>
                        </a:solidFill>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of size </a:t>
                </a:r>
                <a14:m>
                  <m:oMath xmlns:m="http://schemas.openxmlformats.org/officeDocument/2006/math">
                    <m:r>
                      <a:rPr lang="en-US" sz="2600" i="1">
                        <a:latin typeface="Cambria Math" charset="0"/>
                        <a:ea typeface="Palatino" charset="0"/>
                        <a:cs typeface="Palatino" charset="0"/>
                      </a:rPr>
                      <m:t>𝑀</m:t>
                    </m:r>
                  </m:oMath>
                </a14:m>
                <a:r>
                  <a:rPr lang="en-US" sz="2600" dirty="0">
                    <a:latin typeface="Calibri" panose="020F0502020204030204" pitchFamily="34" charset="0"/>
                    <a:ea typeface="Palatino" charset="0"/>
                    <a:cs typeface="Calibri" panose="020F0502020204030204" pitchFamily="34" charset="0"/>
                  </a:rPr>
                  <a:t>.</a:t>
                </a:r>
              </a:p>
              <a:p>
                <a:pPr lvl="1">
                  <a:lnSpc>
                    <a:spcPct val="100000"/>
                  </a:lnSpc>
                  <a:spcBef>
                    <a:spcPts val="0"/>
                  </a:spcBef>
                  <a:defRPr/>
                </a:pPr>
                <a:r>
                  <a:rPr lang="en-US" dirty="0">
                    <a:latin typeface="Calibri" panose="020F0502020204030204" pitchFamily="34" charset="0"/>
                    <a:ea typeface="Palatino" charset="0"/>
                    <a:cs typeface="Calibri" panose="020F0502020204030204" pitchFamily="34" charset="0"/>
                  </a:rPr>
                  <a:t>Existence of cover follows from </a:t>
                </a:r>
                <a14:m>
                  <m:oMath xmlns:m="http://schemas.openxmlformats.org/officeDocument/2006/math">
                    <m:r>
                      <a:rPr lang="en-US" i="1">
                        <a:solidFill>
                          <a:srgbClr val="4273B5"/>
                        </a:solidFill>
                        <a:latin typeface="Cambria Math" charset="0"/>
                        <a:ea typeface="Palatino" charset="0"/>
                        <a:cs typeface="Palatino" charset="0"/>
                      </a:rPr>
                      <m:t>𝑡</m:t>
                    </m:r>
                  </m:oMath>
                </a14:m>
                <a:r>
                  <a:rPr lang="en-US" dirty="0">
                    <a:latin typeface="Calibri" panose="020F0502020204030204" pitchFamily="34" charset="0"/>
                    <a:ea typeface="Palatino" charset="0"/>
                    <a:cs typeface="Calibri" panose="020F0502020204030204" pitchFamily="34" charset="0"/>
                  </a:rPr>
                  <a:t>-compression. </a:t>
                </a:r>
              </a:p>
            </p:txBody>
          </p:sp>
        </mc:Choice>
        <mc:Fallback xmlns="">
          <p:sp>
            <p:nvSpPr>
              <p:cNvPr id="31" name="Content Placeholder 2"/>
              <p:cNvSpPr txBox="1">
                <a:spLocks noRot="1" noChangeAspect="1" noMove="1" noResize="1" noEditPoints="1" noAdjustHandles="1" noChangeArrowheads="1" noChangeShapeType="1" noTextEdit="1"/>
              </p:cNvSpPr>
              <p:nvPr/>
            </p:nvSpPr>
            <p:spPr>
              <a:xfrm>
                <a:off x="838200" y="1114424"/>
                <a:ext cx="10515600" cy="4956592"/>
              </a:xfrm>
              <a:prstGeom prst="rect">
                <a:avLst/>
              </a:prstGeom>
              <a:blipFill>
                <a:blip r:embed="rId4"/>
                <a:stretch>
                  <a:fillRect l="-844" t="-1023" r="-844"/>
                </a:stretch>
              </a:blipFill>
            </p:spPr>
            <p:txBody>
              <a:bodyPr/>
              <a:lstStyle/>
              <a:p>
                <a:r>
                  <a:rPr lang="en-US">
                    <a:noFill/>
                  </a:rPr>
                  <a:t> </a:t>
                </a:r>
              </a:p>
            </p:txBody>
          </p:sp>
        </mc:Fallback>
      </mc:AlternateContent>
      <p:sp>
        <p:nvSpPr>
          <p:cNvPr id="8" name="Title 1">
            <a:extLst>
              <a:ext uri="{FF2B5EF4-FFF2-40B4-BE49-F238E27FC236}">
                <a16:creationId xmlns:a16="http://schemas.microsoft.com/office/drawing/2014/main" id="{CC770724-97B7-D741-B43C-3F08E92233E2}"/>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Proof of Compression Theorem</a:t>
            </a:r>
          </a:p>
        </p:txBody>
      </p:sp>
      <mc:AlternateContent xmlns:mc="http://schemas.openxmlformats.org/markup-compatibility/2006" xmlns:a14="http://schemas.microsoft.com/office/drawing/2010/main">
        <mc:Choice Requires="a14">
          <p:sp>
            <p:nvSpPr>
              <p:cNvPr id="9" name="Rounded Rectangle 8">
                <a:extLst>
                  <a:ext uri="{FF2B5EF4-FFF2-40B4-BE49-F238E27FC236}">
                    <a16:creationId xmlns:a16="http://schemas.microsoft.com/office/drawing/2014/main" id="{45F69F46-CAE4-784B-946D-8C0E1CC6B328}"/>
                  </a:ext>
                </a:extLst>
              </p:cNvPr>
              <p:cNvSpPr/>
              <p:nvPr/>
            </p:nvSpPr>
            <p:spPr>
              <a:xfrm>
                <a:off x="655851" y="3270233"/>
                <a:ext cx="10880298" cy="160367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b="1" dirty="0">
                    <a:solidFill>
                      <a:schemeClr val="tx1"/>
                    </a:solidFill>
                    <a:latin typeface="Calibri" panose="020F0502020204030204" pitchFamily="34" charset="0"/>
                    <a:ea typeface="Palatino" charset="0"/>
                    <a:cs typeface="Calibri" panose="020F0502020204030204" pitchFamily="34" charset="0"/>
                  </a:rPr>
                  <a:t>Lemma</a:t>
                </a:r>
                <a:r>
                  <a:rPr lang="en-US" sz="2800" b="1" dirty="0">
                    <a:solidFill>
                      <a:schemeClr val="tx1"/>
                    </a:solidFill>
                    <a:latin typeface="Calibri" panose="020F0502020204030204" pitchFamily="34" charset="0"/>
                    <a:ea typeface="Palatino" charset="0"/>
                    <a:cs typeface="Calibri" panose="020F0502020204030204" pitchFamily="34" charset="0"/>
                  </a:rPr>
                  <a:t> </a:t>
                </a:r>
                <a:r>
                  <a:rPr lang="en-US" sz="2000" b="1" dirty="0">
                    <a:solidFill>
                      <a:schemeClr val="tx1">
                        <a:lumMod val="65000"/>
                        <a:lumOff val="35000"/>
                      </a:schemeClr>
                    </a:solidFill>
                    <a:latin typeface="Calibri" panose="020F0502020204030204" pitchFamily="34" charset="0"/>
                    <a:ea typeface="Palatino" charset="0"/>
                    <a:cs typeface="Calibri" panose="020F0502020204030204" pitchFamily="34" charset="0"/>
                  </a:rPr>
                  <a:t>[</a:t>
                </a:r>
                <a:r>
                  <a:rPr lang="en-US" sz="2000" b="1" dirty="0" err="1">
                    <a:solidFill>
                      <a:schemeClr val="tx1">
                        <a:lumMod val="65000"/>
                        <a:lumOff val="35000"/>
                      </a:schemeClr>
                    </a:solidFill>
                    <a:latin typeface="Calibri" panose="020F0502020204030204" pitchFamily="34" charset="0"/>
                    <a:ea typeface="Palatino" charset="0"/>
                    <a:cs typeface="Calibri" panose="020F0502020204030204" pitchFamily="34" charset="0"/>
                  </a:rPr>
                  <a:t>Yatracos</a:t>
                </a:r>
                <a:r>
                  <a:rPr lang="en-US" sz="2000" b="1" dirty="0">
                    <a:solidFill>
                      <a:schemeClr val="tx1">
                        <a:lumMod val="65000"/>
                        <a:lumOff val="35000"/>
                      </a:schemeClr>
                    </a:solidFill>
                    <a:latin typeface="Calibri" panose="020F0502020204030204" pitchFamily="34" charset="0"/>
                    <a:ea typeface="Palatino" charset="0"/>
                    <a:cs typeface="Calibri" panose="020F0502020204030204" pitchFamily="34" charset="0"/>
                  </a:rPr>
                  <a:t> </a:t>
                </a:r>
                <a:r>
                  <a:rPr lang="mr-IN" sz="2000" b="1" dirty="0">
                    <a:solidFill>
                      <a:schemeClr val="tx1">
                        <a:lumMod val="65000"/>
                        <a:lumOff val="35000"/>
                      </a:schemeClr>
                    </a:solidFill>
                    <a:latin typeface="Calibri" panose="020F0502020204030204" pitchFamily="34" charset="0"/>
                    <a:ea typeface="Palatino" charset="0"/>
                    <a:cs typeface="Palatino" charset="0"/>
                  </a:rPr>
                  <a:t>’</a:t>
                </a:r>
                <a:r>
                  <a:rPr lang="en-US" sz="2000" b="1" dirty="0">
                    <a:solidFill>
                      <a:schemeClr val="tx1">
                        <a:lumMod val="65000"/>
                        <a:lumOff val="35000"/>
                      </a:schemeClr>
                    </a:solidFill>
                    <a:latin typeface="Calibri" panose="020F0502020204030204" pitchFamily="34" charset="0"/>
                    <a:ea typeface="Palatino" charset="0"/>
                    <a:cs typeface="Calibri" panose="020F0502020204030204" pitchFamily="34" charset="0"/>
                  </a:rPr>
                  <a:t>85]</a:t>
                </a:r>
                <a:r>
                  <a:rPr lang="en-US" sz="2400" dirty="0">
                    <a:latin typeface="Calibri" panose="020F0502020204030204" pitchFamily="34" charset="0"/>
                    <a:ea typeface="Palatino" charset="0"/>
                    <a:cs typeface="Calibri" panose="020F0502020204030204" pitchFamily="34" charset="0"/>
                  </a:rPr>
                  <a:t>  </a:t>
                </a:r>
                <a:r>
                  <a:rPr lang="en-US" sz="2600" dirty="0">
                    <a:solidFill>
                      <a:schemeClr val="tx1"/>
                    </a:solidFill>
                    <a:latin typeface="Calibri" panose="020F0502020204030204" pitchFamily="34" charset="0"/>
                    <a:ea typeface="Palatino" charset="0"/>
                    <a:cs typeface="Calibri" panose="020F0502020204030204" pitchFamily="34" charset="0"/>
                  </a:rPr>
                  <a:t>Suppose </a:t>
                </a:r>
                <a14:m>
                  <m:oMath xmlns:m="http://schemas.openxmlformats.org/officeDocument/2006/math">
                    <m:r>
                      <a:rPr lang="en-US" sz="2600" b="0" i="1" smtClean="0">
                        <a:solidFill>
                          <a:schemeClr val="tx1"/>
                        </a:solidFill>
                        <a:latin typeface="Cambria Math" panose="02040503050406030204" pitchFamily="18" charset="0"/>
                        <a:ea typeface="Palatino" charset="0"/>
                        <a:cs typeface="Palatino" charset="0"/>
                      </a:rPr>
                      <m:t>𝑓</m:t>
                    </m:r>
                    <m:r>
                      <a:rPr lang="en-US" sz="2600" b="0" i="1" smtClean="0">
                        <a:solidFill>
                          <a:schemeClr val="tx1"/>
                        </a:solidFill>
                        <a:latin typeface="Cambria Math" panose="02040503050406030204" pitchFamily="18" charset="0"/>
                        <a:ea typeface="Palatino" charset="0"/>
                        <a:cs typeface="Palatino" charset="0"/>
                      </a:rPr>
                      <m:t>∈</m:t>
                    </m:r>
                    <m:r>
                      <a:rPr lang="en-US" sz="2600" b="0" i="1" smtClean="0">
                        <a:solidFill>
                          <a:schemeClr val="tx1"/>
                        </a:solidFill>
                        <a:latin typeface="Cambria Math" panose="02040503050406030204" pitchFamily="18" charset="0"/>
                        <a:ea typeface="Cambria Math" panose="02040503050406030204" pitchFamily="18" charset="0"/>
                        <a:cs typeface="Palatino" charset="0"/>
                      </a:rPr>
                      <m:t>ℱ</m:t>
                    </m:r>
                  </m:oMath>
                </a14:m>
                <a:r>
                  <a:rPr lang="en-US" sz="2600" dirty="0">
                    <a:solidFill>
                      <a:schemeClr val="tx1"/>
                    </a:solidFill>
                    <a:latin typeface="Calibri" panose="020F0502020204030204" pitchFamily="34" charset="0"/>
                    <a:ea typeface="Palatino" charset="0"/>
                    <a:cs typeface="Calibri" panose="020F0502020204030204" pitchFamily="34" charset="0"/>
                  </a:rPr>
                  <a:t> is an unknown distr. Suppose </a:t>
                </a:r>
                <a14:m>
                  <m:oMath xmlns:m="http://schemas.openxmlformats.org/officeDocument/2006/math">
                    <m:sSub>
                      <m:sSubPr>
                        <m:ctrlPr>
                          <a:rPr lang="en-US" sz="2600" b="0" i="1" smtClean="0">
                            <a:solidFill>
                              <a:schemeClr val="tx1"/>
                            </a:solidFill>
                            <a:latin typeface="Cambria Math" panose="02040503050406030204" pitchFamily="18" charset="0"/>
                            <a:ea typeface="Palatino" charset="0"/>
                            <a:cs typeface="Palatino" charset="0"/>
                          </a:rPr>
                        </m:ctrlPr>
                      </m:sSubPr>
                      <m:e>
                        <m:r>
                          <a:rPr lang="en-US" sz="2600" i="1" smtClean="0">
                            <a:solidFill>
                              <a:schemeClr val="tx1"/>
                            </a:solidFill>
                            <a:latin typeface="Cambria Math" charset="0"/>
                            <a:ea typeface="Palatino" charset="0"/>
                            <a:cs typeface="Palatino" charset="0"/>
                          </a:rPr>
                          <m:t>𝑓</m:t>
                        </m:r>
                      </m:e>
                      <m:sub>
                        <m:r>
                          <a:rPr lang="en-US" sz="2600" b="0" i="1" smtClean="0">
                            <a:solidFill>
                              <a:schemeClr val="tx1"/>
                            </a:solidFill>
                            <a:latin typeface="Cambria Math" charset="0"/>
                            <a:ea typeface="Palatino" charset="0"/>
                            <a:cs typeface="Palatino" charset="0"/>
                          </a:rPr>
                          <m:t>1</m:t>
                        </m:r>
                      </m:sub>
                    </m:sSub>
                    <m:r>
                      <a:rPr lang="en-US" sz="2600" b="0" i="1" smtClean="0">
                        <a:solidFill>
                          <a:schemeClr val="tx1"/>
                        </a:solidFill>
                        <a:latin typeface="Cambria Math" charset="0"/>
                        <a:ea typeface="Palatino" charset="0"/>
                        <a:cs typeface="Palatino" charset="0"/>
                      </a:rPr>
                      <m:t>,…,</m:t>
                    </m:r>
                    <m:sSub>
                      <m:sSubPr>
                        <m:ctrlPr>
                          <a:rPr lang="en-US" sz="2600" b="0" i="1" smtClean="0">
                            <a:solidFill>
                              <a:schemeClr val="tx1"/>
                            </a:solidFill>
                            <a:latin typeface="Cambria Math" panose="02040503050406030204" pitchFamily="18" charset="0"/>
                            <a:ea typeface="Palatino" charset="0"/>
                            <a:cs typeface="Palatino" charset="0"/>
                          </a:rPr>
                        </m:ctrlPr>
                      </m:sSubPr>
                      <m:e>
                        <m:r>
                          <a:rPr lang="en-US" sz="2600" b="0" i="1" smtClean="0">
                            <a:solidFill>
                              <a:schemeClr val="tx1"/>
                            </a:solidFill>
                            <a:latin typeface="Cambria Math" charset="0"/>
                            <a:ea typeface="Palatino" charset="0"/>
                            <a:cs typeface="Palatino" charset="0"/>
                          </a:rPr>
                          <m:t>𝑓</m:t>
                        </m:r>
                      </m:e>
                      <m:sub>
                        <m:r>
                          <a:rPr lang="en-US" sz="2600" b="0" i="1" smtClean="0">
                            <a:solidFill>
                              <a:schemeClr val="tx1"/>
                            </a:solidFill>
                            <a:latin typeface="Cambria Math" charset="0"/>
                            <a:ea typeface="Palatino" charset="0"/>
                            <a:cs typeface="Palatino" charset="0"/>
                          </a:rPr>
                          <m:t>𝑀</m:t>
                        </m:r>
                      </m:sub>
                    </m:sSub>
                  </m:oMath>
                </a14:m>
                <a:r>
                  <a:rPr lang="en-US" sz="2600" dirty="0">
                    <a:solidFill>
                      <a:schemeClr val="tx1"/>
                    </a:solidFill>
                    <a:latin typeface="Calibri" panose="020F0502020204030204" pitchFamily="34" charset="0"/>
                    <a:ea typeface="Palatino" charset="0"/>
                    <a:cs typeface="Calibri" panose="020F0502020204030204" pitchFamily="34" charset="0"/>
                  </a:rPr>
                  <a:t> are distributions such that </a:t>
                </a:r>
                <a14:m>
                  <m:oMath xmlns:m="http://schemas.openxmlformats.org/officeDocument/2006/math">
                    <m:limLow>
                      <m:limLowPr>
                        <m:ctrlPr>
                          <a:rPr lang="en-US" sz="2600" b="0" i="1" smtClean="0">
                            <a:solidFill>
                              <a:schemeClr val="tx1"/>
                            </a:solidFill>
                            <a:latin typeface="Cambria Math" panose="02040503050406030204" pitchFamily="18" charset="0"/>
                            <a:ea typeface="Palatino" charset="0"/>
                            <a:cs typeface="Palatino" charset="0"/>
                          </a:rPr>
                        </m:ctrlPr>
                      </m:limLowPr>
                      <m:e>
                        <m:r>
                          <m:rPr>
                            <m:sty m:val="p"/>
                          </m:rPr>
                          <a:rPr lang="en-US" sz="2600" b="0" i="0" smtClean="0">
                            <a:solidFill>
                              <a:schemeClr val="tx1"/>
                            </a:solidFill>
                            <a:latin typeface="Cambria Math" charset="0"/>
                            <a:ea typeface="Palatino" charset="0"/>
                            <a:cs typeface="Palatino" charset="0"/>
                          </a:rPr>
                          <m:t>min</m:t>
                        </m:r>
                      </m:e>
                      <m:lim>
                        <m:r>
                          <a:rPr lang="en-US" sz="2600" i="1">
                            <a:solidFill>
                              <a:schemeClr val="tx1"/>
                            </a:solidFill>
                            <a:latin typeface="Cambria Math" charset="0"/>
                            <a:ea typeface="Palatino" charset="0"/>
                            <a:cs typeface="Palatino" charset="0"/>
                          </a:rPr>
                          <m:t>𝑖</m:t>
                        </m:r>
                      </m:lim>
                    </m:limLow>
                    <m:sSub>
                      <m:sSubPr>
                        <m:ctrlPr>
                          <a:rPr lang="en-US" sz="2600" i="1" smtClean="0">
                            <a:solidFill>
                              <a:schemeClr val="tx1"/>
                            </a:solidFill>
                            <a:latin typeface="Cambria Math" panose="02040503050406030204" pitchFamily="18" charset="0"/>
                            <a:ea typeface="Palatino" charset="0"/>
                            <a:cs typeface="Palatino" charset="0"/>
                          </a:rPr>
                        </m:ctrlPr>
                      </m:sSubPr>
                      <m:e>
                        <m:sSub>
                          <m:sSubPr>
                            <m:ctrlPr>
                              <a:rPr lang="en-US" sz="2600" i="1">
                                <a:solidFill>
                                  <a:schemeClr val="tx1"/>
                                </a:solidFill>
                                <a:latin typeface="Cambria Math" panose="02040503050406030204" pitchFamily="18" charset="0"/>
                                <a:ea typeface="Cambria Math" charset="0"/>
                                <a:cs typeface="Cambria Math" charset="0"/>
                              </a:rPr>
                            </m:ctrlPr>
                          </m:sSubPr>
                          <m:e>
                            <m:r>
                              <a:rPr lang="en-US" sz="2600" b="0" i="1" smtClean="0">
                                <a:solidFill>
                                  <a:schemeClr val="tx1"/>
                                </a:solidFill>
                                <a:latin typeface="Cambria Math" charset="0"/>
                                <a:ea typeface="Cambria Math" charset="0"/>
                                <a:cs typeface="Cambria Math" charset="0"/>
                              </a:rPr>
                              <m:t> </m:t>
                            </m:r>
                            <m:r>
                              <a:rPr lang="en-US" sz="2600" i="1">
                                <a:solidFill>
                                  <a:schemeClr val="tx1"/>
                                </a:solidFill>
                                <a:latin typeface="Cambria Math" charset="0"/>
                                <a:ea typeface="Cambria Math" charset="0"/>
                                <a:cs typeface="Cambria Math" charset="0"/>
                              </a:rPr>
                              <m:t>𝑑</m:t>
                            </m:r>
                          </m:e>
                          <m:sub>
                            <m:r>
                              <a:rPr lang="en-US" sz="2600" i="1">
                                <a:solidFill>
                                  <a:schemeClr val="tx1"/>
                                </a:solidFill>
                                <a:latin typeface="Cambria Math" charset="0"/>
                                <a:ea typeface="Cambria Math" charset="0"/>
                                <a:cs typeface="Cambria Math" charset="0"/>
                              </a:rPr>
                              <m:t>𝑇𝑉</m:t>
                            </m:r>
                          </m:sub>
                        </m:sSub>
                        <m:r>
                          <a:rPr lang="en-US" sz="2600" b="0" i="1" smtClean="0">
                            <a:solidFill>
                              <a:schemeClr val="tx1"/>
                            </a:solidFill>
                            <a:latin typeface="Cambria Math" charset="0"/>
                            <a:ea typeface="Cambria Math" charset="0"/>
                            <a:cs typeface="Cambria Math" charset="0"/>
                          </a:rPr>
                          <m:t>(</m:t>
                        </m:r>
                        <m:r>
                          <a:rPr lang="en-US" sz="2600" i="1">
                            <a:solidFill>
                              <a:schemeClr val="tx1"/>
                            </a:solidFill>
                            <a:latin typeface="Cambria Math" charset="0"/>
                            <a:ea typeface="Palatino" charset="0"/>
                            <a:cs typeface="Palatino" charset="0"/>
                          </a:rPr>
                          <m:t>𝑓</m:t>
                        </m:r>
                      </m:e>
                      <m:sub>
                        <m:r>
                          <a:rPr lang="en-US" sz="2600" b="0" i="1" smtClean="0">
                            <a:solidFill>
                              <a:schemeClr val="tx1"/>
                            </a:solidFill>
                            <a:latin typeface="Cambria Math" charset="0"/>
                            <a:ea typeface="Palatino" charset="0"/>
                            <a:cs typeface="Palatino" charset="0"/>
                          </a:rPr>
                          <m:t>𝑖</m:t>
                        </m:r>
                      </m:sub>
                    </m:sSub>
                    <m:r>
                      <a:rPr lang="en-US" sz="2600" b="0" i="1" smtClean="0">
                        <a:solidFill>
                          <a:schemeClr val="tx1"/>
                        </a:solidFill>
                        <a:latin typeface="Cambria Math" charset="0"/>
                        <a:ea typeface="Palatino" charset="0"/>
                        <a:cs typeface="Palatino" charset="0"/>
                      </a:rPr>
                      <m:t>,</m:t>
                    </m:r>
                    <m:r>
                      <a:rPr lang="en-US" sz="2600" b="0" i="1" smtClean="0">
                        <a:solidFill>
                          <a:schemeClr val="tx1"/>
                        </a:solidFill>
                        <a:latin typeface="Cambria Math" charset="0"/>
                        <a:ea typeface="Palatino" charset="0"/>
                        <a:cs typeface="Palatino" charset="0"/>
                      </a:rPr>
                      <m:t>𝑓</m:t>
                    </m:r>
                    <m:r>
                      <a:rPr lang="en-US" sz="2600" b="0" i="1" smtClean="0">
                        <a:solidFill>
                          <a:schemeClr val="tx1"/>
                        </a:solidFill>
                        <a:latin typeface="Cambria Math" charset="0"/>
                        <a:ea typeface="Palatino" charset="0"/>
                        <a:cs typeface="Palatino" charset="0"/>
                      </a:rPr>
                      <m:t>)≤</m:t>
                    </m:r>
                    <m:r>
                      <a:rPr lang="en-US" sz="2600" b="0" i="1" smtClean="0">
                        <a:solidFill>
                          <a:schemeClr val="tx1"/>
                        </a:solidFill>
                        <a:latin typeface="Cambria Math" charset="0"/>
                        <a:ea typeface="Palatino" charset="0"/>
                        <a:cs typeface="Palatino" charset="0"/>
                      </a:rPr>
                      <m:t>𝜖</m:t>
                    </m:r>
                  </m:oMath>
                </a14:m>
                <a:r>
                  <a:rPr lang="en-US" sz="2600" dirty="0">
                    <a:solidFill>
                      <a:schemeClr val="tx1"/>
                    </a:solidFill>
                    <a:latin typeface="Calibri" panose="020F0502020204030204" pitchFamily="34" charset="0"/>
                    <a:ea typeface="Palatino" charset="0"/>
                    <a:cs typeface="Calibri" panose="020F0502020204030204" pitchFamily="34" charset="0"/>
                  </a:rPr>
                  <a:t>. Then sample complexity to learn is </a:t>
                </a:r>
                <a14:m>
                  <m:oMath xmlns:m="http://schemas.openxmlformats.org/officeDocument/2006/math">
                    <m:r>
                      <a:rPr lang="en-US" sz="2600" b="0" i="1" smtClean="0">
                        <a:solidFill>
                          <a:schemeClr val="tx1"/>
                        </a:solidFill>
                        <a:latin typeface="Cambria Math" charset="0"/>
                        <a:ea typeface="Palatino" charset="0"/>
                        <a:cs typeface="Palatino" charset="0"/>
                      </a:rPr>
                      <m:t>𝑂</m:t>
                    </m:r>
                    <m:r>
                      <a:rPr lang="en-US" sz="2600" b="0" i="1" smtClean="0">
                        <a:solidFill>
                          <a:schemeClr val="tx1"/>
                        </a:solidFill>
                        <a:latin typeface="Cambria Math" charset="0"/>
                        <a:ea typeface="Palatino" charset="0"/>
                        <a:cs typeface="Palatino" charset="0"/>
                      </a:rPr>
                      <m:t>(</m:t>
                    </m:r>
                    <m:func>
                      <m:funcPr>
                        <m:ctrlPr>
                          <a:rPr lang="en-US" sz="2600" b="0" i="1" smtClean="0">
                            <a:solidFill>
                              <a:schemeClr val="tx1"/>
                            </a:solidFill>
                            <a:latin typeface="Cambria Math" panose="02040503050406030204" pitchFamily="18" charset="0"/>
                            <a:ea typeface="Palatino" charset="0"/>
                            <a:cs typeface="Palatino" charset="0"/>
                          </a:rPr>
                        </m:ctrlPr>
                      </m:funcPr>
                      <m:fName>
                        <m:r>
                          <m:rPr>
                            <m:sty m:val="p"/>
                          </m:rPr>
                          <a:rPr lang="en-US" sz="2600" b="0" i="0" smtClean="0">
                            <a:solidFill>
                              <a:schemeClr val="tx1"/>
                            </a:solidFill>
                            <a:latin typeface="Cambria Math" charset="0"/>
                            <a:ea typeface="Palatino" charset="0"/>
                            <a:cs typeface="Palatino" charset="0"/>
                          </a:rPr>
                          <m:t>log</m:t>
                        </m:r>
                      </m:fName>
                      <m:e>
                        <m:r>
                          <a:rPr lang="en-US" sz="2600" b="0" i="1" smtClean="0">
                            <a:solidFill>
                              <a:schemeClr val="tx1"/>
                            </a:solidFill>
                            <a:latin typeface="Cambria Math" charset="0"/>
                            <a:ea typeface="Palatino" charset="0"/>
                            <a:cs typeface="Palatino" charset="0"/>
                          </a:rPr>
                          <m:t>𝑀</m:t>
                        </m:r>
                        <m:r>
                          <a:rPr lang="en-US" sz="2600" b="0" i="1" smtClean="0">
                            <a:solidFill>
                              <a:schemeClr val="tx1"/>
                            </a:solidFill>
                            <a:latin typeface="Cambria Math" charset="0"/>
                            <a:ea typeface="Palatino" charset="0"/>
                            <a:cs typeface="Palatino" charset="0"/>
                          </a:rPr>
                          <m:t>/</m:t>
                        </m:r>
                        <m:sSup>
                          <m:sSupPr>
                            <m:ctrlPr>
                              <a:rPr lang="en-US" sz="2600" b="0" i="1" smtClean="0">
                                <a:solidFill>
                                  <a:schemeClr val="tx1"/>
                                </a:solidFill>
                                <a:latin typeface="Cambria Math" panose="02040503050406030204" pitchFamily="18" charset="0"/>
                                <a:ea typeface="Palatino" charset="0"/>
                                <a:cs typeface="Palatino" charset="0"/>
                              </a:rPr>
                            </m:ctrlPr>
                          </m:sSupPr>
                          <m:e>
                            <m:r>
                              <a:rPr lang="en-US" sz="2600" b="0" i="1" smtClean="0">
                                <a:solidFill>
                                  <a:schemeClr val="tx1"/>
                                </a:solidFill>
                                <a:latin typeface="Cambria Math" charset="0"/>
                                <a:ea typeface="Palatino" charset="0"/>
                                <a:cs typeface="Palatino" charset="0"/>
                              </a:rPr>
                              <m:t>𝜖</m:t>
                            </m:r>
                          </m:e>
                          <m:sup>
                            <m:r>
                              <a:rPr lang="en-US" sz="2600" b="0" i="1" smtClean="0">
                                <a:solidFill>
                                  <a:schemeClr val="tx1"/>
                                </a:solidFill>
                                <a:latin typeface="Cambria Math" charset="0"/>
                                <a:ea typeface="Palatino" charset="0"/>
                                <a:cs typeface="Palatino" charset="0"/>
                              </a:rPr>
                              <m:t>2</m:t>
                            </m:r>
                          </m:sup>
                        </m:sSup>
                        <m:r>
                          <a:rPr lang="en-US" sz="2600" b="0" i="1" smtClean="0">
                            <a:solidFill>
                              <a:schemeClr val="tx1"/>
                            </a:solidFill>
                            <a:latin typeface="Cambria Math" charset="0"/>
                            <a:ea typeface="Palatino" charset="0"/>
                            <a:cs typeface="Palatino" charset="0"/>
                          </a:rPr>
                          <m:t>)</m:t>
                        </m:r>
                      </m:e>
                    </m:func>
                  </m:oMath>
                </a14:m>
                <a:r>
                  <a:rPr lang="en-US" sz="2600" dirty="0">
                    <a:solidFill>
                      <a:schemeClr val="tx1"/>
                    </a:solidFill>
                    <a:latin typeface="Calibri" panose="020F0502020204030204" pitchFamily="34" charset="0"/>
                    <a:ea typeface="Palatino" charset="0"/>
                    <a:cs typeface="Calibri" panose="020F0502020204030204" pitchFamily="34" charset="0"/>
                  </a:rPr>
                  <a:t>.</a:t>
                </a:r>
              </a:p>
            </p:txBody>
          </p:sp>
        </mc:Choice>
        <mc:Fallback xmlns="">
          <p:sp>
            <p:nvSpPr>
              <p:cNvPr id="9" name="Rounded Rectangle 8">
                <a:extLst>
                  <a:ext uri="{FF2B5EF4-FFF2-40B4-BE49-F238E27FC236}">
                    <a16:creationId xmlns:a16="http://schemas.microsoft.com/office/drawing/2014/main" id="{45F69F46-CAE4-784B-946D-8C0E1CC6B328}"/>
                  </a:ext>
                </a:extLst>
              </p:cNvPr>
              <p:cNvSpPr>
                <a:spLocks noRot="1" noChangeAspect="1" noMove="1" noResize="1" noEditPoints="1" noAdjustHandles="1" noChangeArrowheads="1" noChangeShapeType="1" noTextEdit="1"/>
              </p:cNvSpPr>
              <p:nvPr/>
            </p:nvSpPr>
            <p:spPr>
              <a:xfrm>
                <a:off x="655851" y="3270233"/>
                <a:ext cx="10880298" cy="1603675"/>
              </a:xfrm>
              <a:prstGeom prst="roundRect">
                <a:avLst/>
              </a:prstGeom>
              <a:blipFill>
                <a:blip r:embed="rId5"/>
                <a:stretch>
                  <a:fillRect l="-116" b="-2290"/>
                </a:stretch>
              </a:blipFill>
              <a:ln w="38100">
                <a:solidFill>
                  <a:schemeClr val="tx1"/>
                </a:solidFill>
              </a:ln>
            </p:spPr>
            <p:txBody>
              <a:bodyPr/>
              <a:lstStyle/>
              <a:p>
                <a:r>
                  <a:rPr lang="en-US">
                    <a:noFill/>
                  </a:rPr>
                  <a:t> </a:t>
                </a:r>
              </a:p>
            </p:txBody>
          </p:sp>
        </mc:Fallback>
      </mc:AlternateContent>
      <p:sp>
        <p:nvSpPr>
          <p:cNvPr id="11" name="TextBox 10">
            <a:extLst>
              <a:ext uri="{FF2B5EF4-FFF2-40B4-BE49-F238E27FC236}">
                <a16:creationId xmlns:a16="http://schemas.microsoft.com/office/drawing/2014/main" id="{94D5C130-349C-BE40-AE88-F8B273C4EF86}"/>
              </a:ext>
            </a:extLst>
          </p:cNvPr>
          <p:cNvSpPr txBox="1"/>
          <p:nvPr/>
        </p:nvSpPr>
        <p:spPr>
          <a:xfrm>
            <a:off x="11727305" y="6488668"/>
            <a:ext cx="464695" cy="369332"/>
          </a:xfrm>
          <a:prstGeom prst="rect">
            <a:avLst/>
          </a:prstGeom>
          <a:noFill/>
        </p:spPr>
        <p:txBody>
          <a:bodyPr wrap="square" rtlCol="0">
            <a:spAutoFit/>
          </a:bodyPr>
          <a:lstStyle/>
          <a:p>
            <a:r>
              <a:rPr lang="en-US" dirty="0"/>
              <a:t>19</a:t>
            </a:r>
          </a:p>
        </p:txBody>
      </p:sp>
    </p:spTree>
    <p:custDataLst>
      <p:tags r:id="rId1"/>
    </p:custDataLst>
    <p:extLst>
      <p:ext uri="{BB962C8B-B14F-4D97-AF65-F5344CB8AC3E}">
        <p14:creationId xmlns:p14="http://schemas.microsoft.com/office/powerpoint/2010/main" val="2170142947"/>
      </p:ext>
    </p:extLst>
  </p:cSld>
  <p:clrMapOvr>
    <a:masterClrMapping/>
  </p:clrMapOvr>
  <mc:AlternateContent xmlns:mc="http://schemas.openxmlformats.org/markup-compatibility/2006" xmlns:p14="http://schemas.microsoft.com/office/powerpoint/2010/main">
    <mc:Choice Requires="p14">
      <p:transition spd="slow" p14:dur="2000" advTm="43526"/>
    </mc:Choice>
    <mc:Fallback xmlns="">
      <p:transition spd="slow" advTm="43526"/>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 name="Content Placeholder 2"/>
              <p:cNvSpPr txBox="1">
                <a:spLocks/>
              </p:cNvSpPr>
              <p:nvPr/>
            </p:nvSpPr>
            <p:spPr>
              <a:xfrm>
                <a:off x="838200" y="1114424"/>
                <a:ext cx="10515600" cy="49565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cannot implement Alice, but we can implement Bob!</a:t>
                </a:r>
              </a:p>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draw </a:t>
                </a:r>
                <a14:m>
                  <m:oMath xmlns:m="http://schemas.openxmlformats.org/officeDocument/2006/math">
                    <m:r>
                      <a:rPr lang="en-US" sz="2600" i="1">
                        <a:solidFill>
                          <a:srgbClr val="FF0000"/>
                        </a:solidFill>
                        <a:latin typeface="Cambria Math" charset="0"/>
                        <a:ea typeface="Palatino" charset="0"/>
                        <a:cs typeface="Palatino" charset="0"/>
                      </a:rPr>
                      <m:t>𝑚</m:t>
                    </m:r>
                  </m:oMath>
                </a14:m>
                <a:r>
                  <a:rPr lang="en-US" sz="2600" dirty="0">
                    <a:latin typeface="Calibri" panose="020F0502020204030204" pitchFamily="34" charset="0"/>
                    <a:ea typeface="Palatino" charset="0"/>
                    <a:cs typeface="Calibri" panose="020F0502020204030204" pitchFamily="34" charset="0"/>
                  </a:rPr>
                  <a:t> </a:t>
                </a:r>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 from </a:t>
                </a:r>
                <a14:m>
                  <m:oMath xmlns:m="http://schemas.openxmlformats.org/officeDocument/2006/math">
                    <m:r>
                      <a:rPr lang="en-US" sz="2600" i="1">
                        <a:latin typeface="Cambria Math" charset="0"/>
                        <a:ea typeface="Palatino" charset="0"/>
                        <a:cs typeface="Palatino" charset="0"/>
                      </a:rPr>
                      <m:t>𝑓</m:t>
                    </m:r>
                  </m:oMath>
                </a14:m>
                <a:r>
                  <a:rPr lang="en-US" sz="2600" dirty="0">
                    <a:latin typeface="Calibri" panose="020F0502020204030204" pitchFamily="34" charset="0"/>
                    <a:ea typeface="Palatino" charset="0"/>
                    <a:cs typeface="Calibri" panose="020F0502020204030204" pitchFamily="34" charset="0"/>
                  </a:rPr>
                  <a:t> and try all </a:t>
                </a:r>
                <a14:m>
                  <m:oMath xmlns:m="http://schemas.openxmlformats.org/officeDocument/2006/math">
                    <m:r>
                      <a:rPr lang="en-US" sz="2600" i="1">
                        <a:latin typeface="Cambria Math" charset="0"/>
                        <a:ea typeface="Palatino" charset="0"/>
                        <a:cs typeface="Palatino" charset="0"/>
                      </a:rPr>
                      <m:t>𝑀</m:t>
                    </m:r>
                    <m:r>
                      <a:rPr lang="en-US" sz="2600" i="1">
                        <a:latin typeface="Cambria Math" charset="0"/>
                        <a:ea typeface="Palatino" charset="0"/>
                        <a:cs typeface="Palatino" charset="0"/>
                      </a:rPr>
                      <m:t>≤</m:t>
                    </m:r>
                    <m:sSup>
                      <m:sSupPr>
                        <m:ctrlPr>
                          <a:rPr lang="en-US" sz="2600" i="1">
                            <a:solidFill>
                              <a:srgbClr val="FF0000"/>
                            </a:solidFill>
                            <a:latin typeface="Cambria Math" panose="02040503050406030204" pitchFamily="18" charset="0"/>
                            <a:ea typeface="Palatino" charset="0"/>
                            <a:cs typeface="Palatino" charset="0"/>
                          </a:rPr>
                        </m:ctrlPr>
                      </m:sSupPr>
                      <m:e>
                        <m:r>
                          <a:rPr lang="en-US" sz="2600" i="1">
                            <a:solidFill>
                              <a:srgbClr val="FF0000"/>
                            </a:solidFill>
                            <a:latin typeface="Cambria Math" charset="0"/>
                            <a:ea typeface="Palatino" charset="0"/>
                            <a:cs typeface="Palatino" charset="0"/>
                          </a:rPr>
                          <m:t>𝑚</m:t>
                        </m:r>
                      </m:e>
                      <m:sup>
                        <m:r>
                          <a:rPr lang="en-US" sz="2600" i="1">
                            <a:solidFill>
                              <a:srgbClr val="4273B6"/>
                            </a:solidFill>
                            <a:latin typeface="Cambria Math" charset="0"/>
                            <a:ea typeface="Palatino" charset="0"/>
                            <a:cs typeface="Palatino" charset="0"/>
                          </a:rPr>
                          <m:t>𝑡</m:t>
                        </m:r>
                      </m:sup>
                    </m:sSup>
                  </m:oMath>
                </a14:m>
                <a:r>
                  <a:rPr lang="en-US" sz="2600" dirty="0">
                    <a:latin typeface="Calibri" panose="020F0502020204030204" pitchFamily="34" charset="0"/>
                    <a:ea typeface="Palatino" charset="0"/>
                    <a:cs typeface="Calibri" panose="020F0502020204030204" pitchFamily="34" charset="0"/>
                  </a:rPr>
                  <a:t> possible inputs to Bob to get a </a:t>
                </a:r>
                <a:r>
                  <a:rPr lang="en-US" sz="2600" b="1" dirty="0">
                    <a:latin typeface="Calibri" panose="020F0502020204030204" pitchFamily="34" charset="0"/>
                    <a:ea typeface="Palatino" charset="0"/>
                    <a:cs typeface="Calibri" panose="020F0502020204030204" pitchFamily="34" charset="0"/>
                  </a:rPr>
                  <a:t>data-dependent</a:t>
                </a:r>
                <a:r>
                  <a:rPr lang="en-US" sz="2600" dirty="0">
                    <a:latin typeface="Calibri" panose="020F0502020204030204" pitchFamily="34" charset="0"/>
                    <a:ea typeface="Palatino" charset="0"/>
                    <a:cs typeface="Calibri" panose="020F0502020204030204" pitchFamily="34" charset="0"/>
                  </a:rPr>
                  <a:t> cover of </a:t>
                </a:r>
                <a14:m>
                  <m:oMath xmlns:m="http://schemas.openxmlformats.org/officeDocument/2006/math">
                    <m:r>
                      <a:rPr lang="en-US" sz="2600" i="1">
                        <a:solidFill>
                          <a:srgbClr val="C00000"/>
                        </a:solidFill>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of size </a:t>
                </a:r>
                <a14:m>
                  <m:oMath xmlns:m="http://schemas.openxmlformats.org/officeDocument/2006/math">
                    <m:r>
                      <a:rPr lang="en-US" sz="2600" i="1">
                        <a:latin typeface="Cambria Math" charset="0"/>
                        <a:ea typeface="Palatino" charset="0"/>
                        <a:cs typeface="Palatino" charset="0"/>
                      </a:rPr>
                      <m:t>𝑀</m:t>
                    </m:r>
                  </m:oMath>
                </a14:m>
                <a:r>
                  <a:rPr lang="en-US" sz="2600" dirty="0">
                    <a:latin typeface="Calibri" panose="020F0502020204030204" pitchFamily="34" charset="0"/>
                    <a:ea typeface="Palatino" charset="0"/>
                    <a:cs typeface="Calibri" panose="020F0502020204030204" pitchFamily="34" charset="0"/>
                  </a:rPr>
                  <a:t>.</a:t>
                </a:r>
              </a:p>
              <a:p>
                <a:pPr lvl="1">
                  <a:lnSpc>
                    <a:spcPct val="100000"/>
                  </a:lnSpc>
                  <a:spcBef>
                    <a:spcPts val="0"/>
                  </a:spcBef>
                  <a:defRPr/>
                </a:pPr>
                <a:r>
                  <a:rPr lang="en-US" dirty="0">
                    <a:latin typeface="Calibri" panose="020F0502020204030204" pitchFamily="34" charset="0"/>
                    <a:ea typeface="Palatino" charset="0"/>
                    <a:cs typeface="Calibri" panose="020F0502020204030204" pitchFamily="34" charset="0"/>
                  </a:rPr>
                  <a:t>Existence of cover follows from </a:t>
                </a:r>
                <a14:m>
                  <m:oMath xmlns:m="http://schemas.openxmlformats.org/officeDocument/2006/math">
                    <m:r>
                      <a:rPr lang="en-US" i="1">
                        <a:solidFill>
                          <a:srgbClr val="4273B5"/>
                        </a:solidFill>
                        <a:latin typeface="Cambria Math" charset="0"/>
                        <a:ea typeface="Palatino" charset="0"/>
                        <a:cs typeface="Palatino" charset="0"/>
                      </a:rPr>
                      <m:t>𝑡</m:t>
                    </m:r>
                  </m:oMath>
                </a14:m>
                <a:r>
                  <a:rPr lang="en-US" dirty="0">
                    <a:latin typeface="Calibri" panose="020F0502020204030204" pitchFamily="34" charset="0"/>
                    <a:ea typeface="Palatino" charset="0"/>
                    <a:cs typeface="Calibri" panose="020F0502020204030204" pitchFamily="34" charset="0"/>
                  </a:rPr>
                  <a:t>-compression. </a:t>
                </a:r>
              </a:p>
              <a:p>
                <a:pPr>
                  <a:lnSpc>
                    <a:spcPct val="100000"/>
                  </a:lnSpc>
                  <a:spcBef>
                    <a:spcPts val="0"/>
                  </a:spcBef>
                  <a:defRPr/>
                </a:pPr>
                <a:endParaRPr lang="en-US" sz="2600" b="1" dirty="0">
                  <a:latin typeface="Calibri" panose="020F0502020204030204" pitchFamily="34" charset="0"/>
                  <a:ea typeface="Palatino" charset="0"/>
                  <a:cs typeface="Calibri" panose="020F0502020204030204" pitchFamily="34" charset="0"/>
                </a:endParaRPr>
              </a:p>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Run finite cover alg. to find “best” distr. with </a:t>
                </a:r>
                <a14:m>
                  <m:oMath xmlns:m="http://schemas.openxmlformats.org/officeDocument/2006/math">
                    <m:r>
                      <a:rPr lang="en-US" sz="2600" b="0" i="1" smtClean="0">
                        <a:latin typeface="Cambria Math" charset="0"/>
                        <a:ea typeface="Palatino" charset="0"/>
                        <a:cs typeface="Palatino" charset="0"/>
                      </a:rPr>
                      <m:t>𝑂</m:t>
                    </m:r>
                    <m:d>
                      <m:dPr>
                        <m:ctrlPr>
                          <a:rPr lang="en-US" sz="2600" b="0" i="1" smtClean="0">
                            <a:latin typeface="Cambria Math" panose="02040503050406030204" pitchFamily="18" charset="0"/>
                            <a:ea typeface="Palatino" charset="0"/>
                            <a:cs typeface="Palatino" charset="0"/>
                          </a:rPr>
                        </m:ctrlPr>
                      </m:dPr>
                      <m:e>
                        <m:func>
                          <m:funcPr>
                            <m:ctrlPr>
                              <a:rPr lang="en-US" sz="2600" b="0" i="1" smtClean="0">
                                <a:latin typeface="Cambria Math" panose="02040503050406030204" pitchFamily="18" charset="0"/>
                                <a:ea typeface="Palatino" charset="0"/>
                                <a:cs typeface="Palatino" charset="0"/>
                              </a:rPr>
                            </m:ctrlPr>
                          </m:funcPr>
                          <m:fName>
                            <m:r>
                              <m:rPr>
                                <m:sty m:val="p"/>
                              </m:rPr>
                              <a:rPr lang="en-US" sz="2600" b="0" i="0" smtClean="0">
                                <a:latin typeface="Cambria Math" charset="0"/>
                                <a:ea typeface="Palatino" charset="0"/>
                                <a:cs typeface="Palatino" charset="0"/>
                              </a:rPr>
                              <m:t>log</m:t>
                            </m:r>
                          </m:fName>
                          <m:e>
                            <m:r>
                              <a:rPr lang="en-US" sz="2600" b="0" i="1" smtClean="0">
                                <a:latin typeface="Cambria Math" charset="0"/>
                                <a:ea typeface="Palatino" charset="0"/>
                                <a:cs typeface="Palatino" charset="0"/>
                              </a:rPr>
                              <m:t>𝑀</m:t>
                            </m:r>
                          </m:e>
                        </m:func>
                        <m:r>
                          <a:rPr lang="en-US" sz="2600" b="0" i="1" smtClean="0">
                            <a:latin typeface="Cambria Math" charset="0"/>
                            <a:ea typeface="Palatino" charset="0"/>
                            <a:cs typeface="Palatino" charset="0"/>
                          </a:rPr>
                          <m:t>/</m:t>
                        </m:r>
                        <m:sSup>
                          <m:sSupPr>
                            <m:ctrlPr>
                              <a:rPr lang="en-US" sz="2600" b="0" i="1" smtClean="0">
                                <a:latin typeface="Cambria Math" panose="02040503050406030204" pitchFamily="18" charset="0"/>
                                <a:ea typeface="Palatino" charset="0"/>
                                <a:cs typeface="Palatino" charset="0"/>
                              </a:rPr>
                            </m:ctrlPr>
                          </m:sSupPr>
                          <m:e>
                            <m:r>
                              <a:rPr lang="en-US" sz="2600" b="0" i="1" smtClean="0">
                                <a:latin typeface="Cambria Math" charset="0"/>
                                <a:ea typeface="Palatino" charset="0"/>
                                <a:cs typeface="Palatino" charset="0"/>
                              </a:rPr>
                              <m:t>𝜖</m:t>
                            </m:r>
                          </m:e>
                          <m:sup>
                            <m:r>
                              <a:rPr lang="en-US" sz="2600" b="0" i="1" smtClean="0">
                                <a:latin typeface="Cambria Math" charset="0"/>
                                <a:ea typeface="Palatino" charset="0"/>
                                <a:cs typeface="Palatino" charset="0"/>
                              </a:rPr>
                              <m:t>2</m:t>
                            </m:r>
                          </m:sup>
                        </m:sSup>
                      </m:e>
                    </m:d>
                  </m:oMath>
                </a14:m>
                <a:r>
                  <a:rPr lang="en-US" sz="2600" dirty="0">
                    <a:latin typeface="Calibri" panose="020F0502020204030204" pitchFamily="34" charset="0"/>
                    <a:ea typeface="Palatino" charset="0"/>
                    <a:cs typeface="Calibri" panose="020F0502020204030204" pitchFamily="34" charset="0"/>
                  </a:rPr>
                  <a:t> samples.</a:t>
                </a:r>
                <a:endPar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endParaRPr>
              </a:p>
              <a:p>
                <a:pPr>
                  <a:lnSpc>
                    <a:spcPct val="100000"/>
                  </a:lnSpc>
                  <a:spcBef>
                    <a:spcPts val="0"/>
                  </a:spcBef>
                  <a:defRPr/>
                </a:pPr>
                <a:r>
                  <a:rPr lang="en-US" sz="2600" dirty="0">
                    <a:solidFill>
                      <a:prstClr val="black"/>
                    </a:solidFill>
                    <a:latin typeface="Calibri" panose="020F0502020204030204" pitchFamily="34" charset="0"/>
                    <a:ea typeface="Palatino" charset="0"/>
                    <a:cs typeface="Calibri" panose="020F0502020204030204" pitchFamily="34" charset="0"/>
                  </a:rPr>
                  <a:t>Hence, sample complexity is</a:t>
                </a:r>
                <a:endPar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endParaRPr>
              </a:p>
              <a:p>
                <a:pPr algn="ctr">
                  <a:lnSpc>
                    <a:spcPct val="100000"/>
                  </a:lnSpc>
                  <a:spcBef>
                    <a:spcPts val="0"/>
                  </a:spcBef>
                  <a:buClr>
                    <a:schemeClr val="bg1"/>
                  </a:buClr>
                  <a:defRPr/>
                </a:pPr>
                <a14:m>
                  <m:oMath xmlns:m="http://schemas.openxmlformats.org/officeDocument/2006/math">
                    <m:r>
                      <a:rPr lang="en-US" sz="2600" i="1">
                        <a:solidFill>
                          <a:srgbClr val="FF0000"/>
                        </a:solidFill>
                        <a:latin typeface="Cambria Math" charset="0"/>
                        <a:ea typeface="Palatino" charset="0"/>
                        <a:cs typeface="Palatino" charset="0"/>
                      </a:rPr>
                      <m:t>𝑚</m:t>
                    </m:r>
                    <m:r>
                      <a:rPr lang="en-US" sz="2600" i="1">
                        <a:latin typeface="Cambria Math" charset="0"/>
                        <a:ea typeface="Palatino" charset="0"/>
                        <a:cs typeface="Palatino" charset="0"/>
                      </a:rPr>
                      <m:t>+</m:t>
                    </m:r>
                    <m:r>
                      <a:rPr lang="en-US" sz="2600" i="1">
                        <a:latin typeface="Cambria Math" charset="0"/>
                        <a:ea typeface="Palatino" charset="0"/>
                        <a:cs typeface="Palatino" charset="0"/>
                      </a:rPr>
                      <m:t>𝑂</m:t>
                    </m:r>
                    <m:d>
                      <m:dPr>
                        <m:ctrlPr>
                          <a:rPr lang="en-US" sz="2600" i="1">
                            <a:latin typeface="Cambria Math" panose="02040503050406030204" pitchFamily="18" charset="0"/>
                            <a:ea typeface="Palatino" charset="0"/>
                            <a:cs typeface="Palatino" charset="0"/>
                          </a:rPr>
                        </m:ctrlPr>
                      </m:dPr>
                      <m:e>
                        <m:func>
                          <m:funcPr>
                            <m:ctrlPr>
                              <a:rPr lang="en-US" sz="2600" i="1">
                                <a:latin typeface="Cambria Math" panose="02040503050406030204" pitchFamily="18" charset="0"/>
                                <a:ea typeface="Palatino" charset="0"/>
                                <a:cs typeface="Palatino" charset="0"/>
                              </a:rPr>
                            </m:ctrlPr>
                          </m:funcPr>
                          <m:fName>
                            <m:r>
                              <m:rPr>
                                <m:sty m:val="p"/>
                              </m:rPr>
                              <a:rPr lang="en-US" sz="2600">
                                <a:latin typeface="Cambria Math" charset="0"/>
                                <a:ea typeface="Palatino" charset="0"/>
                                <a:cs typeface="Palatino" charset="0"/>
                              </a:rPr>
                              <m:t>log</m:t>
                            </m:r>
                          </m:fName>
                          <m:e>
                            <m:r>
                              <a:rPr lang="en-US" sz="2600" i="1">
                                <a:latin typeface="Cambria Math" charset="0"/>
                                <a:ea typeface="Palatino" charset="0"/>
                                <a:cs typeface="Palatino" charset="0"/>
                              </a:rPr>
                              <m:t>𝑀</m:t>
                            </m:r>
                          </m:e>
                        </m:func>
                        <m:r>
                          <a:rPr lang="en-US" sz="2600" i="1">
                            <a:latin typeface="Cambria Math" charset="0"/>
                            <a:ea typeface="Palatino" charset="0"/>
                            <a:cs typeface="Palatino" charset="0"/>
                          </a:rPr>
                          <m:t>/</m:t>
                        </m:r>
                        <m:sSup>
                          <m:sSupPr>
                            <m:ctrlPr>
                              <a:rPr lang="en-US" sz="2600" i="1">
                                <a:latin typeface="Cambria Math" panose="02040503050406030204" pitchFamily="18" charset="0"/>
                                <a:ea typeface="Palatino" charset="0"/>
                                <a:cs typeface="Palatino" charset="0"/>
                              </a:rPr>
                            </m:ctrlPr>
                          </m:sSupPr>
                          <m:e>
                            <m:r>
                              <a:rPr lang="en-US" sz="2600" i="1">
                                <a:latin typeface="Cambria Math" charset="0"/>
                                <a:ea typeface="Palatino" charset="0"/>
                                <a:cs typeface="Palatino" charset="0"/>
                              </a:rPr>
                              <m:t>𝜖</m:t>
                            </m:r>
                          </m:e>
                          <m:sup>
                            <m:r>
                              <a:rPr lang="en-US" sz="2600" i="1">
                                <a:latin typeface="Cambria Math" charset="0"/>
                                <a:ea typeface="Palatino" charset="0"/>
                                <a:cs typeface="Palatino" charset="0"/>
                              </a:rPr>
                              <m:t>2</m:t>
                            </m:r>
                          </m:sup>
                        </m:sSup>
                      </m:e>
                    </m:d>
                    <m:r>
                      <a:rPr lang="en-US" sz="2600" b="0" i="1" smtClean="0">
                        <a:latin typeface="Cambria Math" charset="0"/>
                        <a:ea typeface="Palatino" charset="0"/>
                        <a:cs typeface="Palatino" charset="0"/>
                      </a:rPr>
                      <m:t>=</m:t>
                    </m:r>
                    <m:r>
                      <a:rPr lang="en-US" sz="2600" i="1">
                        <a:solidFill>
                          <a:srgbClr val="FF0000"/>
                        </a:solidFill>
                        <a:latin typeface="Cambria Math" charset="0"/>
                        <a:ea typeface="Palatino" charset="0"/>
                        <a:cs typeface="Palatino" charset="0"/>
                      </a:rPr>
                      <m:t>𝑚</m:t>
                    </m:r>
                    <m:r>
                      <a:rPr lang="en-US" sz="2600" i="1">
                        <a:latin typeface="Cambria Math" charset="0"/>
                        <a:ea typeface="Palatino" charset="0"/>
                        <a:cs typeface="Palatino" charset="0"/>
                      </a:rPr>
                      <m:t>+</m:t>
                    </m:r>
                    <m:r>
                      <a:rPr lang="en-US" sz="2600" i="1">
                        <a:latin typeface="Cambria Math" charset="0"/>
                        <a:ea typeface="Palatino" charset="0"/>
                        <a:cs typeface="Palatino" charset="0"/>
                      </a:rPr>
                      <m:t>𝑂</m:t>
                    </m:r>
                    <m:d>
                      <m:dPr>
                        <m:ctrlPr>
                          <a:rPr lang="en-US" sz="2600" i="1">
                            <a:latin typeface="Cambria Math" panose="02040503050406030204" pitchFamily="18" charset="0"/>
                            <a:ea typeface="Palatino" charset="0"/>
                            <a:cs typeface="Palatino" charset="0"/>
                          </a:rPr>
                        </m:ctrlPr>
                      </m:dPr>
                      <m:e>
                        <m:r>
                          <a:rPr lang="en-US" sz="2600" i="1">
                            <a:solidFill>
                              <a:srgbClr val="4273B6"/>
                            </a:solidFill>
                            <a:latin typeface="Cambria Math" charset="0"/>
                            <a:ea typeface="Palatino" charset="0"/>
                            <a:cs typeface="Palatino" charset="0"/>
                          </a:rPr>
                          <m:t>𝑡</m:t>
                        </m:r>
                        <m:func>
                          <m:funcPr>
                            <m:ctrlPr>
                              <a:rPr lang="en-US" sz="2600" i="1" smtClean="0">
                                <a:latin typeface="Cambria Math" panose="02040503050406030204" pitchFamily="18" charset="0"/>
                                <a:ea typeface="Palatino" charset="0"/>
                                <a:cs typeface="Palatino" charset="0"/>
                              </a:rPr>
                            </m:ctrlPr>
                          </m:funcPr>
                          <m:fName>
                            <m:r>
                              <m:rPr>
                                <m:sty m:val="p"/>
                              </m:rPr>
                              <a:rPr lang="en-US" sz="2600">
                                <a:latin typeface="Cambria Math" charset="0"/>
                                <a:ea typeface="Palatino" charset="0"/>
                                <a:cs typeface="Palatino" charset="0"/>
                              </a:rPr>
                              <m:t>log</m:t>
                            </m:r>
                          </m:fName>
                          <m:e>
                            <m:r>
                              <a:rPr lang="en-US" sz="2600" i="1">
                                <a:solidFill>
                                  <a:srgbClr val="FF0000"/>
                                </a:solidFill>
                                <a:latin typeface="Cambria Math" charset="0"/>
                                <a:ea typeface="Palatino" charset="0"/>
                                <a:cs typeface="Palatino" charset="0"/>
                              </a:rPr>
                              <m:t>𝑚</m:t>
                            </m:r>
                          </m:e>
                        </m:func>
                        <m:r>
                          <a:rPr lang="en-US" sz="2600" i="1">
                            <a:latin typeface="Cambria Math" charset="0"/>
                            <a:ea typeface="Palatino" charset="0"/>
                            <a:cs typeface="Palatino" charset="0"/>
                          </a:rPr>
                          <m:t>/</m:t>
                        </m:r>
                        <m:sSup>
                          <m:sSupPr>
                            <m:ctrlPr>
                              <a:rPr lang="en-US" sz="2600" i="1">
                                <a:latin typeface="Cambria Math" panose="02040503050406030204" pitchFamily="18" charset="0"/>
                                <a:ea typeface="Palatino" charset="0"/>
                                <a:cs typeface="Palatino" charset="0"/>
                              </a:rPr>
                            </m:ctrlPr>
                          </m:sSupPr>
                          <m:e>
                            <m:r>
                              <a:rPr lang="en-US" sz="2600" i="1">
                                <a:latin typeface="Cambria Math" charset="0"/>
                                <a:ea typeface="Palatino" charset="0"/>
                                <a:cs typeface="Palatino" charset="0"/>
                              </a:rPr>
                              <m:t>𝜖</m:t>
                            </m:r>
                          </m:e>
                          <m:sup>
                            <m:r>
                              <a:rPr lang="en-US" sz="2600" i="1">
                                <a:latin typeface="Cambria Math" charset="0"/>
                                <a:ea typeface="Palatino" charset="0"/>
                                <a:cs typeface="Palatino" charset="0"/>
                              </a:rPr>
                              <m:t>2</m:t>
                            </m:r>
                          </m:sup>
                        </m:sSup>
                      </m:e>
                    </m:d>
                  </m:oMath>
                </a14:m>
                <a:r>
                  <a:rPr lang="en-US" sz="2600" dirty="0">
                    <a:solidFill>
                      <a:prstClr val="black"/>
                    </a:solidFill>
                    <a:latin typeface="Calibri" panose="020F0502020204030204" pitchFamily="34" charset="0"/>
                    <a:ea typeface="Palatino" charset="0"/>
                    <a:cs typeface="Calibri" panose="020F0502020204030204" pitchFamily="34" charset="0"/>
                  </a:rPr>
                  <a:t>.</a:t>
                </a:r>
              </a:p>
            </p:txBody>
          </p:sp>
        </mc:Choice>
        <mc:Fallback xmlns="">
          <p:sp>
            <p:nvSpPr>
              <p:cNvPr id="31" name="Content Placeholder 2"/>
              <p:cNvSpPr txBox="1">
                <a:spLocks noRot="1" noChangeAspect="1" noMove="1" noResize="1" noEditPoints="1" noAdjustHandles="1" noChangeArrowheads="1" noChangeShapeType="1" noTextEdit="1"/>
              </p:cNvSpPr>
              <p:nvPr/>
            </p:nvSpPr>
            <p:spPr>
              <a:xfrm>
                <a:off x="838200" y="1114424"/>
                <a:ext cx="10515600" cy="4956592"/>
              </a:xfrm>
              <a:prstGeom prst="rect">
                <a:avLst/>
              </a:prstGeom>
              <a:blipFill>
                <a:blip r:embed="rId4"/>
                <a:stretch>
                  <a:fillRect l="-844" t="-1023" r="-844"/>
                </a:stretch>
              </a:blipFill>
            </p:spPr>
            <p:txBody>
              <a:bodyPr/>
              <a:lstStyle/>
              <a:p>
                <a:r>
                  <a:rPr lang="en-US">
                    <a:noFill/>
                  </a:rPr>
                  <a:t> </a:t>
                </a:r>
              </a:p>
            </p:txBody>
          </p:sp>
        </mc:Fallback>
      </mc:AlternateContent>
      <p:sp>
        <p:nvSpPr>
          <p:cNvPr id="3" name="TextBox 2"/>
          <p:cNvSpPr txBox="1"/>
          <p:nvPr/>
        </p:nvSpPr>
        <p:spPr>
          <a:xfrm>
            <a:off x="10783431" y="4696664"/>
            <a:ext cx="370614"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a:t>
            </a:r>
          </a:p>
        </p:txBody>
      </p:sp>
      <p:cxnSp>
        <p:nvCxnSpPr>
          <p:cNvPr id="6" name="Straight Arrow Connector 5"/>
          <p:cNvCxnSpPr>
            <a:cxnSpLocks/>
          </p:cNvCxnSpPr>
          <p:nvPr/>
        </p:nvCxnSpPr>
        <p:spPr>
          <a:xfrm flipV="1">
            <a:off x="1745456" y="4241800"/>
            <a:ext cx="1569244" cy="103763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54635" y="5279438"/>
            <a:ext cx="2381641" cy="492443"/>
          </a:xfrm>
          <a:prstGeom prst="rect">
            <a:avLst/>
          </a:prstGeom>
          <a:noFill/>
        </p:spPr>
        <p:txBody>
          <a:bodyPr wrap="square" rtlCol="0">
            <a:spAutoFit/>
          </a:bodyPr>
          <a:lstStyle/>
          <a:p>
            <a:r>
              <a:rPr lang="en-US" sz="2600" dirty="0">
                <a:latin typeface="Calibri" panose="020F0502020204030204" pitchFamily="34" charset="0"/>
                <a:ea typeface="Palatino" charset="0"/>
                <a:cs typeface="Calibri" panose="020F0502020204030204" pitchFamily="34" charset="0"/>
              </a:rPr>
              <a:t>Initial samples</a:t>
            </a:r>
          </a:p>
        </p:txBody>
      </p:sp>
      <p:cxnSp>
        <p:nvCxnSpPr>
          <p:cNvPr id="11" name="Straight Arrow Connector 10"/>
          <p:cNvCxnSpPr>
            <a:cxnSpLocks/>
          </p:cNvCxnSpPr>
          <p:nvPr/>
        </p:nvCxnSpPr>
        <p:spPr>
          <a:xfrm flipV="1">
            <a:off x="4499811" y="4397529"/>
            <a:ext cx="1" cy="76080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936276" y="5158329"/>
            <a:ext cx="2899040" cy="892552"/>
          </a:xfrm>
          <a:prstGeom prst="rect">
            <a:avLst/>
          </a:prstGeom>
          <a:noFill/>
        </p:spPr>
        <p:txBody>
          <a:bodyPr wrap="square" rtlCol="0">
            <a:spAutoFit/>
          </a:bodyPr>
          <a:lstStyle/>
          <a:p>
            <a:pPr algn="ctr"/>
            <a:r>
              <a:rPr lang="en-US" sz="2600" dirty="0">
                <a:latin typeface="Calibri" panose="020F0502020204030204" pitchFamily="34" charset="0"/>
                <a:ea typeface="Palatino" charset="0"/>
                <a:cs typeface="Calibri" panose="020F0502020204030204" pitchFamily="34" charset="0"/>
              </a:rPr>
              <a:t>Samples for finite cover algorithm</a:t>
            </a:r>
          </a:p>
        </p:txBody>
      </p:sp>
      <p:sp>
        <p:nvSpPr>
          <p:cNvPr id="13" name="Title 1">
            <a:extLst>
              <a:ext uri="{FF2B5EF4-FFF2-40B4-BE49-F238E27FC236}">
                <a16:creationId xmlns:a16="http://schemas.microsoft.com/office/drawing/2014/main" id="{2B21980A-6D17-DF47-887C-75498B24A74B}"/>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Proof of Compression Theorem</a:t>
            </a:r>
          </a:p>
        </p:txBody>
      </p:sp>
      <p:cxnSp>
        <p:nvCxnSpPr>
          <p:cNvPr id="15" name="Straight Arrow Connector 14">
            <a:extLst>
              <a:ext uri="{FF2B5EF4-FFF2-40B4-BE49-F238E27FC236}">
                <a16:creationId xmlns:a16="http://schemas.microsoft.com/office/drawing/2014/main" id="{8656BAA9-82A8-E746-A6C9-17365482E3E8}"/>
              </a:ext>
            </a:extLst>
          </p:cNvPr>
          <p:cNvCxnSpPr>
            <a:cxnSpLocks/>
          </p:cNvCxnSpPr>
          <p:nvPr/>
        </p:nvCxnSpPr>
        <p:spPr>
          <a:xfrm flipH="1" flipV="1">
            <a:off x="6540500" y="4241800"/>
            <a:ext cx="964346" cy="91652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AAF601C-FD2C-8F42-A8F0-FC15F085E2BF}"/>
              </a:ext>
            </a:extLst>
          </p:cNvPr>
          <p:cNvSpPr txBox="1"/>
          <p:nvPr/>
        </p:nvSpPr>
        <p:spPr>
          <a:xfrm>
            <a:off x="5941310" y="5158329"/>
            <a:ext cx="2915082" cy="800219"/>
          </a:xfrm>
          <a:prstGeom prst="rect">
            <a:avLst/>
          </a:prstGeom>
          <a:noFill/>
        </p:spPr>
        <p:txBody>
          <a:bodyPr wrap="square" rtlCol="0">
            <a:spAutoFit/>
          </a:bodyPr>
          <a:lstStyle/>
          <a:p>
            <a:pPr algn="ctr"/>
            <a:r>
              <a:rPr lang="en-US" sz="2600" dirty="0">
                <a:latin typeface="Calibri" panose="020F0502020204030204" pitchFamily="34" charset="0"/>
                <a:ea typeface="Palatino" charset="0"/>
                <a:cs typeface="Calibri" panose="020F0502020204030204" pitchFamily="34" charset="0"/>
              </a:rPr>
              <a:t>Typically negligible.</a:t>
            </a:r>
          </a:p>
          <a:p>
            <a:pPr algn="ctr"/>
            <a:r>
              <a:rPr lang="en-US" sz="2000" dirty="0">
                <a:solidFill>
                  <a:schemeClr val="tx1">
                    <a:lumMod val="75000"/>
                    <a:lumOff val="25000"/>
                  </a:schemeClr>
                </a:solidFill>
                <a:latin typeface="Calibri" panose="020F0502020204030204" pitchFamily="34" charset="0"/>
                <a:ea typeface="Palatino" charset="0"/>
                <a:cs typeface="Calibri" panose="020F0502020204030204" pitchFamily="34" charset="0"/>
              </a:rPr>
              <a:t>(trust me)</a:t>
            </a:r>
          </a:p>
        </p:txBody>
      </p:sp>
      <p:sp>
        <p:nvSpPr>
          <p:cNvPr id="20" name="TextBox 19">
            <a:extLst>
              <a:ext uri="{FF2B5EF4-FFF2-40B4-BE49-F238E27FC236}">
                <a16:creationId xmlns:a16="http://schemas.microsoft.com/office/drawing/2014/main" id="{321DA1D6-2EDE-484C-95FC-5021EE0587EB}"/>
              </a:ext>
            </a:extLst>
          </p:cNvPr>
          <p:cNvSpPr txBox="1"/>
          <p:nvPr/>
        </p:nvSpPr>
        <p:spPr>
          <a:xfrm>
            <a:off x="11727305" y="6488668"/>
            <a:ext cx="464695" cy="369332"/>
          </a:xfrm>
          <a:prstGeom prst="rect">
            <a:avLst/>
          </a:prstGeom>
          <a:noFill/>
        </p:spPr>
        <p:txBody>
          <a:bodyPr wrap="square" rtlCol="0">
            <a:spAutoFit/>
          </a:bodyPr>
          <a:lstStyle/>
          <a:p>
            <a:r>
              <a:rPr lang="en-US" dirty="0"/>
              <a:t>19</a:t>
            </a:r>
          </a:p>
        </p:txBody>
      </p:sp>
    </p:spTree>
    <p:custDataLst>
      <p:tags r:id="rId1"/>
    </p:custDataLst>
    <p:extLst>
      <p:ext uri="{BB962C8B-B14F-4D97-AF65-F5344CB8AC3E}">
        <p14:creationId xmlns:p14="http://schemas.microsoft.com/office/powerpoint/2010/main" val="3799829074"/>
      </p:ext>
    </p:extLst>
  </p:cSld>
  <p:clrMapOvr>
    <a:masterClrMapping/>
  </p:clrMapOvr>
  <mc:AlternateContent xmlns:mc="http://schemas.openxmlformats.org/markup-compatibility/2006" xmlns:p14="http://schemas.microsoft.com/office/powerpoint/2010/main">
    <mc:Choice Requires="p14">
      <p:transition spd="slow" p14:dur="2000" advTm="1280"/>
    </mc:Choice>
    <mc:Fallback xmlns="">
      <p:transition spd="slow" advTm="12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p:cNvSpPr txBox="1">
            <a:spLocks/>
          </p:cNvSpPr>
          <p:nvPr/>
        </p:nvSpPr>
        <p:spPr>
          <a:xfrm>
            <a:off x="838200" y="1132572"/>
            <a:ext cx="10515600" cy="49604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2600" dirty="0">
                <a:latin typeface="Calibri" panose="020F0502020204030204" pitchFamily="34" charset="0"/>
                <a:ea typeface="Palatino" charset="0"/>
                <a:cs typeface="Calibri" panose="020F0502020204030204" pitchFamily="34" charset="0"/>
              </a:rPr>
              <a:t>What if we wanted to focus on KL divergence instead?</a:t>
            </a:r>
          </a:p>
          <a:p>
            <a:pPr marL="0" indent="0">
              <a:lnSpc>
                <a:spcPct val="100000"/>
              </a:lnSpc>
              <a:spcBef>
                <a:spcPts val="0"/>
              </a:spcBef>
              <a:buNone/>
            </a:pPr>
            <a:endParaRPr lang="en-US" sz="2600" dirty="0">
              <a:latin typeface="Palatino" charset="0"/>
              <a:ea typeface="Palatino" charset="0"/>
              <a:cs typeface="Palatino" charset="0"/>
            </a:endParaRPr>
          </a:p>
          <a:p>
            <a:pPr marL="0" indent="0">
              <a:lnSpc>
                <a:spcPct val="100000"/>
              </a:lnSpc>
              <a:spcBef>
                <a:spcPts val="0"/>
              </a:spcBef>
              <a:buNone/>
            </a:pPr>
            <a:endParaRPr lang="en-US" sz="2600" dirty="0">
              <a:latin typeface="Palatino" charset="0"/>
              <a:ea typeface="Palatino" charset="0"/>
              <a:cs typeface="Palatino" charset="0"/>
            </a:endParaRPr>
          </a:p>
          <a:p>
            <a:pPr marL="0" indent="0">
              <a:lnSpc>
                <a:spcPct val="100000"/>
              </a:lnSpc>
              <a:spcBef>
                <a:spcPts val="0"/>
              </a:spcBef>
              <a:buNone/>
            </a:pPr>
            <a:endParaRPr lang="en-US" sz="2600" dirty="0">
              <a:latin typeface="Palatino" charset="0"/>
              <a:ea typeface="Palatino" charset="0"/>
              <a:cs typeface="Palatino" charset="0"/>
            </a:endParaRPr>
          </a:p>
          <a:p>
            <a:pPr marL="0" indent="0">
              <a:lnSpc>
                <a:spcPct val="100000"/>
              </a:lnSpc>
              <a:spcBef>
                <a:spcPts val="0"/>
              </a:spcBef>
              <a:buNone/>
            </a:pPr>
            <a:endParaRPr lang="en-US" sz="2600" dirty="0">
              <a:latin typeface="Palatino" charset="0"/>
              <a:ea typeface="Palatino" charset="0"/>
              <a:cs typeface="Palatino" charset="0"/>
            </a:endParaRPr>
          </a:p>
        </p:txBody>
      </p:sp>
      <mc:AlternateContent xmlns:mc="http://schemas.openxmlformats.org/markup-compatibility/2006" xmlns:a14="http://schemas.microsoft.com/office/drawing/2010/main">
        <mc:Choice Requires="a14">
          <p:sp>
            <p:nvSpPr>
              <p:cNvPr id="20" name="Rectangle 19"/>
              <p:cNvSpPr/>
              <p:nvPr/>
            </p:nvSpPr>
            <p:spPr>
              <a:xfrm>
                <a:off x="838200" y="5176351"/>
                <a:ext cx="4737322" cy="782843"/>
              </a:xfrm>
              <a:prstGeom prst="rect">
                <a:avLst/>
              </a:prstGeom>
            </p:spPr>
            <p:txBody>
              <a:bodyPr wrap="none">
                <a:spAutoFit/>
              </a:bodyPr>
              <a:lstStyle/>
              <a:p>
                <a:r>
                  <a:rPr lang="en-US" sz="2800" baseline="30000" dirty="0">
                    <a:ea typeface="Palatino" charset="0"/>
                    <a:cs typeface="Palatino" charset="0"/>
                  </a:rPr>
                  <a:t>*</a:t>
                </a:r>
                <a14:m>
                  <m:oMath xmlns:m="http://schemas.openxmlformats.org/officeDocument/2006/math">
                    <m:r>
                      <a:rPr lang="en-US" sz="2800" i="1" smtClean="0">
                        <a:latin typeface="Cambria Math" charset="0"/>
                        <a:ea typeface="Palatino" charset="0"/>
                        <a:cs typeface="Palatino" charset="0"/>
                      </a:rPr>
                      <m:t>𝐾𝐿</m:t>
                    </m:r>
                    <m:d>
                      <m:dPr>
                        <m:ctrlPr>
                          <a:rPr lang="en-US" sz="2800" i="1">
                            <a:latin typeface="Cambria Math" panose="02040503050406030204" pitchFamily="18" charset="0"/>
                            <a:ea typeface="Palatino" charset="0"/>
                            <a:cs typeface="Palatino" charset="0"/>
                          </a:rPr>
                        </m:ctrlPr>
                      </m:dPr>
                      <m:e>
                        <m:r>
                          <a:rPr lang="en-US" sz="2800" b="0" i="1" smtClean="0">
                            <a:latin typeface="Cambria Math" charset="0"/>
                            <a:ea typeface="Palatino" charset="0"/>
                            <a:cs typeface="Palatino" charset="0"/>
                          </a:rPr>
                          <m:t>𝑓</m:t>
                        </m:r>
                        <m:r>
                          <a:rPr lang="en-US" sz="2800" i="1">
                            <a:latin typeface="Cambria Math" charset="0"/>
                            <a:ea typeface="Palatino" charset="0"/>
                            <a:cs typeface="Palatino" charset="0"/>
                          </a:rPr>
                          <m:t>,</m:t>
                        </m:r>
                        <m:acc>
                          <m:accPr>
                            <m:chr m:val="̂"/>
                            <m:ctrlPr>
                              <a:rPr lang="en-US" sz="2800" b="0" i="1" smtClean="0">
                                <a:latin typeface="Cambria Math" panose="02040503050406030204" pitchFamily="18" charset="0"/>
                                <a:ea typeface="Palatino" charset="0"/>
                                <a:cs typeface="Palatino" charset="0"/>
                              </a:rPr>
                            </m:ctrlPr>
                          </m:accPr>
                          <m:e>
                            <m:r>
                              <a:rPr lang="en-US" sz="2800" b="0" i="1" smtClean="0">
                                <a:latin typeface="Cambria Math" charset="0"/>
                                <a:ea typeface="Palatino" charset="0"/>
                                <a:cs typeface="Palatino" charset="0"/>
                              </a:rPr>
                              <m:t>𝑓</m:t>
                            </m:r>
                          </m:e>
                        </m:acc>
                      </m:e>
                    </m:d>
                    <m:r>
                      <a:rPr lang="en-US" sz="2800" i="1">
                        <a:latin typeface="Cambria Math" charset="0"/>
                        <a:ea typeface="Palatino" charset="0"/>
                        <a:cs typeface="Palatino" charset="0"/>
                      </a:rPr>
                      <m:t>=</m:t>
                    </m:r>
                    <m:nary>
                      <m:naryPr>
                        <m:subHide m:val="on"/>
                        <m:supHide m:val="on"/>
                        <m:ctrlPr>
                          <a:rPr lang="en-US" sz="2800" i="1">
                            <a:latin typeface="Cambria Math" panose="02040503050406030204" pitchFamily="18" charset="0"/>
                            <a:ea typeface="Palatino" charset="0"/>
                            <a:cs typeface="Palatino" charset="0"/>
                          </a:rPr>
                        </m:ctrlPr>
                      </m:naryPr>
                      <m:sub/>
                      <m:sup/>
                      <m:e>
                        <m:r>
                          <a:rPr lang="en-US" sz="2800" b="0" i="1" smtClean="0">
                            <a:latin typeface="Cambria Math" charset="0"/>
                            <a:ea typeface="Palatino" charset="0"/>
                            <a:cs typeface="Palatino" charset="0"/>
                          </a:rPr>
                          <m:t>𝑓</m:t>
                        </m:r>
                        <m:d>
                          <m:dPr>
                            <m:ctrlPr>
                              <a:rPr lang="en-US" sz="2800" i="1">
                                <a:latin typeface="Cambria Math" panose="02040503050406030204" pitchFamily="18" charset="0"/>
                                <a:ea typeface="Palatino" charset="0"/>
                                <a:cs typeface="Palatino" charset="0"/>
                              </a:rPr>
                            </m:ctrlPr>
                          </m:dPr>
                          <m:e>
                            <m:r>
                              <a:rPr lang="en-US" sz="2800" i="1">
                                <a:latin typeface="Cambria Math" charset="0"/>
                                <a:ea typeface="Palatino" charset="0"/>
                                <a:cs typeface="Palatino" charset="0"/>
                              </a:rPr>
                              <m:t>𝑥</m:t>
                            </m:r>
                          </m:e>
                        </m:d>
                        <m:func>
                          <m:funcPr>
                            <m:ctrlPr>
                              <a:rPr lang="en-US" sz="2800" i="1">
                                <a:latin typeface="Cambria Math" panose="02040503050406030204" pitchFamily="18" charset="0"/>
                                <a:ea typeface="Palatino" charset="0"/>
                                <a:cs typeface="Palatino" charset="0"/>
                              </a:rPr>
                            </m:ctrlPr>
                          </m:funcPr>
                          <m:fName>
                            <m:r>
                              <m:rPr>
                                <m:sty m:val="p"/>
                              </m:rPr>
                              <a:rPr lang="en-US" sz="2800">
                                <a:latin typeface="Cambria Math" charset="0"/>
                                <a:ea typeface="Palatino" charset="0"/>
                                <a:cs typeface="Palatino" charset="0"/>
                              </a:rPr>
                              <m:t>log</m:t>
                            </m:r>
                          </m:fName>
                          <m:e>
                            <m:f>
                              <m:fPr>
                                <m:ctrlPr>
                                  <a:rPr lang="en-US" sz="2800" i="1">
                                    <a:latin typeface="Cambria Math" panose="02040503050406030204" pitchFamily="18" charset="0"/>
                                    <a:ea typeface="Palatino" charset="0"/>
                                    <a:cs typeface="Palatino" charset="0"/>
                                  </a:rPr>
                                </m:ctrlPr>
                              </m:fPr>
                              <m:num>
                                <m:r>
                                  <a:rPr lang="en-US" sz="2800" b="0" i="1" smtClean="0">
                                    <a:latin typeface="Cambria Math" charset="0"/>
                                    <a:ea typeface="Palatino" charset="0"/>
                                    <a:cs typeface="Palatino" charset="0"/>
                                  </a:rPr>
                                  <m:t>𝑓</m:t>
                                </m:r>
                                <m:d>
                                  <m:dPr>
                                    <m:ctrlPr>
                                      <a:rPr lang="en-US" sz="2800" i="1">
                                        <a:latin typeface="Cambria Math" panose="02040503050406030204" pitchFamily="18" charset="0"/>
                                        <a:ea typeface="Palatino" charset="0"/>
                                        <a:cs typeface="Palatino" charset="0"/>
                                      </a:rPr>
                                    </m:ctrlPr>
                                  </m:dPr>
                                  <m:e>
                                    <m:r>
                                      <a:rPr lang="en-US" sz="2800" i="1">
                                        <a:latin typeface="Cambria Math" charset="0"/>
                                        <a:ea typeface="Palatino" charset="0"/>
                                        <a:cs typeface="Palatino" charset="0"/>
                                      </a:rPr>
                                      <m:t>𝑥</m:t>
                                    </m:r>
                                  </m:e>
                                </m:d>
                              </m:num>
                              <m:den>
                                <m:acc>
                                  <m:accPr>
                                    <m:chr m:val="̂"/>
                                    <m:ctrlPr>
                                      <a:rPr lang="en-US" sz="2800" b="0" i="1" smtClean="0">
                                        <a:latin typeface="Cambria Math" panose="02040503050406030204" pitchFamily="18" charset="0"/>
                                        <a:ea typeface="Palatino" charset="0"/>
                                        <a:cs typeface="Palatino" charset="0"/>
                                      </a:rPr>
                                    </m:ctrlPr>
                                  </m:accPr>
                                  <m:e>
                                    <m:r>
                                      <a:rPr lang="en-US" sz="2800" b="0" i="1" smtClean="0">
                                        <a:latin typeface="Cambria Math" charset="0"/>
                                        <a:ea typeface="Palatino" charset="0"/>
                                        <a:cs typeface="Palatino" charset="0"/>
                                      </a:rPr>
                                      <m:t>𝑓</m:t>
                                    </m:r>
                                  </m:e>
                                </m:acc>
                                <m:d>
                                  <m:dPr>
                                    <m:ctrlPr>
                                      <a:rPr lang="en-US" sz="2800" i="1">
                                        <a:latin typeface="Cambria Math" panose="02040503050406030204" pitchFamily="18" charset="0"/>
                                        <a:ea typeface="Palatino" charset="0"/>
                                        <a:cs typeface="Palatino" charset="0"/>
                                      </a:rPr>
                                    </m:ctrlPr>
                                  </m:dPr>
                                  <m:e>
                                    <m:r>
                                      <a:rPr lang="en-US" sz="2800" i="1">
                                        <a:latin typeface="Cambria Math" charset="0"/>
                                        <a:ea typeface="Palatino" charset="0"/>
                                        <a:cs typeface="Palatino" charset="0"/>
                                      </a:rPr>
                                      <m:t>𝑥</m:t>
                                    </m:r>
                                  </m:e>
                                </m:d>
                              </m:den>
                            </m:f>
                          </m:e>
                        </m:func>
                        <m:r>
                          <a:rPr lang="en-US" sz="2800" i="1">
                            <a:latin typeface="Cambria Math" charset="0"/>
                            <a:ea typeface="Palatino" charset="0"/>
                            <a:cs typeface="Palatino" charset="0"/>
                          </a:rPr>
                          <m:t> </m:t>
                        </m:r>
                        <m:r>
                          <m:rPr>
                            <m:sty m:val="p"/>
                          </m:rPr>
                          <a:rPr lang="en-US" sz="2800">
                            <a:latin typeface="Cambria Math" charset="0"/>
                            <a:ea typeface="Palatino" charset="0"/>
                            <a:cs typeface="Palatino" charset="0"/>
                          </a:rPr>
                          <m:t>d</m:t>
                        </m:r>
                        <m:r>
                          <a:rPr lang="en-US" sz="2800" i="1">
                            <a:latin typeface="Cambria Math" charset="0"/>
                            <a:ea typeface="Palatino" charset="0"/>
                            <a:cs typeface="Palatino" charset="0"/>
                          </a:rPr>
                          <m:t>𝑥</m:t>
                        </m:r>
                      </m:e>
                    </m:nary>
                  </m:oMath>
                </a14:m>
                <a:endParaRPr lang="en-US" sz="2800" dirty="0"/>
              </a:p>
            </p:txBody>
          </p:sp>
        </mc:Choice>
        <mc:Fallback xmlns="">
          <p:sp>
            <p:nvSpPr>
              <p:cNvPr id="20" name="Rectangle 19"/>
              <p:cNvSpPr>
                <a:spLocks noRot="1" noChangeAspect="1" noMove="1" noResize="1" noEditPoints="1" noAdjustHandles="1" noChangeArrowheads="1" noChangeShapeType="1" noTextEdit="1"/>
              </p:cNvSpPr>
              <p:nvPr/>
            </p:nvSpPr>
            <p:spPr>
              <a:xfrm>
                <a:off x="838200" y="5176351"/>
                <a:ext cx="4737322" cy="782843"/>
              </a:xfrm>
              <a:prstGeom prst="rect">
                <a:avLst/>
              </a:prstGeom>
              <a:blipFill rotWithShape="0">
                <a:blip r:embed="rId4"/>
                <a:stretch>
                  <a:fillRect l="-1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ounded Rectangle 20"/>
              <p:cNvSpPr/>
              <p:nvPr/>
            </p:nvSpPr>
            <p:spPr>
              <a:xfrm>
                <a:off x="838200" y="1667683"/>
                <a:ext cx="10062116" cy="160367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latin typeface="Calibri" panose="020F0502020204030204" pitchFamily="34" charset="0"/>
                    <a:ea typeface="Palatino" charset="0"/>
                    <a:cs typeface="Calibri" panose="020F0502020204030204" pitchFamily="34" charset="0"/>
                  </a:rPr>
                  <a:t>Lemma. </a:t>
                </a:r>
                <a:r>
                  <a:rPr lang="en-US" sz="2800" dirty="0">
                    <a:solidFill>
                      <a:schemeClr val="tx1"/>
                    </a:solidFill>
                    <a:latin typeface="Calibri" panose="020F0502020204030204" pitchFamily="34" charset="0"/>
                    <a:ea typeface="Palatino" charset="0"/>
                    <a:cs typeface="Calibri" panose="020F0502020204030204" pitchFamily="34" charset="0"/>
                  </a:rPr>
                  <a:t>For mixtures of </a:t>
                </a:r>
                <a:r>
                  <a:rPr lang="en-US" sz="2800" b="1" dirty="0">
                    <a:solidFill>
                      <a:schemeClr val="tx1"/>
                    </a:solidFill>
                    <a:latin typeface="Calibri" panose="020F0502020204030204" pitchFamily="34" charset="0"/>
                    <a:ea typeface="Palatino" charset="0"/>
                    <a:cs typeface="Calibri" panose="020F0502020204030204" pitchFamily="34" charset="0"/>
                  </a:rPr>
                  <a:t>two</a:t>
                </a:r>
                <a:r>
                  <a:rPr lang="en-US" sz="2800" dirty="0">
                    <a:solidFill>
                      <a:schemeClr val="tx1"/>
                    </a:solidFill>
                    <a:latin typeface="Calibri" panose="020F0502020204030204" pitchFamily="34" charset="0"/>
                    <a:ea typeface="Palatino" charset="0"/>
                    <a:cs typeface="Calibri" panose="020F0502020204030204" pitchFamily="34" charset="0"/>
                  </a:rPr>
                  <a:t> Gaussians, it is </a:t>
                </a:r>
                <a:r>
                  <a:rPr lang="en-US" sz="2800" b="1" i="1" dirty="0">
                    <a:solidFill>
                      <a:schemeClr val="tx1"/>
                    </a:solidFill>
                    <a:latin typeface="Calibri" panose="020F0502020204030204" pitchFamily="34" charset="0"/>
                    <a:ea typeface="Palatino" charset="0"/>
                    <a:cs typeface="Calibri" panose="020F0502020204030204" pitchFamily="34" charset="0"/>
                  </a:rPr>
                  <a:t>impossible</a:t>
                </a:r>
                <a:r>
                  <a:rPr lang="en-US" sz="2800" dirty="0">
                    <a:solidFill>
                      <a:schemeClr val="tx1"/>
                    </a:solidFill>
                    <a:latin typeface="Calibri" panose="020F0502020204030204" pitchFamily="34" charset="0"/>
                    <a:ea typeface="Palatino" charset="0"/>
                    <a:cs typeface="Calibri" panose="020F0502020204030204" pitchFamily="34" charset="0"/>
                  </a:rPr>
                  <a:t> to have an algorithm that draws at most </a:t>
                </a:r>
                <a14:m>
                  <m:oMath xmlns:m="http://schemas.openxmlformats.org/officeDocument/2006/math">
                    <m:r>
                      <a:rPr lang="en-US" sz="2800" i="1" dirty="0" smtClean="0">
                        <a:solidFill>
                          <a:schemeClr val="tx1"/>
                        </a:solidFill>
                        <a:latin typeface="Cambria Math" charset="0"/>
                        <a:ea typeface="Palatino" charset="0"/>
                        <a:cs typeface="Palatino" charset="0"/>
                      </a:rPr>
                      <m:t>𝑀</m:t>
                    </m:r>
                    <m:r>
                      <a:rPr lang="en-US" sz="2800" b="0" i="1" dirty="0" smtClean="0">
                        <a:solidFill>
                          <a:schemeClr val="tx1"/>
                        </a:solidFill>
                        <a:latin typeface="Cambria Math" charset="0"/>
                        <a:ea typeface="Palatino" charset="0"/>
                        <a:cs typeface="Palatino" charset="0"/>
                      </a:rPr>
                      <m:t>&lt;∞</m:t>
                    </m:r>
                  </m:oMath>
                </a14:m>
                <a:r>
                  <a:rPr lang="en-US" sz="2800" dirty="0">
                    <a:solidFill>
                      <a:schemeClr val="tx1"/>
                    </a:solidFill>
                    <a:latin typeface="Calibri" panose="020F0502020204030204" pitchFamily="34" charset="0"/>
                    <a:ea typeface="Palatino" charset="0"/>
                    <a:cs typeface="Calibri" panose="020F0502020204030204" pitchFamily="34" charset="0"/>
                  </a:rPr>
                  <a:t> samples from </a:t>
                </a:r>
                <a14:m>
                  <m:oMath xmlns:m="http://schemas.openxmlformats.org/officeDocument/2006/math">
                    <m:r>
                      <a:rPr lang="en-US" sz="2800" b="0" i="1" smtClean="0">
                        <a:solidFill>
                          <a:schemeClr val="tx1"/>
                        </a:solidFill>
                        <a:latin typeface="Cambria Math" charset="0"/>
                        <a:ea typeface="Palatino" charset="0"/>
                        <a:cs typeface="Palatino" charset="0"/>
                      </a:rPr>
                      <m:t>𝑓</m:t>
                    </m:r>
                  </m:oMath>
                </a14:m>
                <a:r>
                  <a:rPr lang="en-US" sz="2800" dirty="0">
                    <a:solidFill>
                      <a:schemeClr val="tx1"/>
                    </a:solidFill>
                    <a:latin typeface="Calibri" panose="020F0502020204030204" pitchFamily="34" charset="0"/>
                    <a:ea typeface="Palatino" charset="0"/>
                    <a:cs typeface="Calibri" panose="020F0502020204030204" pitchFamily="34" charset="0"/>
                  </a:rPr>
                  <a:t> and returns </a:t>
                </a:r>
                <a14:m>
                  <m:oMath xmlns:m="http://schemas.openxmlformats.org/officeDocument/2006/math">
                    <m:acc>
                      <m:accPr>
                        <m:chr m:val="̂"/>
                        <m:ctrlPr>
                          <a:rPr lang="en-US" sz="2800" i="1" dirty="0" smtClean="0">
                            <a:solidFill>
                              <a:schemeClr val="tx1"/>
                            </a:solidFill>
                            <a:latin typeface="Cambria Math" panose="02040503050406030204" pitchFamily="18" charset="0"/>
                            <a:ea typeface="Palatino" charset="0"/>
                            <a:cs typeface="Palatino" charset="0"/>
                          </a:rPr>
                        </m:ctrlPr>
                      </m:accPr>
                      <m:e>
                        <m:r>
                          <a:rPr lang="en-US" sz="2800" b="0" i="1" dirty="0" smtClean="0">
                            <a:solidFill>
                              <a:schemeClr val="tx1"/>
                            </a:solidFill>
                            <a:latin typeface="Cambria Math" charset="0"/>
                            <a:ea typeface="Palatino" charset="0"/>
                            <a:cs typeface="Palatino" charset="0"/>
                          </a:rPr>
                          <m:t>𝑓</m:t>
                        </m:r>
                      </m:e>
                    </m:acc>
                  </m:oMath>
                </a14:m>
                <a:r>
                  <a:rPr lang="en-US" sz="2800" i="1" dirty="0">
                    <a:solidFill>
                      <a:schemeClr val="tx1"/>
                    </a:solidFill>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such that </a:t>
                </a:r>
                <a14:m>
                  <m:oMath xmlns:m="http://schemas.openxmlformats.org/officeDocument/2006/math">
                    <m:r>
                      <m:rPr>
                        <m:sty m:val="p"/>
                      </m:rPr>
                      <a:rPr lang="en-US" sz="2800" b="0" i="0" smtClean="0">
                        <a:solidFill>
                          <a:schemeClr val="tx1"/>
                        </a:solidFill>
                        <a:latin typeface="Cambria Math" charset="0"/>
                        <a:ea typeface="Palatino" charset="0"/>
                        <a:cs typeface="Palatino" charset="0"/>
                      </a:rPr>
                      <m:t>KL</m:t>
                    </m:r>
                    <m:d>
                      <m:dPr>
                        <m:ctrlPr>
                          <a:rPr lang="en-US" sz="2800" b="0" i="1" smtClean="0">
                            <a:solidFill>
                              <a:schemeClr val="tx1"/>
                            </a:solidFill>
                            <a:latin typeface="Cambria Math" panose="02040503050406030204" pitchFamily="18" charset="0"/>
                            <a:ea typeface="Palatino" charset="0"/>
                            <a:cs typeface="Palatino" charset="0"/>
                          </a:rPr>
                        </m:ctrlPr>
                      </m:dPr>
                      <m:e>
                        <m:r>
                          <a:rPr lang="en-US" sz="2800" i="1">
                            <a:solidFill>
                              <a:schemeClr val="tx1"/>
                            </a:solidFill>
                            <a:latin typeface="Cambria Math" charset="0"/>
                            <a:ea typeface="Palatino" charset="0"/>
                            <a:cs typeface="Palatino" charset="0"/>
                          </a:rPr>
                          <m:t>𝑓</m:t>
                        </m:r>
                        <m:r>
                          <a:rPr lang="en-US" sz="2800" b="0" i="1" smtClean="0">
                            <a:solidFill>
                              <a:schemeClr val="tx1"/>
                            </a:solidFill>
                            <a:latin typeface="Cambria Math" charset="0"/>
                            <a:ea typeface="Palatino" charset="0"/>
                            <a:cs typeface="Palatino" charset="0"/>
                          </a:rPr>
                          <m:t>,</m:t>
                        </m:r>
                        <m:acc>
                          <m:accPr>
                            <m:chr m:val="̂"/>
                            <m:ctrlPr>
                              <a:rPr lang="en-US" sz="2800" i="1" dirty="0">
                                <a:solidFill>
                                  <a:schemeClr val="tx1"/>
                                </a:solidFill>
                                <a:latin typeface="Cambria Math" panose="02040503050406030204" pitchFamily="18" charset="0"/>
                                <a:ea typeface="Palatino" charset="0"/>
                                <a:cs typeface="Palatino" charset="0"/>
                              </a:rPr>
                            </m:ctrlPr>
                          </m:accPr>
                          <m:e>
                            <m:r>
                              <a:rPr lang="en-US" sz="2800" i="1" dirty="0">
                                <a:solidFill>
                                  <a:schemeClr val="tx1"/>
                                </a:solidFill>
                                <a:latin typeface="Cambria Math" charset="0"/>
                                <a:ea typeface="Palatino" charset="0"/>
                                <a:cs typeface="Palatino" charset="0"/>
                              </a:rPr>
                              <m:t>𝑓</m:t>
                            </m:r>
                          </m:e>
                        </m:acc>
                      </m:e>
                    </m:d>
                    <m:r>
                      <a:rPr lang="en-US" sz="2800" b="0" i="1" dirty="0" smtClean="0">
                        <a:solidFill>
                          <a:schemeClr val="tx1"/>
                        </a:solidFill>
                        <a:latin typeface="Cambria Math" charset="0"/>
                        <a:ea typeface="Palatino" charset="0"/>
                        <a:cs typeface="Palatino" charset="0"/>
                      </a:rPr>
                      <m:t>≤</m:t>
                    </m:r>
                    <m:sSup>
                      <m:sSupPr>
                        <m:ctrlPr>
                          <a:rPr lang="en-US" sz="2800" b="0" i="1" dirty="0" smtClean="0">
                            <a:solidFill>
                              <a:schemeClr val="tx1"/>
                            </a:solidFill>
                            <a:latin typeface="Cambria Math" panose="02040503050406030204" pitchFamily="18" charset="0"/>
                            <a:ea typeface="Palatino" charset="0"/>
                            <a:cs typeface="Palatino" charset="0"/>
                          </a:rPr>
                        </m:ctrlPr>
                      </m:sSupPr>
                      <m:e>
                        <m:r>
                          <a:rPr lang="en-US" sz="2800" b="0" i="1" dirty="0" smtClean="0">
                            <a:solidFill>
                              <a:schemeClr val="tx1"/>
                            </a:solidFill>
                            <a:latin typeface="Cambria Math" charset="0"/>
                            <a:ea typeface="Palatino" charset="0"/>
                            <a:cs typeface="Palatino" charset="0"/>
                          </a:rPr>
                          <m:t>10</m:t>
                        </m:r>
                      </m:e>
                      <m:sup>
                        <m:r>
                          <a:rPr lang="en-US" sz="2800" b="0" i="1" dirty="0" smtClean="0">
                            <a:solidFill>
                              <a:schemeClr val="tx1"/>
                            </a:solidFill>
                            <a:latin typeface="Cambria Math" charset="0"/>
                            <a:ea typeface="Palatino" charset="0"/>
                            <a:cs typeface="Palatino" charset="0"/>
                          </a:rPr>
                          <m:t>10</m:t>
                        </m:r>
                      </m:sup>
                    </m:sSup>
                  </m:oMath>
                </a14:m>
                <a:r>
                  <a:rPr lang="en-US" sz="2800" i="1" dirty="0">
                    <a:solidFill>
                      <a:schemeClr val="tx1"/>
                    </a:solidFill>
                    <a:latin typeface="Calibri" panose="020F0502020204030204" pitchFamily="34" charset="0"/>
                    <a:ea typeface="Palatino" charset="0"/>
                    <a:cs typeface="Calibri" panose="020F0502020204030204" pitchFamily="34" charset="0"/>
                  </a:rPr>
                  <a:t>.</a:t>
                </a:r>
              </a:p>
            </p:txBody>
          </p:sp>
        </mc:Choice>
        <mc:Fallback xmlns="">
          <p:sp>
            <p:nvSpPr>
              <p:cNvPr id="21" name="Rounded Rectangle 20"/>
              <p:cNvSpPr>
                <a:spLocks noRot="1" noChangeAspect="1" noMove="1" noResize="1" noEditPoints="1" noAdjustHandles="1" noChangeArrowheads="1" noChangeShapeType="1" noTextEdit="1"/>
              </p:cNvSpPr>
              <p:nvPr/>
            </p:nvSpPr>
            <p:spPr>
              <a:xfrm>
                <a:off x="838200" y="1667683"/>
                <a:ext cx="10062116" cy="1603675"/>
              </a:xfrm>
              <a:prstGeom prst="roundRect">
                <a:avLst/>
              </a:prstGeom>
              <a:blipFill>
                <a:blip r:embed="rId5"/>
                <a:stretch>
                  <a:fillRect l="-377" b="-2290"/>
                </a:stretch>
              </a:blipFill>
              <a:ln w="38100">
                <a:solidFill>
                  <a:schemeClr val="tx1"/>
                </a:solidFill>
              </a:ln>
            </p:spPr>
            <p:txBody>
              <a:bodyPr/>
              <a:lstStyle/>
              <a:p>
                <a:r>
                  <a:rPr lang="en-US">
                    <a:noFill/>
                  </a:rPr>
                  <a:t> </a:t>
                </a:r>
              </a:p>
            </p:txBody>
          </p:sp>
        </mc:Fallback>
      </mc:AlternateContent>
      <p:sp>
        <p:nvSpPr>
          <p:cNvPr id="9" name="Title 1">
            <a:extLst>
              <a:ext uri="{FF2B5EF4-FFF2-40B4-BE49-F238E27FC236}">
                <a16:creationId xmlns:a16="http://schemas.microsoft.com/office/drawing/2014/main" id="{6827B5AE-888F-BC41-8560-A662B6A0D67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Why total variation?</a:t>
            </a:r>
          </a:p>
        </p:txBody>
      </p:sp>
      <p:sp>
        <p:nvSpPr>
          <p:cNvPr id="7" name="TextBox 6">
            <a:extLst>
              <a:ext uri="{FF2B5EF4-FFF2-40B4-BE49-F238E27FC236}">
                <a16:creationId xmlns:a16="http://schemas.microsoft.com/office/drawing/2014/main" id="{21135299-DA16-9A40-B55E-5DFEFDA6C063}"/>
              </a:ext>
            </a:extLst>
          </p:cNvPr>
          <p:cNvSpPr txBox="1"/>
          <p:nvPr/>
        </p:nvSpPr>
        <p:spPr>
          <a:xfrm>
            <a:off x="11727305" y="6488668"/>
            <a:ext cx="464695" cy="369332"/>
          </a:xfrm>
          <a:prstGeom prst="rect">
            <a:avLst/>
          </a:prstGeom>
          <a:noFill/>
        </p:spPr>
        <p:txBody>
          <a:bodyPr wrap="square" rtlCol="0">
            <a:spAutoFit/>
          </a:bodyPr>
          <a:lstStyle/>
          <a:p>
            <a:r>
              <a:rPr lang="en-US" dirty="0"/>
              <a:t>11</a:t>
            </a:r>
          </a:p>
        </p:txBody>
      </p:sp>
    </p:spTree>
    <p:custDataLst>
      <p:tags r:id="rId1"/>
    </p:custDataLst>
    <p:extLst>
      <p:ext uri="{BB962C8B-B14F-4D97-AF65-F5344CB8AC3E}">
        <p14:creationId xmlns:p14="http://schemas.microsoft.com/office/powerpoint/2010/main" val="3456199799"/>
      </p:ext>
    </p:extLst>
  </p:cSld>
  <p:clrMapOvr>
    <a:masterClrMapping/>
  </p:clrMapOvr>
  <mc:AlternateContent xmlns:mc="http://schemas.openxmlformats.org/markup-compatibility/2006" xmlns:p14="http://schemas.microsoft.com/office/powerpoint/2010/main">
    <mc:Choice Requires="p14">
      <p:transition spd="slow" p14:dur="2000" advTm="31414"/>
    </mc:Choice>
    <mc:Fallback xmlns="">
      <p:transition spd="slow" advTm="314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2"/>
              <p:cNvSpPr txBox="1">
                <a:spLocks/>
              </p:cNvSpPr>
              <p:nvPr/>
            </p:nvSpPr>
            <p:spPr>
              <a:xfrm>
                <a:off x="838200" y="3491852"/>
                <a:ext cx="10515600" cy="51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2600" dirty="0">
                    <a:latin typeface="Calibri" panose="020F0502020204030204" pitchFamily="34" charset="0"/>
                    <a:ea typeface="Palatino" charset="0"/>
                    <a:cs typeface="Calibri" panose="020F0502020204030204" pitchFamily="34" charset="0"/>
                  </a:rPr>
                  <a:t>What about other </a:t>
                </a:r>
                <a14:m>
                  <m:oMath xmlns:m="http://schemas.openxmlformats.org/officeDocument/2006/math">
                    <m:sSub>
                      <m:sSubPr>
                        <m:ctrlPr>
                          <a:rPr lang="en-US" sz="2600" i="1">
                            <a:latin typeface="Cambria Math" panose="02040503050406030204" pitchFamily="18" charset="0"/>
                            <a:ea typeface="Palatino" charset="0"/>
                            <a:cs typeface="Palatino" charset="0"/>
                          </a:rPr>
                        </m:ctrlPr>
                      </m:sSubPr>
                      <m:e>
                        <m:r>
                          <a:rPr lang="en-US" sz="2600" b="0" i="1" smtClean="0">
                            <a:latin typeface="Cambria Math" charset="0"/>
                            <a:ea typeface="Palatino" charset="0"/>
                            <a:cs typeface="Palatino" charset="0"/>
                          </a:rPr>
                          <m:t>𝐿</m:t>
                        </m:r>
                      </m:e>
                      <m:sub>
                        <m:r>
                          <a:rPr lang="en-US" sz="2600" b="0" i="1" smtClean="0">
                            <a:latin typeface="Cambria Math" charset="0"/>
                            <a:ea typeface="Palatino" charset="0"/>
                            <a:cs typeface="Palatino" charset="0"/>
                          </a:rPr>
                          <m:t>𝑝</m:t>
                        </m:r>
                      </m:sub>
                    </m:sSub>
                  </m:oMath>
                </a14:m>
                <a:r>
                  <a:rPr lang="en-US" sz="2600" dirty="0">
                    <a:latin typeface="Calibri" panose="020F0502020204030204" pitchFamily="34" charset="0"/>
                    <a:ea typeface="Palatino" charset="0"/>
                    <a:cs typeface="Calibri" panose="020F0502020204030204" pitchFamily="34" charset="0"/>
                  </a:rPr>
                  <a:t>-norms (</a:t>
                </a:r>
                <a14:m>
                  <m:oMath xmlns:m="http://schemas.openxmlformats.org/officeDocument/2006/math">
                    <m:r>
                      <a:rPr lang="en-US" sz="2600" b="0" i="1" smtClean="0">
                        <a:latin typeface="Cambria Math" charset="0"/>
                        <a:ea typeface="Palatino" charset="0"/>
                        <a:cs typeface="Palatino" charset="0"/>
                      </a:rPr>
                      <m:t>𝑝</m:t>
                    </m:r>
                    <m:r>
                      <a:rPr lang="en-US" sz="2600" b="0" i="1" smtClean="0">
                        <a:latin typeface="Cambria Math" charset="0"/>
                        <a:ea typeface="Palatino" charset="0"/>
                        <a:cs typeface="Palatino" charset="0"/>
                      </a:rPr>
                      <m:t>&gt;1</m:t>
                    </m:r>
                  </m:oMath>
                </a14:m>
                <a:r>
                  <a:rPr lang="en-US" sz="2600" dirty="0">
                    <a:latin typeface="Calibri" panose="020F0502020204030204" pitchFamily="34" charset="0"/>
                    <a:ea typeface="Palatino" charset="0"/>
                    <a:cs typeface="Calibri" panose="020F0502020204030204" pitchFamily="34" charset="0"/>
                  </a:rPr>
                  <a:t>)? </a:t>
                </a:r>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838200" y="3491852"/>
                <a:ext cx="10515600" cy="516060"/>
              </a:xfrm>
              <a:prstGeom prst="rect">
                <a:avLst/>
              </a:prstGeom>
              <a:blipFill>
                <a:blip r:embed="rId4"/>
                <a:stretch>
                  <a:fillRect l="-965" t="-7143" b="-238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le 6"/>
              <p:cNvSpPr/>
              <p:nvPr/>
            </p:nvSpPr>
            <p:spPr>
              <a:xfrm>
                <a:off x="838200" y="4026963"/>
                <a:ext cx="10062116" cy="160367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latin typeface="Calibri" panose="020F0502020204030204" pitchFamily="34" charset="0"/>
                    <a:ea typeface="Palatino" charset="0"/>
                    <a:cs typeface="Calibri" panose="020F0502020204030204" pitchFamily="34" charset="0"/>
                  </a:rPr>
                  <a:t>Lemma. </a:t>
                </a:r>
                <a:r>
                  <a:rPr lang="en-US" sz="2800" dirty="0">
                    <a:solidFill>
                      <a:schemeClr val="tx1"/>
                    </a:solidFill>
                    <a:latin typeface="Calibri" panose="020F0502020204030204" pitchFamily="34" charset="0"/>
                    <a:ea typeface="Palatino" charset="0"/>
                    <a:cs typeface="Calibri" panose="020F0502020204030204" pitchFamily="34" charset="0"/>
                  </a:rPr>
                  <a:t>For mixtures of </a:t>
                </a:r>
                <a:r>
                  <a:rPr lang="en-US" sz="2800" b="1" dirty="0">
                    <a:solidFill>
                      <a:schemeClr val="tx1"/>
                    </a:solidFill>
                    <a:latin typeface="Calibri" panose="020F0502020204030204" pitchFamily="34" charset="0"/>
                    <a:ea typeface="Palatino" charset="0"/>
                    <a:cs typeface="Calibri" panose="020F0502020204030204" pitchFamily="34" charset="0"/>
                  </a:rPr>
                  <a:t>two</a:t>
                </a:r>
                <a:r>
                  <a:rPr lang="en-US" sz="2800" dirty="0">
                    <a:solidFill>
                      <a:schemeClr val="tx1"/>
                    </a:solidFill>
                    <a:latin typeface="Calibri" panose="020F0502020204030204" pitchFamily="34" charset="0"/>
                    <a:ea typeface="Palatino" charset="0"/>
                    <a:cs typeface="Calibri" panose="020F0502020204030204" pitchFamily="34" charset="0"/>
                  </a:rPr>
                  <a:t> Gaussians, it is </a:t>
                </a:r>
                <a:r>
                  <a:rPr lang="en-US" sz="2800" b="1" i="1" dirty="0">
                    <a:solidFill>
                      <a:schemeClr val="tx1"/>
                    </a:solidFill>
                    <a:latin typeface="Calibri" panose="020F0502020204030204" pitchFamily="34" charset="0"/>
                    <a:ea typeface="Palatino" charset="0"/>
                    <a:cs typeface="Calibri" panose="020F0502020204030204" pitchFamily="34" charset="0"/>
                  </a:rPr>
                  <a:t>impossible</a:t>
                </a:r>
                <a:r>
                  <a:rPr lang="en-US" sz="2800" dirty="0">
                    <a:solidFill>
                      <a:schemeClr val="tx1"/>
                    </a:solidFill>
                    <a:latin typeface="Calibri" panose="020F0502020204030204" pitchFamily="34" charset="0"/>
                    <a:ea typeface="Palatino" charset="0"/>
                    <a:cs typeface="Calibri" panose="020F0502020204030204" pitchFamily="34" charset="0"/>
                  </a:rPr>
                  <a:t> to have an algorithm that draws at most </a:t>
                </a:r>
                <a14:m>
                  <m:oMath xmlns:m="http://schemas.openxmlformats.org/officeDocument/2006/math">
                    <m:r>
                      <a:rPr lang="en-US" sz="2800" i="1" dirty="0" smtClean="0">
                        <a:solidFill>
                          <a:schemeClr val="tx1"/>
                        </a:solidFill>
                        <a:latin typeface="Cambria Math" charset="0"/>
                        <a:ea typeface="Palatino" charset="0"/>
                        <a:cs typeface="Palatino" charset="0"/>
                      </a:rPr>
                      <m:t>𝑀</m:t>
                    </m:r>
                    <m:r>
                      <a:rPr lang="en-US" sz="2800" b="0" i="1" dirty="0" smtClean="0">
                        <a:solidFill>
                          <a:schemeClr val="tx1"/>
                        </a:solidFill>
                        <a:latin typeface="Cambria Math" charset="0"/>
                        <a:ea typeface="Palatino" charset="0"/>
                        <a:cs typeface="Palatino" charset="0"/>
                      </a:rPr>
                      <m:t>&lt;∞</m:t>
                    </m:r>
                  </m:oMath>
                </a14:m>
                <a:r>
                  <a:rPr lang="en-US" sz="2800" dirty="0">
                    <a:solidFill>
                      <a:schemeClr val="tx1"/>
                    </a:solidFill>
                    <a:latin typeface="Calibri" panose="020F0502020204030204" pitchFamily="34" charset="0"/>
                    <a:ea typeface="Palatino" charset="0"/>
                    <a:cs typeface="Calibri" panose="020F0502020204030204" pitchFamily="34" charset="0"/>
                  </a:rPr>
                  <a:t> samples from </a:t>
                </a:r>
                <a14:m>
                  <m:oMath xmlns:m="http://schemas.openxmlformats.org/officeDocument/2006/math">
                    <m:r>
                      <a:rPr lang="en-US" sz="2800" b="0" i="1" smtClean="0">
                        <a:solidFill>
                          <a:schemeClr val="tx1"/>
                        </a:solidFill>
                        <a:latin typeface="Cambria Math" charset="0"/>
                        <a:ea typeface="Palatino" charset="0"/>
                        <a:cs typeface="Palatino" charset="0"/>
                      </a:rPr>
                      <m:t>𝑓</m:t>
                    </m:r>
                  </m:oMath>
                </a14:m>
                <a:r>
                  <a:rPr lang="en-US" sz="2800" dirty="0">
                    <a:solidFill>
                      <a:schemeClr val="tx1"/>
                    </a:solidFill>
                    <a:latin typeface="Calibri" panose="020F0502020204030204" pitchFamily="34" charset="0"/>
                    <a:ea typeface="Palatino" charset="0"/>
                    <a:cs typeface="Calibri" panose="020F0502020204030204" pitchFamily="34" charset="0"/>
                  </a:rPr>
                  <a:t> and returns </a:t>
                </a:r>
                <a14:m>
                  <m:oMath xmlns:m="http://schemas.openxmlformats.org/officeDocument/2006/math">
                    <m:acc>
                      <m:accPr>
                        <m:chr m:val="̂"/>
                        <m:ctrlPr>
                          <a:rPr lang="en-US" sz="2800" i="1" dirty="0" smtClean="0">
                            <a:solidFill>
                              <a:schemeClr val="tx1"/>
                            </a:solidFill>
                            <a:latin typeface="Cambria Math" panose="02040503050406030204" pitchFamily="18" charset="0"/>
                            <a:ea typeface="Palatino" charset="0"/>
                            <a:cs typeface="Palatino" charset="0"/>
                          </a:rPr>
                        </m:ctrlPr>
                      </m:accPr>
                      <m:e>
                        <m:r>
                          <a:rPr lang="en-US" sz="2800" b="0" i="1" dirty="0" smtClean="0">
                            <a:solidFill>
                              <a:schemeClr val="tx1"/>
                            </a:solidFill>
                            <a:latin typeface="Cambria Math" charset="0"/>
                            <a:ea typeface="Palatino" charset="0"/>
                            <a:cs typeface="Palatino" charset="0"/>
                          </a:rPr>
                          <m:t>𝑓</m:t>
                        </m:r>
                      </m:e>
                    </m:acc>
                  </m:oMath>
                </a14:m>
                <a:r>
                  <a:rPr lang="en-US" sz="2800" i="1" dirty="0">
                    <a:solidFill>
                      <a:schemeClr val="tx1"/>
                    </a:solidFill>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such that </a:t>
                </a:r>
                <a14:m>
                  <m:oMath xmlns:m="http://schemas.openxmlformats.org/officeDocument/2006/math">
                    <m:sSub>
                      <m:sSubPr>
                        <m:ctrlPr>
                          <a:rPr lang="en-US" sz="2800" b="0" i="1" smtClean="0">
                            <a:solidFill>
                              <a:schemeClr val="tx1"/>
                            </a:solidFill>
                            <a:latin typeface="Cambria Math" panose="02040503050406030204" pitchFamily="18" charset="0"/>
                            <a:ea typeface="Palatino" charset="0"/>
                            <a:cs typeface="Palatino" charset="0"/>
                          </a:rPr>
                        </m:ctrlPr>
                      </m:sSubPr>
                      <m:e>
                        <m:d>
                          <m:dPr>
                            <m:begChr m:val="‖"/>
                            <m:endChr m:val="‖"/>
                            <m:ctrlPr>
                              <a:rPr lang="en-US" sz="2800" b="0" i="1" smtClean="0">
                                <a:solidFill>
                                  <a:schemeClr val="tx1"/>
                                </a:solidFill>
                                <a:latin typeface="Cambria Math" panose="02040503050406030204" pitchFamily="18" charset="0"/>
                                <a:ea typeface="Palatino" charset="0"/>
                                <a:cs typeface="Palatino" charset="0"/>
                              </a:rPr>
                            </m:ctrlPr>
                          </m:dPr>
                          <m:e>
                            <m:r>
                              <a:rPr lang="en-US" sz="2800" b="0" i="1" smtClean="0">
                                <a:solidFill>
                                  <a:schemeClr val="tx1"/>
                                </a:solidFill>
                                <a:latin typeface="Cambria Math" charset="0"/>
                                <a:ea typeface="Palatino" charset="0"/>
                                <a:cs typeface="Palatino" charset="0"/>
                              </a:rPr>
                              <m:t>𝑓</m:t>
                            </m:r>
                            <m:r>
                              <a:rPr lang="en-US" sz="2800" b="0" i="1" smtClean="0">
                                <a:solidFill>
                                  <a:schemeClr val="tx1"/>
                                </a:solidFill>
                                <a:latin typeface="Cambria Math" charset="0"/>
                                <a:ea typeface="Palatino" charset="0"/>
                                <a:cs typeface="Palatino" charset="0"/>
                              </a:rPr>
                              <m:t>−</m:t>
                            </m:r>
                            <m:acc>
                              <m:accPr>
                                <m:chr m:val="̂"/>
                                <m:ctrlPr>
                                  <a:rPr lang="en-US" sz="2800" b="0" i="1" smtClean="0">
                                    <a:solidFill>
                                      <a:schemeClr val="tx1"/>
                                    </a:solidFill>
                                    <a:latin typeface="Cambria Math" panose="02040503050406030204" pitchFamily="18" charset="0"/>
                                    <a:ea typeface="Palatino" charset="0"/>
                                    <a:cs typeface="Palatino" charset="0"/>
                                  </a:rPr>
                                </m:ctrlPr>
                              </m:accPr>
                              <m:e>
                                <m:r>
                                  <a:rPr lang="en-US" sz="2800" b="0" i="1" smtClean="0">
                                    <a:solidFill>
                                      <a:schemeClr val="tx1"/>
                                    </a:solidFill>
                                    <a:latin typeface="Cambria Math" charset="0"/>
                                    <a:ea typeface="Palatino" charset="0"/>
                                    <a:cs typeface="Palatino" charset="0"/>
                                  </a:rPr>
                                  <m:t>𝑓</m:t>
                                </m:r>
                              </m:e>
                            </m:acc>
                          </m:e>
                        </m:d>
                      </m:e>
                      <m:sub>
                        <m:r>
                          <a:rPr lang="en-US" sz="2800" b="0" i="1" smtClean="0">
                            <a:solidFill>
                              <a:schemeClr val="tx1"/>
                            </a:solidFill>
                            <a:latin typeface="Cambria Math" charset="0"/>
                            <a:ea typeface="Palatino" charset="0"/>
                            <a:cs typeface="Palatino" charset="0"/>
                          </a:rPr>
                          <m:t>𝑝</m:t>
                        </m:r>
                      </m:sub>
                    </m:sSub>
                    <m:r>
                      <a:rPr lang="en-US" sz="2800" b="0" i="1" dirty="0" smtClean="0">
                        <a:solidFill>
                          <a:schemeClr val="tx1"/>
                        </a:solidFill>
                        <a:latin typeface="Cambria Math" charset="0"/>
                        <a:ea typeface="Palatino" charset="0"/>
                        <a:cs typeface="Palatino" charset="0"/>
                      </a:rPr>
                      <m:t>≤</m:t>
                    </m:r>
                    <m:sSup>
                      <m:sSupPr>
                        <m:ctrlPr>
                          <a:rPr lang="en-US" sz="2800" b="0" i="1" dirty="0" smtClean="0">
                            <a:solidFill>
                              <a:schemeClr val="tx1"/>
                            </a:solidFill>
                            <a:latin typeface="Cambria Math" panose="02040503050406030204" pitchFamily="18" charset="0"/>
                            <a:ea typeface="Palatino" charset="0"/>
                            <a:cs typeface="Palatino" charset="0"/>
                          </a:rPr>
                        </m:ctrlPr>
                      </m:sSupPr>
                      <m:e>
                        <m:r>
                          <a:rPr lang="en-US" sz="2800" b="0" i="1" dirty="0" smtClean="0">
                            <a:solidFill>
                              <a:schemeClr val="tx1"/>
                            </a:solidFill>
                            <a:latin typeface="Cambria Math" charset="0"/>
                            <a:ea typeface="Palatino" charset="0"/>
                            <a:cs typeface="Palatino" charset="0"/>
                          </a:rPr>
                          <m:t>10</m:t>
                        </m:r>
                      </m:e>
                      <m:sup>
                        <m:r>
                          <a:rPr lang="en-US" sz="2800" b="0" i="1" dirty="0" smtClean="0">
                            <a:solidFill>
                              <a:schemeClr val="tx1"/>
                            </a:solidFill>
                            <a:latin typeface="Cambria Math" charset="0"/>
                            <a:ea typeface="Palatino" charset="0"/>
                            <a:cs typeface="Palatino" charset="0"/>
                          </a:rPr>
                          <m:t>10</m:t>
                        </m:r>
                      </m:sup>
                    </m:sSup>
                  </m:oMath>
                </a14:m>
                <a:r>
                  <a:rPr lang="en-US" sz="2800" i="1" dirty="0">
                    <a:solidFill>
                      <a:schemeClr val="tx1"/>
                    </a:solidFill>
                    <a:latin typeface="Calibri" panose="020F0502020204030204" pitchFamily="34" charset="0"/>
                    <a:ea typeface="Palatino" charset="0"/>
                    <a:cs typeface="Calibri" panose="020F0502020204030204" pitchFamily="34" charset="0"/>
                  </a:rPr>
                  <a:t>.</a:t>
                </a:r>
              </a:p>
            </p:txBody>
          </p:sp>
        </mc:Choice>
        <mc:Fallback xmlns="">
          <p:sp>
            <p:nvSpPr>
              <p:cNvPr id="7" name="Rounded Rectangle 6"/>
              <p:cNvSpPr>
                <a:spLocks noRot="1" noChangeAspect="1" noMove="1" noResize="1" noEditPoints="1" noAdjustHandles="1" noChangeArrowheads="1" noChangeShapeType="1" noTextEdit="1"/>
              </p:cNvSpPr>
              <p:nvPr/>
            </p:nvSpPr>
            <p:spPr>
              <a:xfrm>
                <a:off x="838200" y="4026963"/>
                <a:ext cx="10062116" cy="1603675"/>
              </a:xfrm>
              <a:prstGeom prst="roundRect">
                <a:avLst/>
              </a:prstGeom>
              <a:blipFill>
                <a:blip r:embed="rId5"/>
                <a:stretch>
                  <a:fillRect l="-377" t="-1538"/>
                </a:stretch>
              </a:blipFill>
              <a:ln w="38100">
                <a:solidFill>
                  <a:schemeClr val="tx1"/>
                </a:solidFill>
              </a:ln>
            </p:spPr>
            <p:txBody>
              <a:bodyPr/>
              <a:lstStyle/>
              <a:p>
                <a:r>
                  <a:rPr lang="en-US">
                    <a:noFill/>
                  </a:rPr>
                  <a:t> </a:t>
                </a:r>
              </a:p>
            </p:txBody>
          </p:sp>
        </mc:Fallback>
      </mc:AlternateContent>
      <p:sp>
        <p:nvSpPr>
          <p:cNvPr id="10" name="Content Placeholder 2">
            <a:extLst>
              <a:ext uri="{FF2B5EF4-FFF2-40B4-BE49-F238E27FC236}">
                <a16:creationId xmlns:a16="http://schemas.microsoft.com/office/drawing/2014/main" id="{29D17DCE-C6B7-0A48-ABAB-D7C45A0D13D7}"/>
              </a:ext>
            </a:extLst>
          </p:cNvPr>
          <p:cNvSpPr txBox="1">
            <a:spLocks/>
          </p:cNvSpPr>
          <p:nvPr/>
        </p:nvSpPr>
        <p:spPr>
          <a:xfrm>
            <a:off x="838200" y="1132572"/>
            <a:ext cx="10515600" cy="49604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2600" dirty="0">
                <a:latin typeface="Calibri" panose="020F0502020204030204" pitchFamily="34" charset="0"/>
                <a:ea typeface="Palatino" charset="0"/>
                <a:cs typeface="Calibri" panose="020F0502020204030204" pitchFamily="34" charset="0"/>
              </a:rPr>
              <a:t>What if we wanted to focus on KL divergence instead?</a:t>
            </a:r>
          </a:p>
          <a:p>
            <a:pPr marL="0" indent="0">
              <a:lnSpc>
                <a:spcPct val="100000"/>
              </a:lnSpc>
              <a:spcBef>
                <a:spcPts val="0"/>
              </a:spcBef>
              <a:buNone/>
            </a:pPr>
            <a:endParaRPr lang="en-US" sz="2600" dirty="0">
              <a:latin typeface="Palatino" charset="0"/>
              <a:ea typeface="Palatino" charset="0"/>
              <a:cs typeface="Palatino" charset="0"/>
            </a:endParaRPr>
          </a:p>
          <a:p>
            <a:pPr marL="0" indent="0">
              <a:lnSpc>
                <a:spcPct val="100000"/>
              </a:lnSpc>
              <a:spcBef>
                <a:spcPts val="0"/>
              </a:spcBef>
              <a:buNone/>
            </a:pPr>
            <a:endParaRPr lang="en-US" sz="2600" dirty="0">
              <a:latin typeface="Palatino" charset="0"/>
              <a:ea typeface="Palatino" charset="0"/>
              <a:cs typeface="Palatino" charset="0"/>
            </a:endParaRPr>
          </a:p>
          <a:p>
            <a:pPr marL="0" indent="0">
              <a:lnSpc>
                <a:spcPct val="100000"/>
              </a:lnSpc>
              <a:spcBef>
                <a:spcPts val="0"/>
              </a:spcBef>
              <a:buNone/>
            </a:pPr>
            <a:endParaRPr lang="en-US" sz="2600" dirty="0">
              <a:latin typeface="Palatino" charset="0"/>
              <a:ea typeface="Palatino" charset="0"/>
              <a:cs typeface="Palatino" charset="0"/>
            </a:endParaRPr>
          </a:p>
          <a:p>
            <a:pPr marL="0" indent="0">
              <a:lnSpc>
                <a:spcPct val="100000"/>
              </a:lnSpc>
              <a:spcBef>
                <a:spcPts val="0"/>
              </a:spcBef>
              <a:buNone/>
            </a:pPr>
            <a:endParaRPr lang="en-US" sz="2600" dirty="0">
              <a:latin typeface="Palatino" charset="0"/>
              <a:ea typeface="Palatino" charset="0"/>
              <a:cs typeface="Palatino" charset="0"/>
            </a:endParaRPr>
          </a:p>
        </p:txBody>
      </p:sp>
      <mc:AlternateContent xmlns:mc="http://schemas.openxmlformats.org/markup-compatibility/2006" xmlns:a14="http://schemas.microsoft.com/office/drawing/2010/main">
        <mc:Choice Requires="a14">
          <p:sp>
            <p:nvSpPr>
              <p:cNvPr id="11" name="Rounded Rectangle 10">
                <a:extLst>
                  <a:ext uri="{FF2B5EF4-FFF2-40B4-BE49-F238E27FC236}">
                    <a16:creationId xmlns:a16="http://schemas.microsoft.com/office/drawing/2014/main" id="{DB8FC7A3-BFDE-3745-BB64-8F2218D528F5}"/>
                  </a:ext>
                </a:extLst>
              </p:cNvPr>
              <p:cNvSpPr/>
              <p:nvPr/>
            </p:nvSpPr>
            <p:spPr>
              <a:xfrm>
                <a:off x="838200" y="1667683"/>
                <a:ext cx="10062116" cy="160367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latin typeface="Calibri" panose="020F0502020204030204" pitchFamily="34" charset="0"/>
                    <a:ea typeface="Palatino" charset="0"/>
                    <a:cs typeface="Calibri" panose="020F0502020204030204" pitchFamily="34" charset="0"/>
                  </a:rPr>
                  <a:t>Lemma. </a:t>
                </a:r>
                <a:r>
                  <a:rPr lang="en-US" sz="2800" dirty="0">
                    <a:solidFill>
                      <a:schemeClr val="tx1"/>
                    </a:solidFill>
                    <a:latin typeface="Calibri" panose="020F0502020204030204" pitchFamily="34" charset="0"/>
                    <a:ea typeface="Palatino" charset="0"/>
                    <a:cs typeface="Calibri" panose="020F0502020204030204" pitchFamily="34" charset="0"/>
                  </a:rPr>
                  <a:t>For mixtures of </a:t>
                </a:r>
                <a:r>
                  <a:rPr lang="en-US" sz="2800" b="1" dirty="0">
                    <a:solidFill>
                      <a:schemeClr val="tx1"/>
                    </a:solidFill>
                    <a:latin typeface="Calibri" panose="020F0502020204030204" pitchFamily="34" charset="0"/>
                    <a:ea typeface="Palatino" charset="0"/>
                    <a:cs typeface="Calibri" panose="020F0502020204030204" pitchFamily="34" charset="0"/>
                  </a:rPr>
                  <a:t>two</a:t>
                </a:r>
                <a:r>
                  <a:rPr lang="en-US" sz="2800" dirty="0">
                    <a:solidFill>
                      <a:schemeClr val="tx1"/>
                    </a:solidFill>
                    <a:latin typeface="Calibri" panose="020F0502020204030204" pitchFamily="34" charset="0"/>
                    <a:ea typeface="Palatino" charset="0"/>
                    <a:cs typeface="Calibri" panose="020F0502020204030204" pitchFamily="34" charset="0"/>
                  </a:rPr>
                  <a:t> Gaussians, it is </a:t>
                </a:r>
                <a:r>
                  <a:rPr lang="en-US" sz="2800" b="1" i="1" dirty="0">
                    <a:solidFill>
                      <a:schemeClr val="tx1"/>
                    </a:solidFill>
                    <a:latin typeface="Calibri" panose="020F0502020204030204" pitchFamily="34" charset="0"/>
                    <a:ea typeface="Palatino" charset="0"/>
                    <a:cs typeface="Calibri" panose="020F0502020204030204" pitchFamily="34" charset="0"/>
                  </a:rPr>
                  <a:t>impossible</a:t>
                </a:r>
                <a:r>
                  <a:rPr lang="en-US" sz="2800" dirty="0">
                    <a:solidFill>
                      <a:schemeClr val="tx1"/>
                    </a:solidFill>
                    <a:latin typeface="Calibri" panose="020F0502020204030204" pitchFamily="34" charset="0"/>
                    <a:ea typeface="Palatino" charset="0"/>
                    <a:cs typeface="Calibri" panose="020F0502020204030204" pitchFamily="34" charset="0"/>
                  </a:rPr>
                  <a:t> to have an algorithm that draws at most </a:t>
                </a:r>
                <a14:m>
                  <m:oMath xmlns:m="http://schemas.openxmlformats.org/officeDocument/2006/math">
                    <m:r>
                      <a:rPr lang="en-US" sz="2800" i="1" dirty="0" smtClean="0">
                        <a:solidFill>
                          <a:schemeClr val="tx1"/>
                        </a:solidFill>
                        <a:latin typeface="Cambria Math" charset="0"/>
                        <a:ea typeface="Palatino" charset="0"/>
                        <a:cs typeface="Palatino" charset="0"/>
                      </a:rPr>
                      <m:t>𝑀</m:t>
                    </m:r>
                    <m:r>
                      <a:rPr lang="en-US" sz="2800" b="0" i="1" dirty="0" smtClean="0">
                        <a:solidFill>
                          <a:schemeClr val="tx1"/>
                        </a:solidFill>
                        <a:latin typeface="Cambria Math" charset="0"/>
                        <a:ea typeface="Palatino" charset="0"/>
                        <a:cs typeface="Palatino" charset="0"/>
                      </a:rPr>
                      <m:t>&lt;∞</m:t>
                    </m:r>
                  </m:oMath>
                </a14:m>
                <a:r>
                  <a:rPr lang="en-US" sz="2800" dirty="0">
                    <a:solidFill>
                      <a:schemeClr val="tx1"/>
                    </a:solidFill>
                    <a:latin typeface="Calibri" panose="020F0502020204030204" pitchFamily="34" charset="0"/>
                    <a:ea typeface="Palatino" charset="0"/>
                    <a:cs typeface="Calibri" panose="020F0502020204030204" pitchFamily="34" charset="0"/>
                  </a:rPr>
                  <a:t> samples from </a:t>
                </a:r>
                <a14:m>
                  <m:oMath xmlns:m="http://schemas.openxmlformats.org/officeDocument/2006/math">
                    <m:r>
                      <a:rPr lang="en-US" sz="2800" b="0" i="1" smtClean="0">
                        <a:solidFill>
                          <a:schemeClr val="tx1"/>
                        </a:solidFill>
                        <a:latin typeface="Cambria Math" charset="0"/>
                        <a:ea typeface="Palatino" charset="0"/>
                        <a:cs typeface="Palatino" charset="0"/>
                      </a:rPr>
                      <m:t>𝑓</m:t>
                    </m:r>
                  </m:oMath>
                </a14:m>
                <a:r>
                  <a:rPr lang="en-US" sz="2800" dirty="0">
                    <a:solidFill>
                      <a:schemeClr val="tx1"/>
                    </a:solidFill>
                    <a:latin typeface="Calibri" panose="020F0502020204030204" pitchFamily="34" charset="0"/>
                    <a:ea typeface="Palatino" charset="0"/>
                    <a:cs typeface="Calibri" panose="020F0502020204030204" pitchFamily="34" charset="0"/>
                  </a:rPr>
                  <a:t> and returns </a:t>
                </a:r>
                <a14:m>
                  <m:oMath xmlns:m="http://schemas.openxmlformats.org/officeDocument/2006/math">
                    <m:acc>
                      <m:accPr>
                        <m:chr m:val="̂"/>
                        <m:ctrlPr>
                          <a:rPr lang="en-US" sz="2800" i="1" dirty="0" smtClean="0">
                            <a:solidFill>
                              <a:schemeClr val="tx1"/>
                            </a:solidFill>
                            <a:latin typeface="Cambria Math" panose="02040503050406030204" pitchFamily="18" charset="0"/>
                            <a:ea typeface="Palatino" charset="0"/>
                            <a:cs typeface="Palatino" charset="0"/>
                          </a:rPr>
                        </m:ctrlPr>
                      </m:accPr>
                      <m:e>
                        <m:r>
                          <a:rPr lang="en-US" sz="2800" b="0" i="1" dirty="0" smtClean="0">
                            <a:solidFill>
                              <a:schemeClr val="tx1"/>
                            </a:solidFill>
                            <a:latin typeface="Cambria Math" charset="0"/>
                            <a:ea typeface="Palatino" charset="0"/>
                            <a:cs typeface="Palatino" charset="0"/>
                          </a:rPr>
                          <m:t>𝑓</m:t>
                        </m:r>
                      </m:e>
                    </m:acc>
                  </m:oMath>
                </a14:m>
                <a:r>
                  <a:rPr lang="en-US" sz="2800" i="1" dirty="0">
                    <a:solidFill>
                      <a:schemeClr val="tx1"/>
                    </a:solidFill>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such that </a:t>
                </a:r>
                <a14:m>
                  <m:oMath xmlns:m="http://schemas.openxmlformats.org/officeDocument/2006/math">
                    <m:r>
                      <m:rPr>
                        <m:sty m:val="p"/>
                      </m:rPr>
                      <a:rPr lang="en-US" sz="2800" b="0" i="0" smtClean="0">
                        <a:solidFill>
                          <a:schemeClr val="tx1"/>
                        </a:solidFill>
                        <a:latin typeface="Cambria Math" charset="0"/>
                        <a:ea typeface="Palatino" charset="0"/>
                        <a:cs typeface="Palatino" charset="0"/>
                      </a:rPr>
                      <m:t>KL</m:t>
                    </m:r>
                    <m:d>
                      <m:dPr>
                        <m:ctrlPr>
                          <a:rPr lang="en-US" sz="2800" b="0" i="1" smtClean="0">
                            <a:solidFill>
                              <a:schemeClr val="tx1"/>
                            </a:solidFill>
                            <a:latin typeface="Cambria Math" panose="02040503050406030204" pitchFamily="18" charset="0"/>
                            <a:ea typeface="Palatino" charset="0"/>
                            <a:cs typeface="Palatino" charset="0"/>
                          </a:rPr>
                        </m:ctrlPr>
                      </m:dPr>
                      <m:e>
                        <m:r>
                          <a:rPr lang="en-US" sz="2800" i="1">
                            <a:solidFill>
                              <a:schemeClr val="tx1"/>
                            </a:solidFill>
                            <a:latin typeface="Cambria Math" charset="0"/>
                            <a:ea typeface="Palatino" charset="0"/>
                            <a:cs typeface="Palatino" charset="0"/>
                          </a:rPr>
                          <m:t>𝑓</m:t>
                        </m:r>
                        <m:r>
                          <a:rPr lang="en-US" sz="2800" b="0" i="1" smtClean="0">
                            <a:solidFill>
                              <a:schemeClr val="tx1"/>
                            </a:solidFill>
                            <a:latin typeface="Cambria Math" charset="0"/>
                            <a:ea typeface="Palatino" charset="0"/>
                            <a:cs typeface="Palatino" charset="0"/>
                          </a:rPr>
                          <m:t>,</m:t>
                        </m:r>
                        <m:acc>
                          <m:accPr>
                            <m:chr m:val="̂"/>
                            <m:ctrlPr>
                              <a:rPr lang="en-US" sz="2800" i="1" dirty="0">
                                <a:solidFill>
                                  <a:schemeClr val="tx1"/>
                                </a:solidFill>
                                <a:latin typeface="Cambria Math" panose="02040503050406030204" pitchFamily="18" charset="0"/>
                                <a:ea typeface="Palatino" charset="0"/>
                                <a:cs typeface="Palatino" charset="0"/>
                              </a:rPr>
                            </m:ctrlPr>
                          </m:accPr>
                          <m:e>
                            <m:r>
                              <a:rPr lang="en-US" sz="2800" i="1" dirty="0">
                                <a:solidFill>
                                  <a:schemeClr val="tx1"/>
                                </a:solidFill>
                                <a:latin typeface="Cambria Math" charset="0"/>
                                <a:ea typeface="Palatino" charset="0"/>
                                <a:cs typeface="Palatino" charset="0"/>
                              </a:rPr>
                              <m:t>𝑓</m:t>
                            </m:r>
                          </m:e>
                        </m:acc>
                      </m:e>
                    </m:d>
                    <m:r>
                      <a:rPr lang="en-US" sz="2800" b="0" i="1" dirty="0" smtClean="0">
                        <a:solidFill>
                          <a:schemeClr val="tx1"/>
                        </a:solidFill>
                        <a:latin typeface="Cambria Math" charset="0"/>
                        <a:ea typeface="Palatino" charset="0"/>
                        <a:cs typeface="Palatino" charset="0"/>
                      </a:rPr>
                      <m:t>≤</m:t>
                    </m:r>
                    <m:sSup>
                      <m:sSupPr>
                        <m:ctrlPr>
                          <a:rPr lang="en-US" sz="2800" b="0" i="1" dirty="0" smtClean="0">
                            <a:solidFill>
                              <a:schemeClr val="tx1"/>
                            </a:solidFill>
                            <a:latin typeface="Cambria Math" panose="02040503050406030204" pitchFamily="18" charset="0"/>
                            <a:ea typeface="Palatino" charset="0"/>
                            <a:cs typeface="Palatino" charset="0"/>
                          </a:rPr>
                        </m:ctrlPr>
                      </m:sSupPr>
                      <m:e>
                        <m:r>
                          <a:rPr lang="en-US" sz="2800" b="0" i="1" dirty="0" smtClean="0">
                            <a:solidFill>
                              <a:schemeClr val="tx1"/>
                            </a:solidFill>
                            <a:latin typeface="Cambria Math" charset="0"/>
                            <a:ea typeface="Palatino" charset="0"/>
                            <a:cs typeface="Palatino" charset="0"/>
                          </a:rPr>
                          <m:t>10</m:t>
                        </m:r>
                      </m:e>
                      <m:sup>
                        <m:r>
                          <a:rPr lang="en-US" sz="2800" b="0" i="1" dirty="0" smtClean="0">
                            <a:solidFill>
                              <a:schemeClr val="tx1"/>
                            </a:solidFill>
                            <a:latin typeface="Cambria Math" charset="0"/>
                            <a:ea typeface="Palatino" charset="0"/>
                            <a:cs typeface="Palatino" charset="0"/>
                          </a:rPr>
                          <m:t>10</m:t>
                        </m:r>
                      </m:sup>
                    </m:sSup>
                  </m:oMath>
                </a14:m>
                <a:r>
                  <a:rPr lang="en-US" sz="2800" i="1" dirty="0">
                    <a:solidFill>
                      <a:schemeClr val="tx1"/>
                    </a:solidFill>
                    <a:latin typeface="Calibri" panose="020F0502020204030204" pitchFamily="34" charset="0"/>
                    <a:ea typeface="Palatino" charset="0"/>
                    <a:cs typeface="Calibri" panose="020F0502020204030204" pitchFamily="34" charset="0"/>
                  </a:rPr>
                  <a:t>.</a:t>
                </a:r>
              </a:p>
            </p:txBody>
          </p:sp>
        </mc:Choice>
        <mc:Fallback xmlns="">
          <p:sp>
            <p:nvSpPr>
              <p:cNvPr id="11" name="Rounded Rectangle 10">
                <a:extLst>
                  <a:ext uri="{FF2B5EF4-FFF2-40B4-BE49-F238E27FC236}">
                    <a16:creationId xmlns:a16="http://schemas.microsoft.com/office/drawing/2014/main" id="{DB8FC7A3-BFDE-3745-BB64-8F2218D528F5}"/>
                  </a:ext>
                </a:extLst>
              </p:cNvPr>
              <p:cNvSpPr>
                <a:spLocks noRot="1" noChangeAspect="1" noMove="1" noResize="1" noEditPoints="1" noAdjustHandles="1" noChangeArrowheads="1" noChangeShapeType="1" noTextEdit="1"/>
              </p:cNvSpPr>
              <p:nvPr/>
            </p:nvSpPr>
            <p:spPr>
              <a:xfrm>
                <a:off x="838200" y="1667683"/>
                <a:ext cx="10062116" cy="1603675"/>
              </a:xfrm>
              <a:prstGeom prst="roundRect">
                <a:avLst/>
              </a:prstGeom>
              <a:blipFill>
                <a:blip r:embed="rId6"/>
                <a:stretch>
                  <a:fillRect l="-377" b="-2290"/>
                </a:stretch>
              </a:blipFill>
              <a:ln w="38100">
                <a:solidFill>
                  <a:schemeClr val="tx1"/>
                </a:solidFill>
              </a:ln>
            </p:spPr>
            <p:txBody>
              <a:bodyPr/>
              <a:lstStyle/>
              <a:p>
                <a:r>
                  <a:rPr lang="en-US">
                    <a:noFill/>
                  </a:rPr>
                  <a:t> </a:t>
                </a:r>
              </a:p>
            </p:txBody>
          </p:sp>
        </mc:Fallback>
      </mc:AlternateContent>
      <p:sp>
        <p:nvSpPr>
          <p:cNvPr id="12" name="Title 1">
            <a:extLst>
              <a:ext uri="{FF2B5EF4-FFF2-40B4-BE49-F238E27FC236}">
                <a16:creationId xmlns:a16="http://schemas.microsoft.com/office/drawing/2014/main" id="{B73F0BDA-1A96-614A-8FB3-F83113E1F487}"/>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Why total variation?</a:t>
            </a:r>
          </a:p>
        </p:txBody>
      </p:sp>
      <p:sp>
        <p:nvSpPr>
          <p:cNvPr id="9" name="TextBox 8">
            <a:extLst>
              <a:ext uri="{FF2B5EF4-FFF2-40B4-BE49-F238E27FC236}">
                <a16:creationId xmlns:a16="http://schemas.microsoft.com/office/drawing/2014/main" id="{D02899AB-A65D-4341-8926-1FDBC97EC5EE}"/>
              </a:ext>
            </a:extLst>
          </p:cNvPr>
          <p:cNvSpPr txBox="1"/>
          <p:nvPr/>
        </p:nvSpPr>
        <p:spPr>
          <a:xfrm>
            <a:off x="11727305" y="6488668"/>
            <a:ext cx="464695" cy="369332"/>
          </a:xfrm>
          <a:prstGeom prst="rect">
            <a:avLst/>
          </a:prstGeom>
          <a:noFill/>
        </p:spPr>
        <p:txBody>
          <a:bodyPr wrap="square" rtlCol="0">
            <a:spAutoFit/>
          </a:bodyPr>
          <a:lstStyle/>
          <a:p>
            <a:r>
              <a:rPr lang="en-US" dirty="0"/>
              <a:t>11</a:t>
            </a:r>
          </a:p>
        </p:txBody>
      </p:sp>
    </p:spTree>
    <p:custDataLst>
      <p:tags r:id="rId1"/>
    </p:custDataLst>
    <p:extLst>
      <p:ext uri="{BB962C8B-B14F-4D97-AF65-F5344CB8AC3E}">
        <p14:creationId xmlns:p14="http://schemas.microsoft.com/office/powerpoint/2010/main" val="805392337"/>
      </p:ext>
    </p:extLst>
  </p:cSld>
  <p:clrMapOvr>
    <a:masterClrMapping/>
  </p:clrMapOvr>
  <mc:AlternateContent xmlns:mc="http://schemas.openxmlformats.org/markup-compatibility/2006" xmlns:p14="http://schemas.microsoft.com/office/powerpoint/2010/main">
    <mc:Choice Requires="p14">
      <p:transition spd="slow" p14:dur="2000" advTm="17051"/>
    </mc:Choice>
    <mc:Fallback xmlns="">
      <p:transition spd="slow" advTm="1705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2338F87F-682C-654E-8A4A-F38E8D7A9AFE}"/>
              </a:ext>
            </a:extLst>
          </p:cNvPr>
          <p:cNvSpPr/>
          <p:nvPr/>
        </p:nvSpPr>
        <p:spPr>
          <a:xfrm>
            <a:off x="663388" y="1268936"/>
            <a:ext cx="11008659" cy="263212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Our result</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37E92BB-0FB6-9D40-9BE9-34A177EF52AD}"/>
                  </a:ext>
                </a:extLst>
              </p:cNvPr>
              <p:cNvSpPr/>
              <p:nvPr/>
            </p:nvSpPr>
            <p:spPr>
              <a:xfrm>
                <a:off x="3822511" y="1779977"/>
                <a:ext cx="3740255" cy="846257"/>
              </a:xfrm>
              <a:prstGeom prst="rect">
                <a:avLst/>
              </a:prstGeom>
            </p:spPr>
            <p:txBody>
              <a:bodyPr wrap="none">
                <a:spAutoFit/>
              </a:bodyPr>
              <a:lstStyle/>
              <a:p>
                <a14:m>
                  <m:oMath xmlns:m="http://schemas.openxmlformats.org/officeDocument/2006/math">
                    <m:func>
                      <m:funcPr>
                        <m:ctrlPr>
                          <a:rPr lang="en-US" sz="2800" i="1" smtClean="0">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inf</m:t>
                            </m:r>
                          </m:e>
                          <m:lim>
                            <m:r>
                              <a:rPr lang="en-US" sz="2800" b="1" i="1" smtClean="0">
                                <a:solidFill>
                                  <a:schemeClr val="accent1"/>
                                </a:solidFill>
                                <a:latin typeface="Cambria Math" panose="02040503050406030204" pitchFamily="18" charset="0"/>
                                <a:ea typeface="Cambria Math" panose="02040503050406030204" pitchFamily="18" charset="0"/>
                                <a:cs typeface="Calibri" panose="020F0502020204030204" pitchFamily="34" charset="0"/>
                              </a:rPr>
                              <m:t>𝓐</m:t>
                            </m:r>
                          </m:lim>
                        </m:limLow>
                      </m:fName>
                      <m:e>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sup</m:t>
                                </m:r>
                              </m:e>
                              <m:lim>
                                <m:r>
                                  <a:rPr lang="en-US" sz="2800"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𝓑</m:t>
                                </m:r>
                              </m:lim>
                            </m:limLow>
                          </m:fName>
                          <m:e>
                            <m:func>
                              <m:funcPr>
                                <m:ctrlPr>
                                  <a:rPr lang="en-US" sz="2800" i="1">
                                    <a:latin typeface="Cambria Math" panose="02040503050406030204" pitchFamily="18" charset="0"/>
                                    <a:ea typeface="Cambria Math" panose="02040503050406030204" pitchFamily="18" charset="0"/>
                                    <a:cs typeface="Calibri" panose="020F0502020204030204" pitchFamily="34" charset="0"/>
                                  </a:rPr>
                                </m:ctrlPr>
                              </m:funcPr>
                              <m:fName>
                                <m:limLow>
                                  <m:limLowPr>
                                    <m:ctrlPr>
                                      <a:rPr lang="en-US" sz="2800" i="1">
                                        <a:latin typeface="Cambria Math" panose="02040503050406030204" pitchFamily="18" charset="0"/>
                                        <a:ea typeface="Cambria Math" panose="02040503050406030204" pitchFamily="18" charset="0"/>
                                        <a:cs typeface="Calibri" panose="020F0502020204030204" pitchFamily="34" charset="0"/>
                                      </a:rPr>
                                    </m:ctrlPr>
                                  </m:limLowPr>
                                  <m:e>
                                    <m:r>
                                      <m:rPr>
                                        <m:sty m:val="p"/>
                                      </m:rPr>
                                      <a:rPr lang="en-US" sz="2800">
                                        <a:latin typeface="Cambria Math" panose="02040503050406030204" pitchFamily="18" charset="0"/>
                                        <a:ea typeface="Cambria Math" panose="02040503050406030204" pitchFamily="18" charset="0"/>
                                        <a:cs typeface="Calibri" panose="020F0502020204030204" pitchFamily="34" charset="0"/>
                                      </a:rPr>
                                      <m:t>sup</m:t>
                                    </m:r>
                                  </m:e>
                                  <m:lim>
                                    <m:r>
                                      <a:rPr lang="en-US" sz="2800" i="1">
                                        <a:latin typeface="Cambria Math" panose="02040503050406030204" pitchFamily="18" charset="0"/>
                                        <a:ea typeface="Cambria Math" panose="02040503050406030204" pitchFamily="18" charset="0"/>
                                        <a:cs typeface="Calibri" panose="020F0502020204030204" pitchFamily="34" charset="0"/>
                                      </a:rPr>
                                      <m:t>𝑇</m:t>
                                    </m:r>
                                    <m:r>
                                      <a:rPr lang="en-US" sz="2800" i="1">
                                        <a:latin typeface="Cambria Math" panose="02040503050406030204" pitchFamily="18" charset="0"/>
                                        <a:ea typeface="Cambria Math" panose="02040503050406030204" pitchFamily="18" charset="0"/>
                                        <a:cs typeface="Calibri" panose="020F0502020204030204" pitchFamily="34" charset="0"/>
                                      </a:rPr>
                                      <m:t>≥1</m:t>
                                    </m:r>
                                  </m:lim>
                                </m:limLow>
                              </m:fName>
                              <m:e>
                                <m:f>
                                  <m:fPr>
                                    <m:ctrlPr>
                                      <a:rPr lang="en-US" sz="2800" i="1">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80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num>
                                  <m:den>
                                    <m:rad>
                                      <m:radPr>
                                        <m:degHide m:val="on"/>
                                        <m:ctrlPr>
                                          <a:rPr lang="en-US" sz="2800" i="1">
                                            <a:latin typeface="Cambria Math" panose="02040503050406030204" pitchFamily="18" charset="0"/>
                                            <a:ea typeface="Cambria Math" panose="02040503050406030204" pitchFamily="18" charset="0"/>
                                            <a:cs typeface="Calibri" panose="020F0502020204030204" pitchFamily="34" charset="0"/>
                                          </a:rPr>
                                        </m:ctrlPr>
                                      </m:radPr>
                                      <m:deg/>
                                      <m:e>
                                        <m:r>
                                          <a:rPr lang="en-US" sz="2800" i="1">
                                            <a:latin typeface="Cambria Math" panose="02040503050406030204" pitchFamily="18" charset="0"/>
                                            <a:ea typeface="Cambria Math" panose="02040503050406030204" pitchFamily="18" charset="0"/>
                                            <a:cs typeface="Calibri" panose="020F0502020204030204" pitchFamily="34" charset="0"/>
                                          </a:rPr>
                                          <m:t>𝑇</m:t>
                                        </m:r>
                                      </m:e>
                                    </m:rad>
                                  </m:den>
                                </m:f>
                              </m:e>
                            </m:func>
                          </m:e>
                        </m:func>
                      </m:e>
                    </m:func>
                    <m:r>
                      <a:rPr lang="en-US" sz="2800" b="0" i="1" smtClean="0">
                        <a:latin typeface="Cambria Math" panose="02040503050406030204" pitchFamily="18" charset="0"/>
                        <a:ea typeface="Cambria Math" panose="02040503050406030204" pitchFamily="18" charset="0"/>
                        <a:cs typeface="Calibri" panose="020F0502020204030204" pitchFamily="34" charset="0"/>
                      </a:rPr>
                      <m:t>=</m:t>
                    </m:r>
                    <m:f>
                      <m:fPr>
                        <m:type m:val="skw"/>
                        <m:ctrlPr>
                          <a:rPr lang="en-US" sz="2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2800" b="0" i="1" smtClean="0">
                            <a:latin typeface="Cambria Math" panose="02040503050406030204" pitchFamily="18" charset="0"/>
                            <a:ea typeface="Cambria Math" panose="02040503050406030204" pitchFamily="18" charset="0"/>
                            <a:cs typeface="Calibri" panose="020F0502020204030204" pitchFamily="34" charset="0"/>
                          </a:rPr>
                          <m:t>𝛾</m:t>
                        </m:r>
                      </m:num>
                      <m:den>
                        <m:r>
                          <a:rPr lang="en-US" sz="2800" b="0" i="1" smtClean="0">
                            <a:latin typeface="Cambria Math" panose="02040503050406030204" pitchFamily="18" charset="0"/>
                            <a:ea typeface="Cambria Math" panose="02040503050406030204" pitchFamily="18" charset="0"/>
                            <a:cs typeface="Calibri" panose="020F0502020204030204" pitchFamily="34" charset="0"/>
                          </a:rPr>
                          <m:t>2</m:t>
                        </m:r>
                      </m:den>
                    </m:f>
                  </m:oMath>
                </a14:m>
                <a:r>
                  <a:rPr lang="en-US" sz="2800" dirty="0"/>
                  <a:t> </a:t>
                </a:r>
              </a:p>
            </p:txBody>
          </p:sp>
        </mc:Choice>
        <mc:Fallback xmlns="">
          <p:sp>
            <p:nvSpPr>
              <p:cNvPr id="7" name="Rectangle 6">
                <a:extLst>
                  <a:ext uri="{FF2B5EF4-FFF2-40B4-BE49-F238E27FC236}">
                    <a16:creationId xmlns:a16="http://schemas.microsoft.com/office/drawing/2014/main" id="{337E92BB-0FB6-9D40-9BE9-34A177EF52AD}"/>
                  </a:ext>
                </a:extLst>
              </p:cNvPr>
              <p:cNvSpPr>
                <a:spLocks noRot="1" noChangeAspect="1" noMove="1" noResize="1" noEditPoints="1" noAdjustHandles="1" noChangeArrowheads="1" noChangeShapeType="1" noTextEdit="1"/>
              </p:cNvSpPr>
              <p:nvPr/>
            </p:nvSpPr>
            <p:spPr>
              <a:xfrm>
                <a:off x="3822511" y="1779977"/>
                <a:ext cx="3740255" cy="846257"/>
              </a:xfrm>
              <a:prstGeom prst="rect">
                <a:avLst/>
              </a:prstGeom>
              <a:blipFill>
                <a:blip r:embed="rId3"/>
                <a:stretch>
                  <a:fillRect l="-678" t="-63235" r="-3051" b="-94118"/>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70AEFE45-3CD9-C24B-8148-46418E2306A5}"/>
              </a:ext>
            </a:extLst>
          </p:cNvPr>
          <p:cNvSpPr txBox="1"/>
          <p:nvPr/>
        </p:nvSpPr>
        <p:spPr>
          <a:xfrm>
            <a:off x="838200" y="1007326"/>
            <a:ext cx="2900922" cy="523220"/>
          </a:xfrm>
          <a:prstGeom prst="rect">
            <a:avLst/>
          </a:prstGeom>
          <a:solidFill>
            <a:schemeClr val="bg1"/>
          </a:solidFill>
        </p:spPr>
        <p:txBody>
          <a:bodyPr wrap="none" rtlCol="0">
            <a:spAutoFit/>
          </a:bodyPr>
          <a:lstStyle/>
          <a:p>
            <a:r>
              <a:rPr lang="en-US" sz="2800" b="1" dirty="0"/>
              <a:t>Theorem </a:t>
            </a:r>
            <a:r>
              <a:rPr lang="en-US" sz="2400" dirty="0"/>
              <a:t>[H</a:t>
            </a:r>
            <a:r>
              <a:rPr lang="en-US" sz="2400" b="1" dirty="0">
                <a:solidFill>
                  <a:srgbClr val="FF0000"/>
                </a:solidFill>
              </a:rPr>
              <a:t>L</a:t>
            </a:r>
            <a:r>
              <a:rPr lang="en-US" sz="2400" dirty="0"/>
              <a:t>PR ‘20]</a:t>
            </a:r>
            <a:endParaRPr lang="en-US" sz="2800" b="1"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E0C8BB4-629E-D140-9703-C0838A526EE3}"/>
                  </a:ext>
                </a:extLst>
              </p:cNvPr>
              <p:cNvSpPr txBox="1"/>
              <p:nvPr/>
            </p:nvSpPr>
            <p:spPr>
              <a:xfrm>
                <a:off x="838200" y="2539605"/>
                <a:ext cx="9991165" cy="601831"/>
              </a:xfrm>
              <a:prstGeom prst="rect">
                <a:avLst/>
              </a:prstGeom>
              <a:noFill/>
            </p:spPr>
            <p:txBody>
              <a:bodyPr wrap="square" rtlCol="0">
                <a:spAutoFit/>
              </a:bodyPr>
              <a:lstStyle/>
              <a:p>
                <a:r>
                  <a:rPr lang="en-US" sz="2800" dirty="0"/>
                  <a:t>where </a:t>
                </a:r>
                <a14:m>
                  <m:oMath xmlns:m="http://schemas.openxmlformats.org/officeDocument/2006/math">
                    <m:r>
                      <a:rPr lang="en-US" sz="2800" i="1">
                        <a:latin typeface="Cambria Math" panose="02040503050406030204" pitchFamily="18" charset="0"/>
                        <a:ea typeface="Cambria Math" panose="02040503050406030204" pitchFamily="18" charset="0"/>
                        <a:cs typeface="Calibri" panose="020F0502020204030204" pitchFamily="34" charset="0"/>
                      </a:rPr>
                      <m:t>𝛾</m:t>
                    </m:r>
                    <m:r>
                      <a:rPr lang="en-US" sz="2800" b="0" i="1" smtClean="0">
                        <a:latin typeface="Cambria Math" panose="02040503050406030204" pitchFamily="18" charset="0"/>
                        <a:ea typeface="Cambria Math" panose="02040503050406030204" pitchFamily="18" charset="0"/>
                        <a:cs typeface="Calibri" panose="020F0502020204030204" pitchFamily="34" charset="0"/>
                      </a:rPr>
                      <m:t>≈1.30693</m:t>
                    </m:r>
                  </m:oMath>
                </a14:m>
                <a:r>
                  <a:rPr lang="en-US" sz="2800" dirty="0"/>
                  <a:t> is the </a:t>
                </a:r>
                <a:r>
                  <a:rPr lang="en-US" sz="2800" b="1" i="1" dirty="0"/>
                  <a:t>unique positive root</a:t>
                </a:r>
                <a:r>
                  <a:rPr lang="en-US" sz="2800" dirty="0"/>
                  <a:t> of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0</m:t>
                        </m:r>
                      </m:sub>
                    </m:sSub>
                    <m:d>
                      <m:dPr>
                        <m:ctrlPr>
                          <a:rPr lang="en-US" sz="2800" b="0" i="1" smtClean="0">
                            <a:latin typeface="Cambria Math" panose="02040503050406030204" pitchFamily="18" charset="0"/>
                          </a:rPr>
                        </m:ctrlPr>
                      </m:dPr>
                      <m:e>
                        <m:f>
                          <m:fPr>
                            <m:type m:val="skw"/>
                            <m:ctrlPr>
                              <a:rPr lang="en-US" sz="2800" b="0" i="1" smtClean="0">
                                <a:latin typeface="Cambria Math" panose="02040503050406030204" pitchFamily="18" charset="0"/>
                              </a:rPr>
                            </m:ctrlPr>
                          </m:fPr>
                          <m:num>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𝑥</m:t>
                                </m:r>
                              </m:e>
                              <m:sup>
                                <m:r>
                                  <a:rPr lang="en-US" sz="2800" b="0" i="1" smtClean="0">
                                    <a:latin typeface="Cambria Math" panose="02040503050406030204" pitchFamily="18" charset="0"/>
                                  </a:rPr>
                                  <m:t>2</m:t>
                                </m:r>
                              </m:sup>
                            </m:sSup>
                          </m:num>
                          <m:den>
                            <m:r>
                              <a:rPr lang="en-US" sz="2800" b="0" i="1" smtClean="0">
                                <a:latin typeface="Cambria Math" panose="02040503050406030204" pitchFamily="18" charset="0"/>
                              </a:rPr>
                              <m:t>2</m:t>
                            </m:r>
                          </m:den>
                        </m:f>
                      </m:e>
                    </m:d>
                  </m:oMath>
                </a14:m>
                <a:r>
                  <a:rPr lang="en-US" sz="2800" dirty="0"/>
                  <a:t>,</a:t>
                </a:r>
              </a:p>
            </p:txBody>
          </p:sp>
        </mc:Choice>
        <mc:Fallback xmlns="">
          <p:sp>
            <p:nvSpPr>
              <p:cNvPr id="17" name="TextBox 16">
                <a:extLst>
                  <a:ext uri="{FF2B5EF4-FFF2-40B4-BE49-F238E27FC236}">
                    <a16:creationId xmlns:a16="http://schemas.microsoft.com/office/drawing/2014/main" id="{DE0C8BB4-629E-D140-9703-C0838A526EE3}"/>
                  </a:ext>
                </a:extLst>
              </p:cNvPr>
              <p:cNvSpPr txBox="1">
                <a:spLocks noRot="1" noChangeAspect="1" noMove="1" noResize="1" noEditPoints="1" noAdjustHandles="1" noChangeArrowheads="1" noChangeShapeType="1" noTextEdit="1"/>
              </p:cNvSpPr>
              <p:nvPr/>
            </p:nvSpPr>
            <p:spPr>
              <a:xfrm>
                <a:off x="838200" y="2539605"/>
                <a:ext cx="9991165" cy="601831"/>
              </a:xfrm>
              <a:prstGeom prst="rect">
                <a:avLst/>
              </a:prstGeom>
              <a:blipFill>
                <a:blip r:embed="rId4"/>
                <a:stretch>
                  <a:fillRect l="-1142" t="-147917" b="-2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6101AB33-A848-9247-89B5-780D155C1C96}"/>
                  </a:ext>
                </a:extLst>
              </p:cNvPr>
              <p:cNvSpPr/>
              <p:nvPr/>
            </p:nvSpPr>
            <p:spPr>
              <a:xfrm>
                <a:off x="3442597" y="3141436"/>
                <a:ext cx="4820743"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i="1" smtClean="0">
                              <a:latin typeface="Cambria Math" panose="02040503050406030204" pitchFamily="18" charset="0"/>
                            </a:rPr>
                            <m:t>𝑀</m:t>
                          </m:r>
                        </m:e>
                        <m:sub>
                          <m:r>
                            <a:rPr lang="en-US" sz="2800" b="0" i="1" smtClean="0">
                              <a:latin typeface="Cambria Math" panose="02040503050406030204" pitchFamily="18" charset="0"/>
                            </a:rPr>
                            <m:t>0</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𝑒</m:t>
                          </m:r>
                        </m:e>
                        <m:sup>
                          <m:r>
                            <a:rPr lang="en-US" sz="2800" b="0" i="1" smtClean="0">
                              <a:latin typeface="Cambria Math" panose="02040503050406030204" pitchFamily="18" charset="0"/>
                            </a:rPr>
                            <m:t>𝑥</m:t>
                          </m:r>
                        </m:sup>
                      </m:sSup>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𝜋</m:t>
                          </m:r>
                          <m:r>
                            <a:rPr lang="en-US" sz="2800" b="0" i="1" smtClean="0">
                              <a:latin typeface="Cambria Math" panose="02040503050406030204" pitchFamily="18" charset="0"/>
                            </a:rPr>
                            <m:t>𝑥</m:t>
                          </m:r>
                        </m:e>
                      </m:rad>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erfi</m:t>
                          </m:r>
                        </m:fName>
                        <m:e>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𝑥</m:t>
                              </m:r>
                            </m:e>
                          </m:rad>
                        </m:e>
                      </m:func>
                      <m:r>
                        <a:rPr lang="en-US" sz="2800" b="0" i="1" smtClean="0">
                          <a:latin typeface="Cambria Math" panose="02040503050406030204" pitchFamily="18" charset="0"/>
                        </a:rPr>
                        <m:t>)</m:t>
                      </m:r>
                    </m:oMath>
                  </m:oMathPara>
                </a14:m>
                <a:endParaRPr lang="en-US" sz="2800" dirty="0"/>
              </a:p>
            </p:txBody>
          </p:sp>
        </mc:Choice>
        <mc:Fallback xmlns="">
          <p:sp>
            <p:nvSpPr>
              <p:cNvPr id="21" name="Rectangle 20">
                <a:extLst>
                  <a:ext uri="{FF2B5EF4-FFF2-40B4-BE49-F238E27FC236}">
                    <a16:creationId xmlns:a16="http://schemas.microsoft.com/office/drawing/2014/main" id="{6101AB33-A848-9247-89B5-780D155C1C96}"/>
                  </a:ext>
                </a:extLst>
              </p:cNvPr>
              <p:cNvSpPr>
                <a:spLocks noRot="1" noChangeAspect="1" noMove="1" noResize="1" noEditPoints="1" noAdjustHandles="1" noChangeArrowheads="1" noChangeShapeType="1" noTextEdit="1"/>
              </p:cNvSpPr>
              <p:nvPr/>
            </p:nvSpPr>
            <p:spPr>
              <a:xfrm>
                <a:off x="3442597" y="3141436"/>
                <a:ext cx="4820743" cy="528030"/>
              </a:xfrm>
              <a:prstGeom prst="rect">
                <a:avLst/>
              </a:prstGeom>
              <a:blipFill>
                <a:blip r:embed="rId5"/>
                <a:stretch>
                  <a:fillRect b="-186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66801EA1-F115-5B4E-A030-24612901A96C}"/>
                  </a:ext>
                </a:extLst>
              </p:cNvPr>
              <p:cNvSpPr>
                <a:spLocks noGrp="1"/>
              </p:cNvSpPr>
              <p:nvPr>
                <p:ph idx="1"/>
              </p:nvPr>
            </p:nvSpPr>
            <p:spPr>
              <a:xfrm>
                <a:off x="838200" y="4364379"/>
                <a:ext cx="10515600" cy="1047984"/>
              </a:xfrm>
            </p:spPr>
            <p:txBody>
              <a:bodyPr>
                <a:normAutofit/>
              </a:bodyPr>
              <a:lstStyle/>
              <a:p>
                <a:pPr marL="0" indent="0">
                  <a:buNone/>
                </a:pPr>
                <a:r>
                  <a:rPr lang="en-US" dirty="0">
                    <a:latin typeface="Calibri" panose="020F0502020204030204" pitchFamily="34" charset="0"/>
                    <a:cs typeface="Calibri" panose="020F0502020204030204" pitchFamily="34" charset="0"/>
                  </a:rPr>
                  <a:t>This constant </a:t>
                </a:r>
                <a14:m>
                  <m:oMath xmlns:m="http://schemas.openxmlformats.org/officeDocument/2006/math">
                    <m:r>
                      <a:rPr lang="en-US" i="1">
                        <a:latin typeface="Cambria Math" panose="02040503050406030204" pitchFamily="18" charset="0"/>
                        <a:ea typeface="Cambria Math" panose="02040503050406030204" pitchFamily="18" charset="0"/>
                        <a:cs typeface="Calibri" panose="020F0502020204030204" pitchFamily="34" charset="0"/>
                      </a:rPr>
                      <m:t>𝛾</m:t>
                    </m:r>
                  </m:oMath>
                </a14:m>
                <a:r>
                  <a:rPr lang="en-US" dirty="0">
                    <a:latin typeface="Calibri" panose="020F0502020204030204" pitchFamily="34" charset="0"/>
                    <a:cs typeface="Calibri" panose="020F0502020204030204" pitchFamily="34" charset="0"/>
                  </a:rPr>
                  <a:t> also appears in studying fundamental properties of Brownian Motion. </a:t>
                </a:r>
                <a:r>
                  <a:rPr lang="en-US" sz="2400" dirty="0">
                    <a:solidFill>
                      <a:schemeClr val="tx1">
                        <a:lumMod val="75000"/>
                        <a:lumOff val="25000"/>
                      </a:schemeClr>
                    </a:solidFill>
                    <a:latin typeface="Calibri" panose="020F0502020204030204" pitchFamily="34" charset="0"/>
                    <a:cs typeface="Calibri" panose="020F0502020204030204" pitchFamily="34" charset="0"/>
                  </a:rPr>
                  <a:t>[e.g. Davis ‘76, Greenwood-Perkins ‘83; Perkins ‘83]</a:t>
                </a:r>
                <a:endParaRPr lang="en-US" dirty="0">
                  <a:solidFill>
                    <a:schemeClr val="tx1">
                      <a:lumMod val="75000"/>
                      <a:lumOff val="25000"/>
                    </a:schemeClr>
                  </a:solidFill>
                  <a:latin typeface="Calibri" panose="020F0502020204030204" pitchFamily="34" charset="0"/>
                  <a:cs typeface="Calibri" panose="020F0502020204030204" pitchFamily="34" charset="0"/>
                </a:endParaRPr>
              </a:p>
            </p:txBody>
          </p:sp>
        </mc:Choice>
        <mc:Fallback xmlns="">
          <p:sp>
            <p:nvSpPr>
              <p:cNvPr id="23" name="Content Placeholder 2">
                <a:extLst>
                  <a:ext uri="{FF2B5EF4-FFF2-40B4-BE49-F238E27FC236}">
                    <a16:creationId xmlns:a16="http://schemas.microsoft.com/office/drawing/2014/main" id="{66801EA1-F115-5B4E-A030-24612901A96C}"/>
                  </a:ext>
                </a:extLst>
              </p:cNvPr>
              <p:cNvSpPr>
                <a:spLocks noGrp="1" noRot="1" noChangeAspect="1" noMove="1" noResize="1" noEditPoints="1" noAdjustHandles="1" noChangeArrowheads="1" noChangeShapeType="1" noTextEdit="1"/>
              </p:cNvSpPr>
              <p:nvPr>
                <p:ph idx="1"/>
              </p:nvPr>
            </p:nvSpPr>
            <p:spPr>
              <a:xfrm>
                <a:off x="838200" y="4364379"/>
                <a:ext cx="10515600" cy="1047984"/>
              </a:xfrm>
              <a:blipFill>
                <a:blip r:embed="rId6"/>
                <a:stretch>
                  <a:fillRect l="-1086" t="-9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E5AB11E-C97D-7041-AFDE-E98BF7A5C89B}"/>
                  </a:ext>
                </a:extLst>
              </p:cNvPr>
              <p:cNvSpPr txBox="1"/>
              <p:nvPr/>
            </p:nvSpPr>
            <p:spPr>
              <a:xfrm>
                <a:off x="838199" y="1393652"/>
                <a:ext cx="9991165" cy="523220"/>
              </a:xfrm>
              <a:prstGeom prst="rect">
                <a:avLst/>
              </a:prstGeom>
              <a:noFill/>
            </p:spPr>
            <p:txBody>
              <a:bodyPr wrap="square" rtlCol="0">
                <a:spAutoFit/>
              </a:bodyPr>
              <a:lstStyle/>
              <a:p>
                <a:r>
                  <a:rPr lang="en-US" sz="2800" dirty="0"/>
                  <a:t>For </a:t>
                </a:r>
                <a14:m>
                  <m:oMath xmlns:m="http://schemas.openxmlformats.org/officeDocument/2006/math">
                    <m:r>
                      <a:rPr lang="en-US" sz="2800" b="0" i="1" smtClean="0">
                        <a:latin typeface="Cambria Math" panose="02040503050406030204" pitchFamily="18" charset="0"/>
                      </a:rPr>
                      <m:t>𝑛</m:t>
                    </m:r>
                    <m:r>
                      <a:rPr lang="en-US" sz="2800" b="0" i="1" smtClean="0">
                        <a:latin typeface="Cambria Math" panose="02040503050406030204" pitchFamily="18" charset="0"/>
                      </a:rPr>
                      <m:t>=2</m:t>
                    </m:r>
                  </m:oMath>
                </a14:m>
                <a:r>
                  <a:rPr lang="en-US" sz="2800" dirty="0"/>
                  <a:t> experts:</a:t>
                </a:r>
              </a:p>
            </p:txBody>
          </p:sp>
        </mc:Choice>
        <mc:Fallback xmlns="">
          <p:sp>
            <p:nvSpPr>
              <p:cNvPr id="10" name="TextBox 9">
                <a:extLst>
                  <a:ext uri="{FF2B5EF4-FFF2-40B4-BE49-F238E27FC236}">
                    <a16:creationId xmlns:a16="http://schemas.microsoft.com/office/drawing/2014/main" id="{7E5AB11E-C97D-7041-AFDE-E98BF7A5C89B}"/>
                  </a:ext>
                </a:extLst>
              </p:cNvPr>
              <p:cNvSpPr txBox="1">
                <a:spLocks noRot="1" noChangeAspect="1" noMove="1" noResize="1" noEditPoints="1" noAdjustHandles="1" noChangeArrowheads="1" noChangeShapeType="1" noTextEdit="1"/>
              </p:cNvSpPr>
              <p:nvPr/>
            </p:nvSpPr>
            <p:spPr>
              <a:xfrm>
                <a:off x="838199" y="1393652"/>
                <a:ext cx="9991165" cy="523220"/>
              </a:xfrm>
              <a:prstGeom prst="rect">
                <a:avLst/>
              </a:prstGeom>
              <a:blipFill>
                <a:blip r:embed="rId7"/>
                <a:stretch>
                  <a:fillRect l="-1142" t="-11905" b="-28571"/>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2BBD871C-06C3-3B47-AC30-33A695564FE0}"/>
              </a:ext>
            </a:extLst>
          </p:cNvPr>
          <p:cNvSpPr txBox="1">
            <a:spLocks/>
          </p:cNvSpPr>
          <p:nvPr/>
        </p:nvSpPr>
        <p:spPr>
          <a:xfrm>
            <a:off x="838199" y="5644020"/>
            <a:ext cx="10515600" cy="46331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Today: we focus on upper bound.</a:t>
            </a:r>
            <a:endParaRPr lang="en-US" dirty="0">
              <a:solidFill>
                <a:schemeClr val="tx1">
                  <a:lumMod val="75000"/>
                  <a:lumOff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2517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Outline</a:t>
            </a:r>
          </a:p>
        </p:txBody>
      </p:sp>
      <p:sp>
        <p:nvSpPr>
          <p:cNvPr id="8" name="Content Placeholder 2">
            <a:extLst>
              <a:ext uri="{FF2B5EF4-FFF2-40B4-BE49-F238E27FC236}">
                <a16:creationId xmlns:a16="http://schemas.microsoft.com/office/drawing/2014/main" id="{33442B5B-4A7A-2940-A265-85EBBD55AB95}"/>
              </a:ext>
            </a:extLst>
          </p:cNvPr>
          <p:cNvSpPr>
            <a:spLocks noGrp="1"/>
          </p:cNvSpPr>
          <p:nvPr>
            <p:ph idx="1"/>
          </p:nvPr>
        </p:nvSpPr>
        <p:spPr>
          <a:xfrm>
            <a:off x="838199" y="1073888"/>
            <a:ext cx="10898689" cy="4288525"/>
          </a:xfrm>
        </p:spPr>
        <p:txBody>
          <a:bodyPr>
            <a:normAutofit/>
          </a:bodyPr>
          <a:lstStyle/>
          <a:p>
            <a:pPr marL="0" indent="0">
              <a:buNone/>
            </a:pPr>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cs typeface="Calibri" panose="020F0502020204030204" pitchFamily="34" charset="0"/>
              </a:rPr>
              <a:t>Part 1. Optimal anytime regret with experts.</a:t>
            </a:r>
          </a:p>
          <a:p>
            <a:pPr marL="0" indent="0">
              <a:buNone/>
            </a:pPr>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cs typeface="Calibri" panose="020F0502020204030204" pitchFamily="34" charset="0"/>
              </a:rPr>
              <a:t>Part 2. Sample-optimal algorithms for learning mixtures of Gaussians.</a:t>
            </a:r>
          </a:p>
        </p:txBody>
      </p:sp>
    </p:spTree>
    <p:extLst>
      <p:ext uri="{BB962C8B-B14F-4D97-AF65-F5344CB8AC3E}">
        <p14:creationId xmlns:p14="http://schemas.microsoft.com/office/powerpoint/2010/main" val="12270940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5E3A8DBC-E371-844F-8FB0-DAFB1F41F109}"/>
                  </a:ext>
                </a:extLst>
              </p:cNvPr>
              <p:cNvSpPr/>
              <p:nvPr/>
            </p:nvSpPr>
            <p:spPr>
              <a:xfrm>
                <a:off x="838199" y="1194862"/>
                <a:ext cx="7855576"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a:t>
                </a:r>
              </a:p>
            </p:txBody>
          </p:sp>
        </mc:Choice>
        <mc:Fallback xmlns="">
          <p:sp>
            <p:nvSpPr>
              <p:cNvPr id="24" name="Rounded Rectangle 23">
                <a:extLst>
                  <a:ext uri="{FF2B5EF4-FFF2-40B4-BE49-F238E27FC236}">
                    <a16:creationId xmlns:a16="http://schemas.microsoft.com/office/drawing/2014/main" id="{5E3A8DBC-E371-844F-8FB0-DAFB1F41F109}"/>
                  </a:ext>
                </a:extLst>
              </p:cNvPr>
              <p:cNvSpPr>
                <a:spLocks noRot="1" noChangeAspect="1" noMove="1" noResize="1" noEditPoints="1" noAdjustHandles="1" noChangeArrowheads="1" noChangeShapeType="1" noTextEdit="1"/>
              </p:cNvSpPr>
              <p:nvPr/>
            </p:nvSpPr>
            <p:spPr>
              <a:xfrm>
                <a:off x="838199" y="1194862"/>
                <a:ext cx="7855576" cy="749851"/>
              </a:xfrm>
              <a:prstGeom prst="roundRect">
                <a:avLst/>
              </a:prstGeom>
              <a:blipFill>
                <a:blip r:embed="rId5"/>
                <a:stretch>
                  <a:fillRect t="-90476" b="-144444"/>
                </a:stretch>
              </a:blipFill>
              <a:ln w="317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9DCD324-2C49-3A48-B046-0F1EB1F7CD56}"/>
                  </a:ext>
                </a:extLst>
              </p:cNvPr>
              <p:cNvSpPr/>
              <p:nvPr/>
            </p:nvSpPr>
            <p:spPr>
              <a:xfrm>
                <a:off x="5779337" y="2060356"/>
                <a:ext cx="4263411" cy="461665"/>
              </a:xfrm>
              <a:prstGeom prst="rect">
                <a:avLst/>
              </a:prstGeom>
            </p:spPr>
            <p:txBody>
              <a:bodyPr wrap="none">
                <a:spAutoFit/>
              </a:bodyPr>
              <a:lstStyle/>
              <a:p>
                <a:r>
                  <a:rPr lang="en-US" sz="2400" dirty="0"/>
                  <a:t>(Assuming</a:t>
                </a:r>
                <a:r>
                  <a:rPr lang="en-US" sz="2400" dirty="0">
                    <a:solidFill>
                      <a:srgbClr val="7030A0"/>
                    </a:solidFill>
                  </a:rPr>
                  <a:t> </a:t>
                </a:r>
                <a14:m>
                  <m:oMath xmlns:m="http://schemas.openxmlformats.org/officeDocument/2006/math">
                    <m:d>
                      <m:dPr>
                        <m:ctrlPr>
                          <a:rPr lang="en-US" sz="2400" i="1" smtClean="0">
                            <a:solidFill>
                              <a:srgbClr val="7030A0"/>
                            </a:solidFill>
                            <a:latin typeface="Cambria Math" panose="02040503050406030204" pitchFamily="18" charset="0"/>
                          </a:rPr>
                        </m:ctrlPr>
                      </m:dPr>
                      <m:e>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𝑡</m:t>
                            </m:r>
                          </m:sub>
                        </m:sSub>
                        <m:r>
                          <a:rPr lang="en-US" sz="2400" i="1">
                            <a:solidFill>
                              <a:srgbClr val="7030A0"/>
                            </a:solidFill>
                            <a:latin typeface="Cambria Math" panose="02040503050406030204" pitchFamily="18" charset="0"/>
                          </a:rPr>
                          <m:t>+</m:t>
                        </m:r>
                        <m:f>
                          <m:fPr>
                            <m:type m:val="skw"/>
                            <m:ctrlPr>
                              <a:rPr lang="en-US" sz="2400" i="1">
                                <a:solidFill>
                                  <a:srgbClr val="7030A0"/>
                                </a:solidFill>
                                <a:latin typeface="Cambria Math" panose="02040503050406030204" pitchFamily="18" charset="0"/>
                              </a:rPr>
                            </m:ctrlPr>
                          </m:fPr>
                          <m:num>
                            <m:r>
                              <a:rPr lang="en-US" sz="2400" i="1">
                                <a:solidFill>
                                  <a:srgbClr val="7030A0"/>
                                </a:solidFill>
                                <a:latin typeface="Cambria Math" panose="02040503050406030204" pitchFamily="18" charset="0"/>
                              </a:rPr>
                              <m:t>1</m:t>
                            </m:r>
                          </m:num>
                          <m:den>
                            <m:r>
                              <a:rPr lang="en-US" sz="2400" i="1">
                                <a:solidFill>
                                  <a:srgbClr val="7030A0"/>
                                </a:solidFill>
                                <a:latin typeface="Cambria Math" panose="02040503050406030204" pitchFamily="18" charset="0"/>
                              </a:rPr>
                              <m:t>2</m:t>
                            </m:r>
                          </m:den>
                        </m:f>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𝑥𝑥</m:t>
                            </m:r>
                          </m:sub>
                        </m:sSub>
                      </m:e>
                    </m:d>
                    <m:r>
                      <a:rPr lang="en-US" sz="2400" i="1">
                        <a:solidFill>
                          <a:srgbClr val="7030A0"/>
                        </a:solidFill>
                        <a:latin typeface="Cambria Math" panose="02040503050406030204" pitchFamily="18" charset="0"/>
                      </a:rPr>
                      <m:t>𝑅</m:t>
                    </m:r>
                    <m:r>
                      <a:rPr lang="en-US" sz="2400" b="0" i="1" smtClean="0">
                        <a:solidFill>
                          <a:srgbClr val="7030A0"/>
                        </a:solidFill>
                        <a:latin typeface="Cambria Math" panose="02040503050406030204" pitchFamily="18" charset="0"/>
                      </a:rPr>
                      <m:t>=0</m:t>
                    </m:r>
                  </m:oMath>
                </a14:m>
                <a:r>
                  <a:rPr lang="en-US" sz="2400" dirty="0"/>
                  <a:t>.)</a:t>
                </a:r>
              </a:p>
            </p:txBody>
          </p:sp>
        </mc:Choice>
        <mc:Fallback xmlns="">
          <p:sp>
            <p:nvSpPr>
              <p:cNvPr id="5" name="Rectangle 4">
                <a:extLst>
                  <a:ext uri="{FF2B5EF4-FFF2-40B4-BE49-F238E27FC236}">
                    <a16:creationId xmlns:a16="http://schemas.microsoft.com/office/drawing/2014/main" id="{E9DCD324-2C49-3A48-B046-0F1EB1F7CD56}"/>
                  </a:ext>
                </a:extLst>
              </p:cNvPr>
              <p:cNvSpPr>
                <a:spLocks noRot="1" noChangeAspect="1" noMove="1" noResize="1" noEditPoints="1" noAdjustHandles="1" noChangeArrowheads="1" noChangeShapeType="1" noTextEdit="1"/>
              </p:cNvSpPr>
              <p:nvPr/>
            </p:nvSpPr>
            <p:spPr>
              <a:xfrm>
                <a:off x="5779337" y="2060356"/>
                <a:ext cx="4263411" cy="461665"/>
              </a:xfrm>
              <a:prstGeom prst="rect">
                <a:avLst/>
              </a:prstGeom>
              <a:blipFill>
                <a:blip r:embed="rId6"/>
                <a:stretch>
                  <a:fillRect l="-2077" t="-121053" r="-890" b="-186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717E03-9589-B448-AD4F-F8BBAF2889DF}"/>
                  </a:ext>
                </a:extLst>
              </p:cNvPr>
              <p:cNvSpPr txBox="1"/>
              <p:nvPr/>
            </p:nvSpPr>
            <p:spPr>
              <a:xfrm>
                <a:off x="838199" y="2892916"/>
                <a:ext cx="10833849" cy="979051"/>
              </a:xfrm>
              <a:prstGeom prst="rect">
                <a:avLst/>
              </a:prstGeom>
              <a:noFill/>
            </p:spPr>
            <p:txBody>
              <a:bodyPr wrap="square" rtlCol="0">
                <a:spAutoFit/>
              </a:bodyPr>
              <a:lstStyle/>
              <a:p>
                <a:r>
                  <a:rPr lang="en-US" sz="2800" dirty="0"/>
                  <a:t>Solving the BHE</a:t>
                </a:r>
                <a:r>
                  <a:rPr lang="en-US" sz="2800" baseline="30000" dirty="0"/>
                  <a:t>*</a:t>
                </a:r>
                <a:r>
                  <a:rPr lang="en-US" sz="2800" dirty="0"/>
                  <a:t> gives a potential function such that</a:t>
                </a:r>
              </a:p>
              <a:p>
                <a:pPr algn="ctr"/>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e>
                    </m:d>
                    <m:r>
                      <a:rPr lang="en-US" sz="2800" b="0" i="1" smtClean="0">
                        <a:latin typeface="Cambria Math" panose="02040503050406030204" pitchFamily="18" charset="0"/>
                      </a:rPr>
                      <m:t>≤</m:t>
                    </m:r>
                    <m:r>
                      <a:rPr lang="en-US" sz="2800" b="0" i="1" smtClean="0">
                        <a:latin typeface="Cambria Math" panose="02040503050406030204" pitchFamily="18" charset="0"/>
                      </a:rPr>
                      <m:t>𝛾</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r>
                      <a:rPr lang="en-US" sz="2800" b="0" i="1" smtClean="0">
                        <a:latin typeface="Cambria Math" panose="02040503050406030204" pitchFamily="18" charset="0"/>
                      </a:rPr>
                      <m:t>/2</m:t>
                    </m:r>
                  </m:oMath>
                </a14:m>
                <a:r>
                  <a:rPr lang="en-US" sz="2800" dirty="0"/>
                  <a:t> for all </a:t>
                </a:r>
                <a14:m>
                  <m:oMath xmlns:m="http://schemas.openxmlformats.org/officeDocument/2006/math">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≥0</m:t>
                    </m:r>
                  </m:oMath>
                </a14:m>
                <a:r>
                  <a:rPr lang="en-US" sz="2800" dirty="0"/>
                  <a:t>.</a:t>
                </a:r>
              </a:p>
            </p:txBody>
          </p:sp>
        </mc:Choice>
        <mc:Fallback xmlns="">
          <p:sp>
            <p:nvSpPr>
              <p:cNvPr id="15" name="TextBox 14">
                <a:extLst>
                  <a:ext uri="{FF2B5EF4-FFF2-40B4-BE49-F238E27FC236}">
                    <a16:creationId xmlns:a16="http://schemas.microsoft.com/office/drawing/2014/main" id="{56717E03-9589-B448-AD4F-F8BBAF2889DF}"/>
                  </a:ext>
                </a:extLst>
              </p:cNvPr>
              <p:cNvSpPr txBox="1">
                <a:spLocks noRot="1" noChangeAspect="1" noMove="1" noResize="1" noEditPoints="1" noAdjustHandles="1" noChangeArrowheads="1" noChangeShapeType="1" noTextEdit="1"/>
              </p:cNvSpPr>
              <p:nvPr/>
            </p:nvSpPr>
            <p:spPr>
              <a:xfrm>
                <a:off x="838199" y="2892916"/>
                <a:ext cx="10833849" cy="979051"/>
              </a:xfrm>
              <a:prstGeom prst="rect">
                <a:avLst/>
              </a:prstGeom>
              <a:blipFill>
                <a:blip r:embed="rId7"/>
                <a:stretch>
                  <a:fillRect l="-1054" t="-7792" b="-15584"/>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38E1B66C-14AD-9A44-B7EA-C07792DAC79F}"/>
              </a:ext>
            </a:extLst>
          </p:cNvPr>
          <p:cNvSpPr/>
          <p:nvPr/>
        </p:nvSpPr>
        <p:spPr>
          <a:xfrm rot="16200000" flipH="1">
            <a:off x="4108257" y="976504"/>
            <a:ext cx="328401" cy="1839308"/>
          </a:xfrm>
          <a:prstGeom prst="rightBrace">
            <a:avLst>
              <a:gd name="adj1" fmla="val 8333"/>
              <a:gd name="adj2" fmla="val 49605"/>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7D2E8A5A-224B-2847-84B6-AC3782E80F25}"/>
              </a:ext>
            </a:extLst>
          </p:cNvPr>
          <p:cNvSpPr/>
          <p:nvPr/>
        </p:nvSpPr>
        <p:spPr>
          <a:xfrm>
            <a:off x="3560018" y="2029527"/>
            <a:ext cx="1424877" cy="461665"/>
          </a:xfrm>
          <a:prstGeom prst="rect">
            <a:avLst/>
          </a:prstGeom>
        </p:spPr>
        <p:txBody>
          <a:bodyPr wrap="none">
            <a:spAutoFit/>
          </a:bodyPr>
          <a:lstStyle/>
          <a:p>
            <a:r>
              <a:rPr lang="en-US" sz="2400" dirty="0">
                <a:solidFill>
                  <a:schemeClr val="accent1"/>
                </a:solidFill>
              </a:rPr>
              <a:t>Algorithm</a:t>
            </a:r>
          </a:p>
        </p:txBody>
      </p:sp>
      <p:sp>
        <p:nvSpPr>
          <p:cNvPr id="19" name="TextBox 18">
            <a:extLst>
              <a:ext uri="{FF2B5EF4-FFF2-40B4-BE49-F238E27FC236}">
                <a16:creationId xmlns:a16="http://schemas.microsoft.com/office/drawing/2014/main" id="{7A0C9D12-C493-FF42-B074-32507D384187}"/>
              </a:ext>
            </a:extLst>
          </p:cNvPr>
          <p:cNvSpPr txBox="1"/>
          <p:nvPr/>
        </p:nvSpPr>
        <p:spPr>
          <a:xfrm>
            <a:off x="838199" y="4273691"/>
            <a:ext cx="10833849" cy="861774"/>
          </a:xfrm>
          <a:prstGeom prst="rect">
            <a:avLst/>
          </a:prstGeom>
          <a:noFill/>
        </p:spPr>
        <p:txBody>
          <a:bodyPr wrap="square" rtlCol="0">
            <a:spAutoFit/>
          </a:bodyPr>
          <a:lstStyle/>
          <a:p>
            <a:r>
              <a:rPr lang="en-US" sz="2800" b="1" dirty="0"/>
              <a:t>Miracle. </a:t>
            </a:r>
            <a:r>
              <a:rPr lang="en-US" sz="2800" dirty="0"/>
              <a:t>Continuous argument can be discretized with </a:t>
            </a:r>
            <a:r>
              <a:rPr lang="en-US" sz="2800" b="1" i="1" dirty="0"/>
              <a:t>no loss</a:t>
            </a:r>
            <a:r>
              <a:rPr lang="en-US" sz="2800" dirty="0"/>
              <a:t>.</a:t>
            </a:r>
          </a:p>
          <a:p>
            <a:r>
              <a:rPr lang="en-US" sz="2200" dirty="0">
                <a:solidFill>
                  <a:schemeClr val="tx1">
                    <a:lumMod val="75000"/>
                    <a:lumOff val="25000"/>
                  </a:schemeClr>
                </a:solidFill>
              </a:rPr>
              <a:t>(i.e. discrete </a:t>
            </a:r>
            <a:r>
              <a:rPr lang="en-US" sz="2200" dirty="0" err="1">
                <a:solidFill>
                  <a:schemeClr val="tx1">
                    <a:lumMod val="75000"/>
                    <a:lumOff val="25000"/>
                  </a:schemeClr>
                </a:solidFill>
              </a:rPr>
              <a:t>It</a:t>
            </a:r>
            <a:r>
              <a:rPr lang="en-US" sz="2200" dirty="0" err="1">
                <a:solidFill>
                  <a:schemeClr val="tx1">
                    <a:lumMod val="75000"/>
                    <a:lumOff val="25000"/>
                  </a:schemeClr>
                </a:solidFill>
                <a:latin typeface="Calibri" panose="020F0502020204030204" pitchFamily="34" charset="0"/>
                <a:cs typeface="Calibri" panose="020F0502020204030204" pitchFamily="34" charset="0"/>
              </a:rPr>
              <a:t>ô</a:t>
            </a:r>
            <a:r>
              <a:rPr lang="en-US" sz="2200" dirty="0">
                <a:solidFill>
                  <a:schemeClr val="tx1">
                    <a:lumMod val="75000"/>
                    <a:lumOff val="25000"/>
                  </a:schemeClr>
                </a:solidFill>
                <a:latin typeface="Calibri" panose="020F0502020204030204" pitchFamily="34" charset="0"/>
                <a:cs typeface="Calibri" panose="020F0502020204030204" pitchFamily="34" charset="0"/>
              </a:rPr>
              <a:t>, discrete BHE, alg. defined by discrete derivative)</a:t>
            </a:r>
            <a:endParaRPr lang="en-US" sz="2200" b="1" dirty="0">
              <a:solidFill>
                <a:schemeClr val="tx1">
                  <a:lumMod val="75000"/>
                  <a:lumOff val="25000"/>
                </a:schemeClr>
              </a:solidFill>
            </a:endParaRPr>
          </a:p>
        </p:txBody>
      </p:sp>
      <p:sp>
        <p:nvSpPr>
          <p:cNvPr id="12" name="TextBox 11">
            <a:extLst>
              <a:ext uri="{FF2B5EF4-FFF2-40B4-BE49-F238E27FC236}">
                <a16:creationId xmlns:a16="http://schemas.microsoft.com/office/drawing/2014/main" id="{B109D532-60BE-A14F-A91D-EB6E916AD7CD}"/>
              </a:ext>
            </a:extLst>
          </p:cNvPr>
          <p:cNvSpPr txBox="1"/>
          <p:nvPr/>
        </p:nvSpPr>
        <p:spPr>
          <a:xfrm>
            <a:off x="838199" y="5537189"/>
            <a:ext cx="10833849" cy="830997"/>
          </a:xfrm>
          <a:prstGeom prst="rect">
            <a:avLst/>
          </a:prstGeom>
          <a:noFill/>
        </p:spPr>
        <p:txBody>
          <a:bodyPr wrap="square" rtlCol="0">
            <a:spAutoFit/>
          </a:bodyPr>
          <a:lstStyle/>
          <a:p>
            <a:r>
              <a:rPr lang="en-US" sz="2400" baseline="30000" dirty="0">
                <a:solidFill>
                  <a:schemeClr val="tx1">
                    <a:lumMod val="65000"/>
                    <a:lumOff val="35000"/>
                  </a:schemeClr>
                </a:solidFill>
              </a:rPr>
              <a:t>*</a:t>
            </a:r>
            <a:r>
              <a:rPr lang="en-US" sz="2400" dirty="0">
                <a:solidFill>
                  <a:schemeClr val="tx1">
                    <a:lumMod val="65000"/>
                    <a:lumOff val="35000"/>
                  </a:schemeClr>
                </a:solidFill>
              </a:rPr>
              <a:t>We need boundary conditions for BHE. Optimal bound achieved by optimizing over all possible boundaries.</a:t>
            </a:r>
          </a:p>
        </p:txBody>
      </p:sp>
    </p:spTree>
    <p:extLst>
      <p:ext uri="{BB962C8B-B14F-4D97-AF65-F5344CB8AC3E}">
        <p14:creationId xmlns:p14="http://schemas.microsoft.com/office/powerpoint/2010/main" val="2060924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a:extLst>
              <a:ext uri="{FF2B5EF4-FFF2-40B4-BE49-F238E27FC236}">
                <a16:creationId xmlns:a16="http://schemas.microsoft.com/office/drawing/2014/main" id="{3C6CADBE-7ACA-864F-9638-DBED794698DC}"/>
              </a:ext>
            </a:extLst>
          </p:cNvPr>
          <p:cNvSpPr/>
          <p:nvPr/>
        </p:nvSpPr>
        <p:spPr>
          <a:xfrm>
            <a:off x="2203201" y="1901548"/>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5662CC-49DC-EF4D-B82A-A709F65FC23F}"/>
                  </a:ext>
                </a:extLst>
              </p:cNvPr>
              <p:cNvSpPr>
                <a:spLocks noGrp="1"/>
              </p:cNvSpPr>
              <p:nvPr>
                <p:ph idx="1"/>
              </p:nvPr>
            </p:nvSpPr>
            <p:spPr>
              <a:xfrm>
                <a:off x="4091073" y="398725"/>
                <a:ext cx="7288099" cy="1159916"/>
              </a:xfrm>
            </p:spPr>
            <p:txBody>
              <a:bodyPr>
                <a:normAutofit fontScale="92500"/>
              </a:bodyPr>
              <a:lstStyle/>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cs typeface="Calibri" panose="020F0502020204030204" pitchFamily="34" charset="0"/>
                        </a:rPr>
                        <m:t>Reg</m:t>
                      </m:r>
                      <m:d>
                        <m:dPr>
                          <m:ctrlPr>
                            <a:rPr lang="en-US" b="0" i="1" smtClean="0">
                              <a:latin typeface="Cambria Math" panose="02040503050406030204" pitchFamily="18" charset="0"/>
                              <a:cs typeface="Calibri" panose="020F0502020204030204" pitchFamily="34" charset="0"/>
                            </a:rPr>
                          </m:ctrlPr>
                        </m:dPr>
                        <m:e>
                          <m:r>
                            <a:rPr lang="en-US" b="0" i="1" smtClean="0">
                              <a:latin typeface="Cambria Math" panose="02040503050406030204" pitchFamily="18" charset="0"/>
                              <a:cs typeface="Calibri" panose="020F0502020204030204" pitchFamily="34" charset="0"/>
                            </a:rPr>
                            <m:t>𝑇</m:t>
                          </m:r>
                        </m:e>
                      </m:d>
                      <m:r>
                        <a:rPr lang="en-US" b="0" i="1" smtClean="0">
                          <a:latin typeface="Cambria Math" panose="02040503050406030204" pitchFamily="18" charset="0"/>
                          <a:cs typeface="Calibri" panose="020F0502020204030204" pitchFamily="34" charset="0"/>
                        </a:rPr>
                        <m:t>≔</m:t>
                      </m:r>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Sup>
                            <m:sSubSupPr>
                              <m:ctrlPr>
                                <a:rPr lang="en-US" b="0" i="1" smtClean="0">
                                  <a:latin typeface="Cambria Math" panose="02040503050406030204" pitchFamily="18" charset="0"/>
                                  <a:cs typeface="Calibri" panose="020F0502020204030204" pitchFamily="34" charset="0"/>
                                </a:rPr>
                              </m:ctrlPr>
                            </m:sSubSup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sub>
                            <m:sup>
                              <m:r>
                                <m:rPr>
                                  <m:sty m:val="p"/>
                                </m:rPr>
                                <a:rPr lang="en-US" b="0" i="0" smtClean="0">
                                  <a:latin typeface="Cambria Math" panose="02040503050406030204" pitchFamily="18" charset="0"/>
                                  <a:cs typeface="Calibri" panose="020F0502020204030204" pitchFamily="34" charset="0"/>
                                </a:rPr>
                                <m:t>T</m:t>
                              </m:r>
                            </m:sup>
                          </m:sSubSup>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𝑥</m:t>
                              </m:r>
                            </m:e>
                            <m:sub>
                              <m:r>
                                <a:rPr lang="en-US" b="0" i="1" smtClean="0">
                                  <a:latin typeface="Cambria Math" panose="02040503050406030204" pitchFamily="18" charset="0"/>
                                  <a:cs typeface="Calibri" panose="020F0502020204030204" pitchFamily="34" charset="0"/>
                                </a:rPr>
                                <m:t>𝑡</m:t>
                              </m:r>
                            </m:sub>
                          </m:sSub>
                        </m:e>
                      </m:nary>
                      <m:r>
                        <a:rPr lang="en-US" b="0" i="1" smtClean="0">
                          <a:latin typeface="Cambria Math" panose="02040503050406030204" pitchFamily="18" charset="0"/>
                          <a:cs typeface="Calibri" panose="020F0502020204030204" pitchFamily="34" charset="0"/>
                        </a:rPr>
                        <m:t>−</m:t>
                      </m:r>
                      <m:func>
                        <m:funcPr>
                          <m:ctrlPr>
                            <a:rPr lang="en-US" b="0" i="1" smtClean="0">
                              <a:latin typeface="Cambria Math" panose="02040503050406030204" pitchFamily="18" charset="0"/>
                              <a:cs typeface="Calibri" panose="020F0502020204030204" pitchFamily="34" charset="0"/>
                            </a:rPr>
                          </m:ctrlPr>
                        </m:funcPr>
                        <m:fName>
                          <m:limLow>
                            <m:limLowPr>
                              <m:ctrlPr>
                                <a:rPr lang="en-US" b="0" i="1" smtClean="0">
                                  <a:latin typeface="Cambria Math" panose="02040503050406030204" pitchFamily="18" charset="0"/>
                                  <a:cs typeface="Calibri" panose="020F0502020204030204" pitchFamily="34" charset="0"/>
                                </a:rPr>
                              </m:ctrlPr>
                            </m:limLowPr>
                            <m:e>
                              <m:r>
                                <m:rPr>
                                  <m:sty m:val="p"/>
                                </m:rPr>
                                <a:rPr lang="en-US" b="0" i="0" smtClean="0">
                                  <a:latin typeface="Cambria Math" panose="02040503050406030204" pitchFamily="18" charset="0"/>
                                  <a:cs typeface="Calibri" panose="020F0502020204030204" pitchFamily="34" charset="0"/>
                                </a:rPr>
                                <m:t>min</m:t>
                              </m:r>
                            </m:e>
                            <m:lim>
                              <m:r>
                                <a:rPr lang="en-US" b="0" i="1" smtClean="0">
                                  <a:latin typeface="Cambria Math" panose="02040503050406030204" pitchFamily="18" charset="0"/>
                                  <a:cs typeface="Calibri" panose="020F0502020204030204" pitchFamily="34" charset="0"/>
                                </a:rPr>
                                <m:t>𝑖</m:t>
                              </m:r>
                            </m:lim>
                          </m:limLow>
                        </m:fName>
                        <m:e>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𝑖</m:t>
                                  </m:r>
                                </m:sub>
                              </m:sSub>
                            </m:e>
                          </m:nary>
                        </m:e>
                      </m:func>
                    </m:oMath>
                  </m:oMathPara>
                </a14:m>
                <a:endParaRPr lang="en-US"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C15662CC-49DC-EF4D-B82A-A709F65FC23F}"/>
                  </a:ext>
                </a:extLst>
              </p:cNvPr>
              <p:cNvSpPr>
                <a:spLocks noGrp="1" noRot="1" noChangeAspect="1" noMove="1" noResize="1" noEditPoints="1" noAdjustHandles="1" noChangeArrowheads="1" noChangeShapeType="1" noTextEdit="1"/>
              </p:cNvSpPr>
              <p:nvPr>
                <p:ph idx="1"/>
              </p:nvPr>
            </p:nvSpPr>
            <p:spPr>
              <a:xfrm>
                <a:off x="4091073" y="398725"/>
                <a:ext cx="7288099" cy="1159916"/>
              </a:xfrm>
              <a:blipFill>
                <a:blip r:embed="rId3"/>
                <a:stretch>
                  <a:fillRect t="-111828" b="-1645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3F9F587-44CE-EC4A-838E-67E34F26E0D9}"/>
                  </a:ext>
                </a:extLst>
              </p:cNvPr>
              <p:cNvSpPr txBox="1"/>
              <p:nvPr/>
            </p:nvSpPr>
            <p:spPr>
              <a:xfrm>
                <a:off x="2567794" y="1689328"/>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=1</m:t>
                      </m:r>
                    </m:oMath>
                  </m:oMathPara>
                </a14:m>
                <a:endParaRPr lang="en-US" sz="2400" dirty="0"/>
              </a:p>
            </p:txBody>
          </p:sp>
        </mc:Choice>
        <mc:Fallback xmlns="">
          <p:sp>
            <p:nvSpPr>
              <p:cNvPr id="6" name="TextBox 5">
                <a:extLst>
                  <a:ext uri="{FF2B5EF4-FFF2-40B4-BE49-F238E27FC236}">
                    <a16:creationId xmlns:a16="http://schemas.microsoft.com/office/drawing/2014/main" id="{63F9F587-44CE-EC4A-838E-67E34F26E0D9}"/>
                  </a:ext>
                </a:extLst>
              </p:cNvPr>
              <p:cNvSpPr txBox="1">
                <a:spLocks noRot="1" noChangeAspect="1" noMove="1" noResize="1" noEditPoints="1" noAdjustHandles="1" noChangeArrowheads="1" noChangeShapeType="1" noTextEdit="1"/>
              </p:cNvSpPr>
              <p:nvPr/>
            </p:nvSpPr>
            <p:spPr>
              <a:xfrm>
                <a:off x="2567794" y="1689328"/>
                <a:ext cx="95301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E6EC1BE-0612-E146-BD56-A5A80F9ACB39}"/>
                  </a:ext>
                </a:extLst>
              </p:cNvPr>
              <p:cNvSpPr/>
              <p:nvPr/>
            </p:nvSpPr>
            <p:spPr>
              <a:xfrm>
                <a:off x="2454210" y="2055975"/>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𝟏</m:t>
                          </m:r>
                        </m:sub>
                      </m:sSub>
                    </m:oMath>
                  </m:oMathPara>
                </a14:m>
                <a:endParaRPr lang="en-US" sz="2400" dirty="0">
                  <a:solidFill>
                    <a:schemeClr val="accent1"/>
                  </a:solidFill>
                </a:endParaRPr>
              </a:p>
            </p:txBody>
          </p:sp>
        </mc:Choice>
        <mc:Fallback xmlns="">
          <p:sp>
            <p:nvSpPr>
              <p:cNvPr id="8" name="Rectangle 7">
                <a:extLst>
                  <a:ext uri="{FF2B5EF4-FFF2-40B4-BE49-F238E27FC236}">
                    <a16:creationId xmlns:a16="http://schemas.microsoft.com/office/drawing/2014/main" id="{1E6EC1BE-0612-E146-BD56-A5A80F9ACB39}"/>
                  </a:ext>
                </a:extLst>
              </p:cNvPr>
              <p:cNvSpPr>
                <a:spLocks noRot="1" noChangeAspect="1" noMove="1" noResize="1" noEditPoints="1" noAdjustHandles="1" noChangeArrowheads="1" noChangeShapeType="1" noTextEdit="1"/>
              </p:cNvSpPr>
              <p:nvPr/>
            </p:nvSpPr>
            <p:spPr>
              <a:xfrm>
                <a:off x="2454210" y="2055975"/>
                <a:ext cx="578941" cy="461665"/>
              </a:xfrm>
              <a:prstGeom prst="rect">
                <a:avLst/>
              </a:prstGeom>
              <a:blipFill>
                <a:blip r:embed="rId5"/>
                <a:stretch>
                  <a:fillRect b="-270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D49AF9B-BD04-B844-8638-C829F459086F}"/>
              </a:ext>
            </a:extLst>
          </p:cNvPr>
          <p:cNvSpPr txBox="1"/>
          <p:nvPr/>
        </p:nvSpPr>
        <p:spPr>
          <a:xfrm>
            <a:off x="2552407" y="3762617"/>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6F4907-A766-1945-8C8E-AC11478BAB34}"/>
                  </a:ext>
                </a:extLst>
              </p:cNvPr>
              <p:cNvSpPr txBox="1"/>
              <p:nvPr/>
            </p:nvSpPr>
            <p:spPr>
              <a:xfrm>
                <a:off x="3208051" y="2683153"/>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13" name="TextBox 12">
                <a:extLst>
                  <a:ext uri="{FF2B5EF4-FFF2-40B4-BE49-F238E27FC236}">
                    <a16:creationId xmlns:a16="http://schemas.microsoft.com/office/drawing/2014/main" id="{F96F4907-A766-1945-8C8E-AC11478BAB34}"/>
                  </a:ext>
                </a:extLst>
              </p:cNvPr>
              <p:cNvSpPr txBox="1">
                <a:spLocks noRot="1" noChangeAspect="1" noMove="1" noResize="1" noEditPoints="1" noAdjustHandles="1" noChangeArrowheads="1" noChangeShapeType="1" noTextEdit="1"/>
              </p:cNvSpPr>
              <p:nvPr/>
            </p:nvSpPr>
            <p:spPr>
              <a:xfrm>
                <a:off x="3208051" y="2683153"/>
                <a:ext cx="253274" cy="369332"/>
              </a:xfrm>
              <a:prstGeom prst="rect">
                <a:avLst/>
              </a:prstGeom>
              <a:blipFill>
                <a:blip r:embed="rId6"/>
                <a:stretch>
                  <a:fillRect l="-23810" r="-1904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7F8D831-459B-C949-A356-66096E1DA66D}"/>
                  </a:ext>
                </a:extLst>
              </p:cNvPr>
              <p:cNvSpPr/>
              <p:nvPr/>
            </p:nvSpPr>
            <p:spPr>
              <a:xfrm>
                <a:off x="3082038" y="2066312"/>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𝟏</m:t>
                          </m:r>
                        </m:sub>
                      </m:sSub>
                    </m:oMath>
                  </m:oMathPara>
                </a14:m>
                <a:endParaRPr lang="en-US" sz="2400" dirty="0">
                  <a:solidFill>
                    <a:srgbClr val="FF0000"/>
                  </a:solidFill>
                </a:endParaRPr>
              </a:p>
            </p:txBody>
          </p:sp>
        </mc:Choice>
        <mc:Fallback xmlns="">
          <p:sp>
            <p:nvSpPr>
              <p:cNvPr id="14" name="Rectangle 13">
                <a:extLst>
                  <a:ext uri="{FF2B5EF4-FFF2-40B4-BE49-F238E27FC236}">
                    <a16:creationId xmlns:a16="http://schemas.microsoft.com/office/drawing/2014/main" id="{27F8D831-459B-C949-A356-66096E1DA66D}"/>
                  </a:ext>
                </a:extLst>
              </p:cNvPr>
              <p:cNvSpPr>
                <a:spLocks noRot="1" noChangeAspect="1" noMove="1" noResize="1" noEditPoints="1" noAdjustHandles="1" noChangeArrowheads="1" noChangeShapeType="1" noTextEdit="1"/>
              </p:cNvSpPr>
              <p:nvPr/>
            </p:nvSpPr>
            <p:spPr>
              <a:xfrm>
                <a:off x="3082038" y="2066312"/>
                <a:ext cx="556499"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BE3B46-6543-FD4F-A2FB-642BB47A8B22}"/>
                  </a:ext>
                </a:extLst>
              </p:cNvPr>
              <p:cNvSpPr txBox="1"/>
              <p:nvPr/>
            </p:nvSpPr>
            <p:spPr>
              <a:xfrm>
                <a:off x="3204785" y="3762617"/>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15" name="TextBox 14">
                <a:extLst>
                  <a:ext uri="{FF2B5EF4-FFF2-40B4-BE49-F238E27FC236}">
                    <a16:creationId xmlns:a16="http://schemas.microsoft.com/office/drawing/2014/main" id="{B3BE3B46-6543-FD4F-A2FB-642BB47A8B22}"/>
                  </a:ext>
                </a:extLst>
              </p:cNvPr>
              <p:cNvSpPr txBox="1">
                <a:spLocks noRot="1" noChangeAspect="1" noMove="1" noResize="1" noEditPoints="1" noAdjustHandles="1" noChangeArrowheads="1" noChangeShapeType="1" noTextEdit="1"/>
              </p:cNvSpPr>
              <p:nvPr/>
            </p:nvSpPr>
            <p:spPr>
              <a:xfrm>
                <a:off x="3204785" y="3762617"/>
                <a:ext cx="253274" cy="369332"/>
              </a:xfrm>
              <a:prstGeom prst="rect">
                <a:avLst/>
              </a:prstGeom>
              <a:blipFill>
                <a:blip r:embed="rId8"/>
                <a:stretch>
                  <a:fillRect l="-30000" r="-25000" b="-6667"/>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727828BA-63FA-394A-BF0A-96A9D9B6A03C}"/>
              </a:ext>
            </a:extLst>
          </p:cNvPr>
          <p:cNvSpPr/>
          <p:nvPr/>
        </p:nvSpPr>
        <p:spPr>
          <a:xfrm>
            <a:off x="2738591" y="5822937"/>
            <a:ext cx="572593" cy="461665"/>
          </a:xfrm>
          <a:prstGeom prst="rect">
            <a:avLst/>
          </a:prstGeom>
        </p:spPr>
        <p:txBody>
          <a:bodyPr wrap="none">
            <a:spAutoFit/>
          </a:bodyPr>
          <a:lstStyle/>
          <a:p>
            <a:r>
              <a:rPr lang="en-US" sz="2400" dirty="0"/>
              <a:t>0.5</a:t>
            </a:r>
          </a:p>
        </p:txBody>
      </p:sp>
      <p:sp>
        <p:nvSpPr>
          <p:cNvPr id="27" name="TextBox 26">
            <a:extLst>
              <a:ext uri="{FF2B5EF4-FFF2-40B4-BE49-F238E27FC236}">
                <a16:creationId xmlns:a16="http://schemas.microsoft.com/office/drawing/2014/main" id="{36D3EFB4-DD11-D443-B448-219655EF795A}"/>
              </a:ext>
            </a:extLst>
          </p:cNvPr>
          <p:cNvSpPr txBox="1"/>
          <p:nvPr/>
        </p:nvSpPr>
        <p:spPr>
          <a:xfrm>
            <a:off x="2547312" y="2684184"/>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17" name="Rectangle 16">
            <a:extLst>
              <a:ext uri="{FF2B5EF4-FFF2-40B4-BE49-F238E27FC236}">
                <a16:creationId xmlns:a16="http://schemas.microsoft.com/office/drawing/2014/main" id="{A51A5ED9-297C-CB46-B5F4-FCD5EDCE053B}"/>
              </a:ext>
            </a:extLst>
          </p:cNvPr>
          <p:cNvSpPr/>
          <p:nvPr/>
        </p:nvSpPr>
        <p:spPr>
          <a:xfrm>
            <a:off x="504556" y="4732757"/>
            <a:ext cx="1424877" cy="461665"/>
          </a:xfrm>
          <a:prstGeom prst="rect">
            <a:avLst/>
          </a:prstGeom>
        </p:spPr>
        <p:txBody>
          <a:bodyPr wrap="none">
            <a:spAutoFit/>
          </a:bodyPr>
          <a:lstStyle/>
          <a:p>
            <a:r>
              <a:rPr lang="en-US" sz="2400" dirty="0"/>
              <a:t>Algorithm</a:t>
            </a:r>
          </a:p>
        </p:txBody>
      </p:sp>
      <p:sp>
        <p:nvSpPr>
          <p:cNvPr id="18" name="Rectangle 17">
            <a:extLst>
              <a:ext uri="{FF2B5EF4-FFF2-40B4-BE49-F238E27FC236}">
                <a16:creationId xmlns:a16="http://schemas.microsoft.com/office/drawing/2014/main" id="{E0B5F327-051B-0F47-BAF5-E5FB8A3076B1}"/>
              </a:ext>
            </a:extLst>
          </p:cNvPr>
          <p:cNvSpPr/>
          <p:nvPr/>
        </p:nvSpPr>
        <p:spPr>
          <a:xfrm>
            <a:off x="415460" y="5277847"/>
            <a:ext cx="1603068" cy="461665"/>
          </a:xfrm>
          <a:prstGeom prst="rect">
            <a:avLst/>
          </a:prstGeom>
        </p:spPr>
        <p:txBody>
          <a:bodyPr wrap="none">
            <a:spAutoFit/>
          </a:bodyPr>
          <a:lstStyle/>
          <a:p>
            <a:r>
              <a:rPr lang="en-US" sz="2400" dirty="0"/>
              <a:t>Best Expert</a:t>
            </a:r>
          </a:p>
        </p:txBody>
      </p:sp>
      <p:sp>
        <p:nvSpPr>
          <p:cNvPr id="19" name="Rectangle 18">
            <a:extLst>
              <a:ext uri="{FF2B5EF4-FFF2-40B4-BE49-F238E27FC236}">
                <a16:creationId xmlns:a16="http://schemas.microsoft.com/office/drawing/2014/main" id="{CC0F3242-4EB1-8847-91B9-13C276A78C6A}"/>
              </a:ext>
            </a:extLst>
          </p:cNvPr>
          <p:cNvSpPr/>
          <p:nvPr/>
        </p:nvSpPr>
        <p:spPr>
          <a:xfrm>
            <a:off x="2738590" y="4739747"/>
            <a:ext cx="572593" cy="461665"/>
          </a:xfrm>
          <a:prstGeom prst="rect">
            <a:avLst/>
          </a:prstGeom>
        </p:spPr>
        <p:txBody>
          <a:bodyPr wrap="none">
            <a:spAutoFit/>
          </a:bodyPr>
          <a:lstStyle/>
          <a:p>
            <a:r>
              <a:rPr lang="en-US" sz="2400" dirty="0"/>
              <a:t>0.5</a:t>
            </a:r>
          </a:p>
        </p:txBody>
      </p:sp>
      <p:sp>
        <p:nvSpPr>
          <p:cNvPr id="20" name="Rectangle 19">
            <a:extLst>
              <a:ext uri="{FF2B5EF4-FFF2-40B4-BE49-F238E27FC236}">
                <a16:creationId xmlns:a16="http://schemas.microsoft.com/office/drawing/2014/main" id="{069D80B4-BB1B-6B4F-AC87-E5D407EF966A}"/>
              </a:ext>
            </a:extLst>
          </p:cNvPr>
          <p:cNvSpPr/>
          <p:nvPr/>
        </p:nvSpPr>
        <p:spPr>
          <a:xfrm>
            <a:off x="2738589" y="5254783"/>
            <a:ext cx="340158" cy="461665"/>
          </a:xfrm>
          <a:prstGeom prst="rect">
            <a:avLst/>
          </a:prstGeom>
        </p:spPr>
        <p:txBody>
          <a:bodyPr wrap="none">
            <a:spAutoFit/>
          </a:bodyPr>
          <a:lstStyle/>
          <a:p>
            <a:r>
              <a:rPr lang="en-US" sz="2400" dirty="0"/>
              <a:t>0</a:t>
            </a:r>
          </a:p>
        </p:txBody>
      </p:sp>
      <p:sp>
        <p:nvSpPr>
          <p:cNvPr id="21" name="Rounded Rectangle 20">
            <a:extLst>
              <a:ext uri="{FF2B5EF4-FFF2-40B4-BE49-F238E27FC236}">
                <a16:creationId xmlns:a16="http://schemas.microsoft.com/office/drawing/2014/main" id="{46671911-AA24-724F-8030-95AD234C8506}"/>
              </a:ext>
            </a:extLst>
          </p:cNvPr>
          <p:cNvSpPr/>
          <p:nvPr/>
        </p:nvSpPr>
        <p:spPr>
          <a:xfrm>
            <a:off x="4047175"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61F3AC4-10B6-8147-9C9D-6B52DC46960B}"/>
                  </a:ext>
                </a:extLst>
              </p:cNvPr>
              <p:cNvSpPr txBox="1"/>
              <p:nvPr/>
            </p:nvSpPr>
            <p:spPr>
              <a:xfrm>
                <a:off x="4411768"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=2</m:t>
                      </m:r>
                    </m:oMath>
                  </m:oMathPara>
                </a14:m>
                <a:endParaRPr lang="en-US" sz="2400" dirty="0"/>
              </a:p>
            </p:txBody>
          </p:sp>
        </mc:Choice>
        <mc:Fallback xmlns="">
          <p:sp>
            <p:nvSpPr>
              <p:cNvPr id="22" name="TextBox 21">
                <a:extLst>
                  <a:ext uri="{FF2B5EF4-FFF2-40B4-BE49-F238E27FC236}">
                    <a16:creationId xmlns:a16="http://schemas.microsoft.com/office/drawing/2014/main" id="{C61F3AC4-10B6-8147-9C9D-6B52DC46960B}"/>
                  </a:ext>
                </a:extLst>
              </p:cNvPr>
              <p:cNvSpPr txBox="1">
                <a:spLocks noRot="1" noChangeAspect="1" noMove="1" noResize="1" noEditPoints="1" noAdjustHandles="1" noChangeArrowheads="1" noChangeShapeType="1" noTextEdit="1"/>
              </p:cNvSpPr>
              <p:nvPr/>
            </p:nvSpPr>
            <p:spPr>
              <a:xfrm>
                <a:off x="4411768" y="1687650"/>
                <a:ext cx="953018"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E0F16F4-25CC-7A4D-83DC-96BD2A508EA9}"/>
                  </a:ext>
                </a:extLst>
              </p:cNvPr>
              <p:cNvSpPr/>
              <p:nvPr/>
            </p:nvSpPr>
            <p:spPr>
              <a:xfrm>
                <a:off x="4298184"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𝟐</m:t>
                          </m:r>
                        </m:sub>
                      </m:sSub>
                    </m:oMath>
                  </m:oMathPara>
                </a14:m>
                <a:endParaRPr lang="en-US" sz="2400" dirty="0">
                  <a:solidFill>
                    <a:schemeClr val="accent1"/>
                  </a:solidFill>
                </a:endParaRPr>
              </a:p>
            </p:txBody>
          </p:sp>
        </mc:Choice>
        <mc:Fallback xmlns="">
          <p:sp>
            <p:nvSpPr>
              <p:cNvPr id="23" name="Rectangle 22">
                <a:extLst>
                  <a:ext uri="{FF2B5EF4-FFF2-40B4-BE49-F238E27FC236}">
                    <a16:creationId xmlns:a16="http://schemas.microsoft.com/office/drawing/2014/main" id="{EE0F16F4-25CC-7A4D-83DC-96BD2A508EA9}"/>
                  </a:ext>
                </a:extLst>
              </p:cNvPr>
              <p:cNvSpPr>
                <a:spLocks noRot="1" noChangeAspect="1" noMove="1" noResize="1" noEditPoints="1" noAdjustHandles="1" noChangeArrowheads="1" noChangeShapeType="1" noTextEdit="1"/>
              </p:cNvSpPr>
              <p:nvPr/>
            </p:nvSpPr>
            <p:spPr>
              <a:xfrm>
                <a:off x="4298184" y="2054297"/>
                <a:ext cx="578941" cy="461665"/>
              </a:xfrm>
              <a:prstGeom prst="rect">
                <a:avLst/>
              </a:prstGeom>
              <a:blipFill>
                <a:blip r:embed="rId11"/>
                <a:stretch>
                  <a:fillRect b="-2703"/>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55C94A46-4DC7-CC4D-B856-4A13B46EBD1A}"/>
              </a:ext>
            </a:extLst>
          </p:cNvPr>
          <p:cNvSpPr txBox="1"/>
          <p:nvPr/>
        </p:nvSpPr>
        <p:spPr>
          <a:xfrm>
            <a:off x="4396381" y="3760939"/>
            <a:ext cx="392736" cy="369332"/>
          </a:xfrm>
          <a:prstGeom prst="rect">
            <a:avLst/>
          </a:prstGeom>
          <a:noFill/>
        </p:spPr>
        <p:txBody>
          <a:bodyPr wrap="none" lIns="0" tIns="0" rIns="0" bIns="0" rtlCol="0">
            <a:spAutoFit/>
          </a:bodyPr>
          <a:lstStyle/>
          <a:p>
            <a:r>
              <a:rPr lang="en-US" sz="2400" b="1" dirty="0">
                <a:solidFill>
                  <a:schemeClr val="accent1"/>
                </a:solidFill>
              </a:rPr>
              <a:t>0.6</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2829225-6D42-8644-AD5E-4F6992B584EF}"/>
                  </a:ext>
                </a:extLst>
              </p:cNvPr>
              <p:cNvSpPr txBox="1"/>
              <p:nvPr/>
            </p:nvSpPr>
            <p:spPr>
              <a:xfrm>
                <a:off x="5052025"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25" name="TextBox 24">
                <a:extLst>
                  <a:ext uri="{FF2B5EF4-FFF2-40B4-BE49-F238E27FC236}">
                    <a16:creationId xmlns:a16="http://schemas.microsoft.com/office/drawing/2014/main" id="{12829225-6D42-8644-AD5E-4F6992B584EF}"/>
                  </a:ext>
                </a:extLst>
              </p:cNvPr>
              <p:cNvSpPr txBox="1">
                <a:spLocks noRot="1" noChangeAspect="1" noMove="1" noResize="1" noEditPoints="1" noAdjustHandles="1" noChangeArrowheads="1" noChangeShapeType="1" noTextEdit="1"/>
              </p:cNvSpPr>
              <p:nvPr/>
            </p:nvSpPr>
            <p:spPr>
              <a:xfrm>
                <a:off x="5052025" y="2681475"/>
                <a:ext cx="253274" cy="369332"/>
              </a:xfrm>
              <a:prstGeom prst="rect">
                <a:avLst/>
              </a:prstGeom>
              <a:blipFill>
                <a:blip r:embed="rId1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EDC10561-18FF-B74D-9339-D89A24D22007}"/>
                  </a:ext>
                </a:extLst>
              </p:cNvPr>
              <p:cNvSpPr/>
              <p:nvPr/>
            </p:nvSpPr>
            <p:spPr>
              <a:xfrm>
                <a:off x="4926012"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𝟐</m:t>
                          </m:r>
                        </m:sub>
                      </m:sSub>
                    </m:oMath>
                  </m:oMathPara>
                </a14:m>
                <a:endParaRPr lang="en-US" sz="2400" dirty="0">
                  <a:solidFill>
                    <a:srgbClr val="FF0000"/>
                  </a:solidFill>
                </a:endParaRPr>
              </a:p>
            </p:txBody>
          </p:sp>
        </mc:Choice>
        <mc:Fallback xmlns="">
          <p:sp>
            <p:nvSpPr>
              <p:cNvPr id="26" name="Rectangle 25">
                <a:extLst>
                  <a:ext uri="{FF2B5EF4-FFF2-40B4-BE49-F238E27FC236}">
                    <a16:creationId xmlns:a16="http://schemas.microsoft.com/office/drawing/2014/main" id="{EDC10561-18FF-B74D-9339-D89A24D22007}"/>
                  </a:ext>
                </a:extLst>
              </p:cNvPr>
              <p:cNvSpPr>
                <a:spLocks noRot="1" noChangeAspect="1" noMove="1" noResize="1" noEditPoints="1" noAdjustHandles="1" noChangeArrowheads="1" noChangeShapeType="1" noTextEdit="1"/>
              </p:cNvSpPr>
              <p:nvPr/>
            </p:nvSpPr>
            <p:spPr>
              <a:xfrm>
                <a:off x="4926012" y="2064634"/>
                <a:ext cx="556499" cy="461665"/>
              </a:xfrm>
              <a:prstGeom prst="rect">
                <a:avLst/>
              </a:prstGeom>
              <a:blipFill>
                <a:blip r:embed="rId1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B9FBA5F-AA74-6546-B9D4-0C3A71B52B66}"/>
                  </a:ext>
                </a:extLst>
              </p:cNvPr>
              <p:cNvSpPr txBox="1"/>
              <p:nvPr/>
            </p:nvSpPr>
            <p:spPr>
              <a:xfrm>
                <a:off x="5048759"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28" name="TextBox 27">
                <a:extLst>
                  <a:ext uri="{FF2B5EF4-FFF2-40B4-BE49-F238E27FC236}">
                    <a16:creationId xmlns:a16="http://schemas.microsoft.com/office/drawing/2014/main" id="{EB9FBA5F-AA74-6546-B9D4-0C3A71B52B66}"/>
                  </a:ext>
                </a:extLst>
              </p:cNvPr>
              <p:cNvSpPr txBox="1">
                <a:spLocks noRot="1" noChangeAspect="1" noMove="1" noResize="1" noEditPoints="1" noAdjustHandles="1" noChangeArrowheads="1" noChangeShapeType="1" noTextEdit="1"/>
              </p:cNvSpPr>
              <p:nvPr/>
            </p:nvSpPr>
            <p:spPr>
              <a:xfrm>
                <a:off x="5048759" y="3760939"/>
                <a:ext cx="253274" cy="369332"/>
              </a:xfrm>
              <a:prstGeom prst="rect">
                <a:avLst/>
              </a:prstGeom>
              <a:blipFill>
                <a:blip r:embed="rId14"/>
                <a:stretch>
                  <a:fillRect l="-25000" r="-25000" b="-6667"/>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89EFB533-826A-774F-9401-666B1CD9A603}"/>
              </a:ext>
            </a:extLst>
          </p:cNvPr>
          <p:cNvSpPr/>
          <p:nvPr/>
        </p:nvSpPr>
        <p:spPr>
          <a:xfrm>
            <a:off x="4582565" y="5821259"/>
            <a:ext cx="572593" cy="461665"/>
          </a:xfrm>
          <a:prstGeom prst="rect">
            <a:avLst/>
          </a:prstGeom>
        </p:spPr>
        <p:txBody>
          <a:bodyPr wrap="none">
            <a:spAutoFit/>
          </a:bodyPr>
          <a:lstStyle/>
          <a:p>
            <a:r>
              <a:rPr lang="en-US" sz="2400" dirty="0"/>
              <a:t>0.1</a:t>
            </a:r>
          </a:p>
        </p:txBody>
      </p:sp>
      <p:sp>
        <p:nvSpPr>
          <p:cNvPr id="30" name="TextBox 29">
            <a:extLst>
              <a:ext uri="{FF2B5EF4-FFF2-40B4-BE49-F238E27FC236}">
                <a16:creationId xmlns:a16="http://schemas.microsoft.com/office/drawing/2014/main" id="{2E81DFAF-1BF4-1B44-B508-6FEAC2A384BF}"/>
              </a:ext>
            </a:extLst>
          </p:cNvPr>
          <p:cNvSpPr txBox="1"/>
          <p:nvPr/>
        </p:nvSpPr>
        <p:spPr>
          <a:xfrm>
            <a:off x="4391286" y="2682506"/>
            <a:ext cx="392736" cy="369332"/>
          </a:xfrm>
          <a:prstGeom prst="rect">
            <a:avLst/>
          </a:prstGeom>
          <a:noFill/>
        </p:spPr>
        <p:txBody>
          <a:bodyPr wrap="none" lIns="0" tIns="0" rIns="0" bIns="0" rtlCol="0">
            <a:spAutoFit/>
          </a:bodyPr>
          <a:lstStyle/>
          <a:p>
            <a:r>
              <a:rPr lang="en-US" sz="2400" b="1" dirty="0">
                <a:solidFill>
                  <a:schemeClr val="accent1"/>
                </a:solidFill>
              </a:rPr>
              <a:t>0.4</a:t>
            </a:r>
          </a:p>
        </p:txBody>
      </p:sp>
      <p:sp>
        <p:nvSpPr>
          <p:cNvPr id="31" name="Rectangle 30">
            <a:extLst>
              <a:ext uri="{FF2B5EF4-FFF2-40B4-BE49-F238E27FC236}">
                <a16:creationId xmlns:a16="http://schemas.microsoft.com/office/drawing/2014/main" id="{82F74786-BAA2-224B-9F30-8889FAAB9A5F}"/>
              </a:ext>
            </a:extLst>
          </p:cNvPr>
          <p:cNvSpPr/>
          <p:nvPr/>
        </p:nvSpPr>
        <p:spPr>
          <a:xfrm>
            <a:off x="4582564" y="4738069"/>
            <a:ext cx="572593" cy="461665"/>
          </a:xfrm>
          <a:prstGeom prst="rect">
            <a:avLst/>
          </a:prstGeom>
        </p:spPr>
        <p:txBody>
          <a:bodyPr wrap="none">
            <a:spAutoFit/>
          </a:bodyPr>
          <a:lstStyle/>
          <a:p>
            <a:r>
              <a:rPr lang="en-US" sz="2400" dirty="0"/>
              <a:t>1.1</a:t>
            </a:r>
          </a:p>
        </p:txBody>
      </p:sp>
      <p:sp>
        <p:nvSpPr>
          <p:cNvPr id="32" name="Rectangle 31">
            <a:extLst>
              <a:ext uri="{FF2B5EF4-FFF2-40B4-BE49-F238E27FC236}">
                <a16:creationId xmlns:a16="http://schemas.microsoft.com/office/drawing/2014/main" id="{B1929D11-16E2-5145-B5D9-6A3ECB7C6E19}"/>
              </a:ext>
            </a:extLst>
          </p:cNvPr>
          <p:cNvSpPr/>
          <p:nvPr/>
        </p:nvSpPr>
        <p:spPr>
          <a:xfrm>
            <a:off x="4582563" y="5253105"/>
            <a:ext cx="340158" cy="461665"/>
          </a:xfrm>
          <a:prstGeom prst="rect">
            <a:avLst/>
          </a:prstGeom>
        </p:spPr>
        <p:txBody>
          <a:bodyPr wrap="none">
            <a:spAutoFit/>
          </a:bodyPr>
          <a:lstStyle/>
          <a:p>
            <a:r>
              <a:rPr lang="en-US" sz="2400" dirty="0"/>
              <a:t>1</a:t>
            </a:r>
          </a:p>
        </p:txBody>
      </p:sp>
      <p:sp>
        <p:nvSpPr>
          <p:cNvPr id="33" name="Rounded Rectangle 32">
            <a:extLst>
              <a:ext uri="{FF2B5EF4-FFF2-40B4-BE49-F238E27FC236}">
                <a16:creationId xmlns:a16="http://schemas.microsoft.com/office/drawing/2014/main" id="{9F50D358-26C4-6043-8787-36CC78C6A4D7}"/>
              </a:ext>
            </a:extLst>
          </p:cNvPr>
          <p:cNvSpPr/>
          <p:nvPr/>
        </p:nvSpPr>
        <p:spPr>
          <a:xfrm>
            <a:off x="5891149"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549B6DA-BBC3-0C4B-A7FC-6E8F625D9DC2}"/>
                  </a:ext>
                </a:extLst>
              </p:cNvPr>
              <p:cNvSpPr txBox="1"/>
              <p:nvPr/>
            </p:nvSpPr>
            <p:spPr>
              <a:xfrm>
                <a:off x="6255742"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=3</m:t>
                      </m:r>
                    </m:oMath>
                  </m:oMathPara>
                </a14:m>
                <a:endParaRPr lang="en-US" sz="2400" dirty="0"/>
              </a:p>
            </p:txBody>
          </p:sp>
        </mc:Choice>
        <mc:Fallback xmlns="">
          <p:sp>
            <p:nvSpPr>
              <p:cNvPr id="34" name="TextBox 33">
                <a:extLst>
                  <a:ext uri="{FF2B5EF4-FFF2-40B4-BE49-F238E27FC236}">
                    <a16:creationId xmlns:a16="http://schemas.microsoft.com/office/drawing/2014/main" id="{C549B6DA-BBC3-0C4B-A7FC-6E8F625D9DC2}"/>
                  </a:ext>
                </a:extLst>
              </p:cNvPr>
              <p:cNvSpPr txBox="1">
                <a:spLocks noRot="1" noChangeAspect="1" noMove="1" noResize="1" noEditPoints="1" noAdjustHandles="1" noChangeArrowheads="1" noChangeShapeType="1" noTextEdit="1"/>
              </p:cNvSpPr>
              <p:nvPr/>
            </p:nvSpPr>
            <p:spPr>
              <a:xfrm>
                <a:off x="6255742" y="1687650"/>
                <a:ext cx="953018" cy="46166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6DF09D37-B199-4844-80A8-3C60BBCA4D3E}"/>
                  </a:ext>
                </a:extLst>
              </p:cNvPr>
              <p:cNvSpPr/>
              <p:nvPr/>
            </p:nvSpPr>
            <p:spPr>
              <a:xfrm>
                <a:off x="6142158"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𝟑</m:t>
                          </m:r>
                        </m:sub>
                      </m:sSub>
                    </m:oMath>
                  </m:oMathPara>
                </a14:m>
                <a:endParaRPr lang="en-US" sz="2400" dirty="0">
                  <a:solidFill>
                    <a:schemeClr val="accent1"/>
                  </a:solidFill>
                </a:endParaRPr>
              </a:p>
            </p:txBody>
          </p:sp>
        </mc:Choice>
        <mc:Fallback xmlns="">
          <p:sp>
            <p:nvSpPr>
              <p:cNvPr id="35" name="Rectangle 34">
                <a:extLst>
                  <a:ext uri="{FF2B5EF4-FFF2-40B4-BE49-F238E27FC236}">
                    <a16:creationId xmlns:a16="http://schemas.microsoft.com/office/drawing/2014/main" id="{6DF09D37-B199-4844-80A8-3C60BBCA4D3E}"/>
                  </a:ext>
                </a:extLst>
              </p:cNvPr>
              <p:cNvSpPr>
                <a:spLocks noRot="1" noChangeAspect="1" noMove="1" noResize="1" noEditPoints="1" noAdjustHandles="1" noChangeArrowheads="1" noChangeShapeType="1" noTextEdit="1"/>
              </p:cNvSpPr>
              <p:nvPr/>
            </p:nvSpPr>
            <p:spPr>
              <a:xfrm>
                <a:off x="6142158" y="2054297"/>
                <a:ext cx="578941" cy="461665"/>
              </a:xfrm>
              <a:prstGeom prst="rect">
                <a:avLst/>
              </a:prstGeom>
              <a:blipFill>
                <a:blip r:embed="rId16"/>
                <a:stretch>
                  <a:fillRect b="-2703"/>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05A336A8-4E60-E848-8EB7-8986EE0362CB}"/>
              </a:ext>
            </a:extLst>
          </p:cNvPr>
          <p:cNvSpPr txBox="1"/>
          <p:nvPr/>
        </p:nvSpPr>
        <p:spPr>
          <a:xfrm>
            <a:off x="6240355" y="3760939"/>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3850D15-2275-A243-A3E9-55B3A0DCB7EB}"/>
                  </a:ext>
                </a:extLst>
              </p:cNvPr>
              <p:cNvSpPr txBox="1"/>
              <p:nvPr/>
            </p:nvSpPr>
            <p:spPr>
              <a:xfrm>
                <a:off x="6895999"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37" name="TextBox 36">
                <a:extLst>
                  <a:ext uri="{FF2B5EF4-FFF2-40B4-BE49-F238E27FC236}">
                    <a16:creationId xmlns:a16="http://schemas.microsoft.com/office/drawing/2014/main" id="{83850D15-2275-A243-A3E9-55B3A0DCB7EB}"/>
                  </a:ext>
                </a:extLst>
              </p:cNvPr>
              <p:cNvSpPr txBox="1">
                <a:spLocks noRot="1" noChangeAspect="1" noMove="1" noResize="1" noEditPoints="1" noAdjustHandles="1" noChangeArrowheads="1" noChangeShapeType="1" noTextEdit="1"/>
              </p:cNvSpPr>
              <p:nvPr/>
            </p:nvSpPr>
            <p:spPr>
              <a:xfrm>
                <a:off x="6895999" y="2681475"/>
                <a:ext cx="253274" cy="369332"/>
              </a:xfrm>
              <a:prstGeom prst="rect">
                <a:avLst/>
              </a:prstGeom>
              <a:blipFill>
                <a:blip r:embed="rId17"/>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336DD4C9-F47E-B647-9F0E-248684170C94}"/>
                  </a:ext>
                </a:extLst>
              </p:cNvPr>
              <p:cNvSpPr/>
              <p:nvPr/>
            </p:nvSpPr>
            <p:spPr>
              <a:xfrm>
                <a:off x="6769986"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𝟑</m:t>
                          </m:r>
                        </m:sub>
                      </m:sSub>
                    </m:oMath>
                  </m:oMathPara>
                </a14:m>
                <a:endParaRPr lang="en-US" sz="2400" dirty="0">
                  <a:solidFill>
                    <a:srgbClr val="FF0000"/>
                  </a:solidFill>
                </a:endParaRPr>
              </a:p>
            </p:txBody>
          </p:sp>
        </mc:Choice>
        <mc:Fallback xmlns="">
          <p:sp>
            <p:nvSpPr>
              <p:cNvPr id="38" name="Rectangle 37">
                <a:extLst>
                  <a:ext uri="{FF2B5EF4-FFF2-40B4-BE49-F238E27FC236}">
                    <a16:creationId xmlns:a16="http://schemas.microsoft.com/office/drawing/2014/main" id="{336DD4C9-F47E-B647-9F0E-248684170C94}"/>
                  </a:ext>
                </a:extLst>
              </p:cNvPr>
              <p:cNvSpPr>
                <a:spLocks noRot="1" noChangeAspect="1" noMove="1" noResize="1" noEditPoints="1" noAdjustHandles="1" noChangeArrowheads="1" noChangeShapeType="1" noTextEdit="1"/>
              </p:cNvSpPr>
              <p:nvPr/>
            </p:nvSpPr>
            <p:spPr>
              <a:xfrm>
                <a:off x="6769986" y="2064634"/>
                <a:ext cx="556499" cy="461665"/>
              </a:xfrm>
              <a:prstGeom prst="rect">
                <a:avLst/>
              </a:prstGeom>
              <a:blipFill>
                <a:blip r:embed="rId1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39B15B2-747C-3C4E-B30B-F299C262E51E}"/>
                  </a:ext>
                </a:extLst>
              </p:cNvPr>
              <p:cNvSpPr txBox="1"/>
              <p:nvPr/>
            </p:nvSpPr>
            <p:spPr>
              <a:xfrm>
                <a:off x="6892733"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39" name="TextBox 38">
                <a:extLst>
                  <a:ext uri="{FF2B5EF4-FFF2-40B4-BE49-F238E27FC236}">
                    <a16:creationId xmlns:a16="http://schemas.microsoft.com/office/drawing/2014/main" id="{D39B15B2-747C-3C4E-B30B-F299C262E51E}"/>
                  </a:ext>
                </a:extLst>
              </p:cNvPr>
              <p:cNvSpPr txBox="1">
                <a:spLocks noRot="1" noChangeAspect="1" noMove="1" noResize="1" noEditPoints="1" noAdjustHandles="1" noChangeArrowheads="1" noChangeShapeType="1" noTextEdit="1"/>
              </p:cNvSpPr>
              <p:nvPr/>
            </p:nvSpPr>
            <p:spPr>
              <a:xfrm>
                <a:off x="6892733" y="3760939"/>
                <a:ext cx="253274" cy="369332"/>
              </a:xfrm>
              <a:prstGeom prst="rect">
                <a:avLst/>
              </a:prstGeom>
              <a:blipFill>
                <a:blip r:embed="rId19"/>
                <a:stretch>
                  <a:fillRect l="-23810" r="-23810" b="-6667"/>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FE5DF42E-8FC0-174F-8287-65CAB4A47796}"/>
              </a:ext>
            </a:extLst>
          </p:cNvPr>
          <p:cNvSpPr/>
          <p:nvPr/>
        </p:nvSpPr>
        <p:spPr>
          <a:xfrm>
            <a:off x="6426539" y="5821259"/>
            <a:ext cx="572593" cy="461665"/>
          </a:xfrm>
          <a:prstGeom prst="rect">
            <a:avLst/>
          </a:prstGeom>
        </p:spPr>
        <p:txBody>
          <a:bodyPr wrap="none">
            <a:spAutoFit/>
          </a:bodyPr>
          <a:lstStyle/>
          <a:p>
            <a:r>
              <a:rPr lang="en-US" sz="2400" dirty="0"/>
              <a:t>0.6</a:t>
            </a:r>
          </a:p>
        </p:txBody>
      </p:sp>
      <p:sp>
        <p:nvSpPr>
          <p:cNvPr id="41" name="TextBox 40">
            <a:extLst>
              <a:ext uri="{FF2B5EF4-FFF2-40B4-BE49-F238E27FC236}">
                <a16:creationId xmlns:a16="http://schemas.microsoft.com/office/drawing/2014/main" id="{BD286FFA-9484-B04E-A1FC-63CCA3E7583D}"/>
              </a:ext>
            </a:extLst>
          </p:cNvPr>
          <p:cNvSpPr txBox="1"/>
          <p:nvPr/>
        </p:nvSpPr>
        <p:spPr>
          <a:xfrm>
            <a:off x="6235260" y="2682506"/>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42" name="Rectangle 41">
            <a:extLst>
              <a:ext uri="{FF2B5EF4-FFF2-40B4-BE49-F238E27FC236}">
                <a16:creationId xmlns:a16="http://schemas.microsoft.com/office/drawing/2014/main" id="{127D6379-6075-5F49-8750-2C9130477C10}"/>
              </a:ext>
            </a:extLst>
          </p:cNvPr>
          <p:cNvSpPr/>
          <p:nvPr/>
        </p:nvSpPr>
        <p:spPr>
          <a:xfrm>
            <a:off x="6426538" y="4738069"/>
            <a:ext cx="572593" cy="461665"/>
          </a:xfrm>
          <a:prstGeom prst="rect">
            <a:avLst/>
          </a:prstGeom>
        </p:spPr>
        <p:txBody>
          <a:bodyPr wrap="none">
            <a:spAutoFit/>
          </a:bodyPr>
          <a:lstStyle/>
          <a:p>
            <a:r>
              <a:rPr lang="en-US" sz="2400" dirty="0"/>
              <a:t>1.6</a:t>
            </a:r>
          </a:p>
        </p:txBody>
      </p:sp>
      <p:sp>
        <p:nvSpPr>
          <p:cNvPr id="44" name="Rectangle 43">
            <a:extLst>
              <a:ext uri="{FF2B5EF4-FFF2-40B4-BE49-F238E27FC236}">
                <a16:creationId xmlns:a16="http://schemas.microsoft.com/office/drawing/2014/main" id="{A8C7A125-E904-DF41-8367-6F954F2A294B}"/>
              </a:ext>
            </a:extLst>
          </p:cNvPr>
          <p:cNvSpPr/>
          <p:nvPr/>
        </p:nvSpPr>
        <p:spPr>
          <a:xfrm>
            <a:off x="6426537" y="5253105"/>
            <a:ext cx="340158" cy="461665"/>
          </a:xfrm>
          <a:prstGeom prst="rect">
            <a:avLst/>
          </a:prstGeom>
        </p:spPr>
        <p:txBody>
          <a:bodyPr wrap="none">
            <a:spAutoFit/>
          </a:bodyPr>
          <a:lstStyle/>
          <a:p>
            <a:r>
              <a:rPr lang="en-US" sz="2400" dirty="0"/>
              <a:t>1</a:t>
            </a:r>
          </a:p>
        </p:txBody>
      </p:sp>
      <p:sp>
        <p:nvSpPr>
          <p:cNvPr id="45" name="Rounded Rectangle 44">
            <a:extLst>
              <a:ext uri="{FF2B5EF4-FFF2-40B4-BE49-F238E27FC236}">
                <a16:creationId xmlns:a16="http://schemas.microsoft.com/office/drawing/2014/main" id="{1FA264FF-439E-6C45-8AD1-92E04FF66BDA}"/>
              </a:ext>
            </a:extLst>
          </p:cNvPr>
          <p:cNvSpPr/>
          <p:nvPr/>
        </p:nvSpPr>
        <p:spPr>
          <a:xfrm>
            <a:off x="7735123"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31498FD-07AC-E545-B09D-EBE3D1684F9E}"/>
                  </a:ext>
                </a:extLst>
              </p:cNvPr>
              <p:cNvSpPr txBox="1"/>
              <p:nvPr/>
            </p:nvSpPr>
            <p:spPr>
              <a:xfrm>
                <a:off x="8099716"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=4</m:t>
                      </m:r>
                    </m:oMath>
                  </m:oMathPara>
                </a14:m>
                <a:endParaRPr lang="en-US" sz="2400" dirty="0"/>
              </a:p>
            </p:txBody>
          </p:sp>
        </mc:Choice>
        <mc:Fallback xmlns="">
          <p:sp>
            <p:nvSpPr>
              <p:cNvPr id="46" name="TextBox 45">
                <a:extLst>
                  <a:ext uri="{FF2B5EF4-FFF2-40B4-BE49-F238E27FC236}">
                    <a16:creationId xmlns:a16="http://schemas.microsoft.com/office/drawing/2014/main" id="{431498FD-07AC-E545-B09D-EBE3D1684F9E}"/>
                  </a:ext>
                </a:extLst>
              </p:cNvPr>
              <p:cNvSpPr txBox="1">
                <a:spLocks noRot="1" noChangeAspect="1" noMove="1" noResize="1" noEditPoints="1" noAdjustHandles="1" noChangeArrowheads="1" noChangeShapeType="1" noTextEdit="1"/>
              </p:cNvSpPr>
              <p:nvPr/>
            </p:nvSpPr>
            <p:spPr>
              <a:xfrm>
                <a:off x="8099716" y="1687650"/>
                <a:ext cx="953018" cy="461665"/>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8057D8E1-24DE-7B4A-9878-CBE3FCD0CED6}"/>
                  </a:ext>
                </a:extLst>
              </p:cNvPr>
              <p:cNvSpPr/>
              <p:nvPr/>
            </p:nvSpPr>
            <p:spPr>
              <a:xfrm>
                <a:off x="7986132"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𝟒</m:t>
                          </m:r>
                        </m:sub>
                      </m:sSub>
                    </m:oMath>
                  </m:oMathPara>
                </a14:m>
                <a:endParaRPr lang="en-US" sz="2400" dirty="0">
                  <a:solidFill>
                    <a:schemeClr val="accent1"/>
                  </a:solidFill>
                </a:endParaRPr>
              </a:p>
            </p:txBody>
          </p:sp>
        </mc:Choice>
        <mc:Fallback xmlns="">
          <p:sp>
            <p:nvSpPr>
              <p:cNvPr id="47" name="Rectangle 46">
                <a:extLst>
                  <a:ext uri="{FF2B5EF4-FFF2-40B4-BE49-F238E27FC236}">
                    <a16:creationId xmlns:a16="http://schemas.microsoft.com/office/drawing/2014/main" id="{8057D8E1-24DE-7B4A-9878-CBE3FCD0CED6}"/>
                  </a:ext>
                </a:extLst>
              </p:cNvPr>
              <p:cNvSpPr>
                <a:spLocks noRot="1" noChangeAspect="1" noMove="1" noResize="1" noEditPoints="1" noAdjustHandles="1" noChangeArrowheads="1" noChangeShapeType="1" noTextEdit="1"/>
              </p:cNvSpPr>
              <p:nvPr/>
            </p:nvSpPr>
            <p:spPr>
              <a:xfrm>
                <a:off x="7986132" y="2054297"/>
                <a:ext cx="578941" cy="461665"/>
              </a:xfrm>
              <a:prstGeom prst="rect">
                <a:avLst/>
              </a:prstGeom>
              <a:blipFill>
                <a:blip r:embed="rId21"/>
                <a:stretch>
                  <a:fillRect b="-2703"/>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6A1C3506-E528-B441-B268-B8FF1D253B20}"/>
              </a:ext>
            </a:extLst>
          </p:cNvPr>
          <p:cNvSpPr txBox="1"/>
          <p:nvPr/>
        </p:nvSpPr>
        <p:spPr>
          <a:xfrm>
            <a:off x="8084329" y="3760939"/>
            <a:ext cx="392736" cy="369332"/>
          </a:xfrm>
          <a:prstGeom prst="rect">
            <a:avLst/>
          </a:prstGeom>
          <a:noFill/>
        </p:spPr>
        <p:txBody>
          <a:bodyPr wrap="none" lIns="0" tIns="0" rIns="0" bIns="0" rtlCol="0">
            <a:spAutoFit/>
          </a:bodyPr>
          <a:lstStyle/>
          <a:p>
            <a:r>
              <a:rPr lang="en-US" sz="2400" b="1" dirty="0">
                <a:solidFill>
                  <a:schemeClr val="accent1"/>
                </a:solidFill>
              </a:rPr>
              <a:t>0.4</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BB61A02-86BE-6144-945E-183D906B4142}"/>
                  </a:ext>
                </a:extLst>
              </p:cNvPr>
              <p:cNvSpPr txBox="1"/>
              <p:nvPr/>
            </p:nvSpPr>
            <p:spPr>
              <a:xfrm>
                <a:off x="8739973"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49" name="TextBox 48">
                <a:extLst>
                  <a:ext uri="{FF2B5EF4-FFF2-40B4-BE49-F238E27FC236}">
                    <a16:creationId xmlns:a16="http://schemas.microsoft.com/office/drawing/2014/main" id="{7BB61A02-86BE-6144-945E-183D906B4142}"/>
                  </a:ext>
                </a:extLst>
              </p:cNvPr>
              <p:cNvSpPr txBox="1">
                <a:spLocks noRot="1" noChangeAspect="1" noMove="1" noResize="1" noEditPoints="1" noAdjustHandles="1" noChangeArrowheads="1" noChangeShapeType="1" noTextEdit="1"/>
              </p:cNvSpPr>
              <p:nvPr/>
            </p:nvSpPr>
            <p:spPr>
              <a:xfrm>
                <a:off x="8739973" y="2681475"/>
                <a:ext cx="253274" cy="369332"/>
              </a:xfrm>
              <a:prstGeom prst="rect">
                <a:avLst/>
              </a:prstGeom>
              <a:blipFill>
                <a:blip r:embed="rId2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8D637B42-5797-514A-9BD4-23AC7B1AE5F2}"/>
                  </a:ext>
                </a:extLst>
              </p:cNvPr>
              <p:cNvSpPr/>
              <p:nvPr/>
            </p:nvSpPr>
            <p:spPr>
              <a:xfrm>
                <a:off x="8613960"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𝟒</m:t>
                          </m:r>
                        </m:sub>
                      </m:sSub>
                    </m:oMath>
                  </m:oMathPara>
                </a14:m>
                <a:endParaRPr lang="en-US" sz="2400" dirty="0">
                  <a:solidFill>
                    <a:srgbClr val="FF0000"/>
                  </a:solidFill>
                </a:endParaRPr>
              </a:p>
            </p:txBody>
          </p:sp>
        </mc:Choice>
        <mc:Fallback xmlns="">
          <p:sp>
            <p:nvSpPr>
              <p:cNvPr id="50" name="Rectangle 49">
                <a:extLst>
                  <a:ext uri="{FF2B5EF4-FFF2-40B4-BE49-F238E27FC236}">
                    <a16:creationId xmlns:a16="http://schemas.microsoft.com/office/drawing/2014/main" id="{8D637B42-5797-514A-9BD4-23AC7B1AE5F2}"/>
                  </a:ext>
                </a:extLst>
              </p:cNvPr>
              <p:cNvSpPr>
                <a:spLocks noRot="1" noChangeAspect="1" noMove="1" noResize="1" noEditPoints="1" noAdjustHandles="1" noChangeArrowheads="1" noChangeShapeType="1" noTextEdit="1"/>
              </p:cNvSpPr>
              <p:nvPr/>
            </p:nvSpPr>
            <p:spPr>
              <a:xfrm>
                <a:off x="8613960" y="2064634"/>
                <a:ext cx="556499" cy="461665"/>
              </a:xfrm>
              <a:prstGeom prst="rect">
                <a:avLst/>
              </a:prstGeom>
              <a:blipFill>
                <a:blip r:embed="rId2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AE287FC-6DC2-7243-A70F-5C623D1ABF94}"/>
                  </a:ext>
                </a:extLst>
              </p:cNvPr>
              <p:cNvSpPr txBox="1"/>
              <p:nvPr/>
            </p:nvSpPr>
            <p:spPr>
              <a:xfrm>
                <a:off x="8736707"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51" name="TextBox 50">
                <a:extLst>
                  <a:ext uri="{FF2B5EF4-FFF2-40B4-BE49-F238E27FC236}">
                    <a16:creationId xmlns:a16="http://schemas.microsoft.com/office/drawing/2014/main" id="{7AE287FC-6DC2-7243-A70F-5C623D1ABF94}"/>
                  </a:ext>
                </a:extLst>
              </p:cNvPr>
              <p:cNvSpPr txBox="1">
                <a:spLocks noRot="1" noChangeAspect="1" noMove="1" noResize="1" noEditPoints="1" noAdjustHandles="1" noChangeArrowheads="1" noChangeShapeType="1" noTextEdit="1"/>
              </p:cNvSpPr>
              <p:nvPr/>
            </p:nvSpPr>
            <p:spPr>
              <a:xfrm>
                <a:off x="8736707" y="3760939"/>
                <a:ext cx="253274" cy="369332"/>
              </a:xfrm>
              <a:prstGeom prst="rect">
                <a:avLst/>
              </a:prstGeom>
              <a:blipFill>
                <a:blip r:embed="rId24"/>
                <a:stretch>
                  <a:fillRect l="-23810" r="-23810" b="-6667"/>
                </a:stretch>
              </a:blipFill>
            </p:spPr>
            <p:txBody>
              <a:bodyPr/>
              <a:lstStyle/>
              <a:p>
                <a:r>
                  <a:rPr lang="en-US">
                    <a:noFill/>
                  </a:rPr>
                  <a:t> </a:t>
                </a:r>
              </a:p>
            </p:txBody>
          </p:sp>
        </mc:Fallback>
      </mc:AlternateContent>
      <p:sp>
        <p:nvSpPr>
          <p:cNvPr id="52" name="Rectangle 51">
            <a:extLst>
              <a:ext uri="{FF2B5EF4-FFF2-40B4-BE49-F238E27FC236}">
                <a16:creationId xmlns:a16="http://schemas.microsoft.com/office/drawing/2014/main" id="{9FA28894-5DA3-DF44-836E-0B94C1251612}"/>
              </a:ext>
            </a:extLst>
          </p:cNvPr>
          <p:cNvSpPr/>
          <p:nvPr/>
        </p:nvSpPr>
        <p:spPr>
          <a:xfrm>
            <a:off x="8270513" y="5821259"/>
            <a:ext cx="572593" cy="461665"/>
          </a:xfrm>
          <a:prstGeom prst="rect">
            <a:avLst/>
          </a:prstGeom>
        </p:spPr>
        <p:txBody>
          <a:bodyPr wrap="none">
            <a:spAutoFit/>
          </a:bodyPr>
          <a:lstStyle/>
          <a:p>
            <a:r>
              <a:rPr lang="en-US" sz="2400" dirty="0"/>
              <a:t>0.2</a:t>
            </a:r>
          </a:p>
        </p:txBody>
      </p:sp>
      <p:sp>
        <p:nvSpPr>
          <p:cNvPr id="53" name="TextBox 52">
            <a:extLst>
              <a:ext uri="{FF2B5EF4-FFF2-40B4-BE49-F238E27FC236}">
                <a16:creationId xmlns:a16="http://schemas.microsoft.com/office/drawing/2014/main" id="{21548DFF-3209-1642-9960-89490ABF0554}"/>
              </a:ext>
            </a:extLst>
          </p:cNvPr>
          <p:cNvSpPr txBox="1"/>
          <p:nvPr/>
        </p:nvSpPr>
        <p:spPr>
          <a:xfrm>
            <a:off x="8079234" y="2682506"/>
            <a:ext cx="392736" cy="369332"/>
          </a:xfrm>
          <a:prstGeom prst="rect">
            <a:avLst/>
          </a:prstGeom>
          <a:noFill/>
        </p:spPr>
        <p:txBody>
          <a:bodyPr wrap="none" lIns="0" tIns="0" rIns="0" bIns="0" rtlCol="0">
            <a:spAutoFit/>
          </a:bodyPr>
          <a:lstStyle/>
          <a:p>
            <a:r>
              <a:rPr lang="en-US" sz="2400" b="1" dirty="0">
                <a:solidFill>
                  <a:schemeClr val="accent1"/>
                </a:solidFill>
              </a:rPr>
              <a:t>0.6</a:t>
            </a:r>
          </a:p>
        </p:txBody>
      </p:sp>
      <p:sp>
        <p:nvSpPr>
          <p:cNvPr id="55" name="Rectangle 54">
            <a:extLst>
              <a:ext uri="{FF2B5EF4-FFF2-40B4-BE49-F238E27FC236}">
                <a16:creationId xmlns:a16="http://schemas.microsoft.com/office/drawing/2014/main" id="{5DA34D2D-FD41-C44B-BDC9-FACC9C7F00F5}"/>
              </a:ext>
            </a:extLst>
          </p:cNvPr>
          <p:cNvSpPr/>
          <p:nvPr/>
        </p:nvSpPr>
        <p:spPr>
          <a:xfrm>
            <a:off x="8270512" y="4738069"/>
            <a:ext cx="572593" cy="461665"/>
          </a:xfrm>
          <a:prstGeom prst="rect">
            <a:avLst/>
          </a:prstGeom>
        </p:spPr>
        <p:txBody>
          <a:bodyPr wrap="none">
            <a:spAutoFit/>
          </a:bodyPr>
          <a:lstStyle/>
          <a:p>
            <a:r>
              <a:rPr lang="en-US" sz="2400" dirty="0"/>
              <a:t>2.2</a:t>
            </a:r>
          </a:p>
        </p:txBody>
      </p:sp>
      <p:sp>
        <p:nvSpPr>
          <p:cNvPr id="56" name="Rectangle 55">
            <a:extLst>
              <a:ext uri="{FF2B5EF4-FFF2-40B4-BE49-F238E27FC236}">
                <a16:creationId xmlns:a16="http://schemas.microsoft.com/office/drawing/2014/main" id="{8104B92C-C591-B443-96F7-D97548204FD8}"/>
              </a:ext>
            </a:extLst>
          </p:cNvPr>
          <p:cNvSpPr/>
          <p:nvPr/>
        </p:nvSpPr>
        <p:spPr>
          <a:xfrm>
            <a:off x="8270511" y="5253105"/>
            <a:ext cx="340158" cy="461665"/>
          </a:xfrm>
          <a:prstGeom prst="rect">
            <a:avLst/>
          </a:prstGeom>
        </p:spPr>
        <p:txBody>
          <a:bodyPr wrap="none">
            <a:spAutoFit/>
          </a:bodyPr>
          <a:lstStyle/>
          <a:p>
            <a:r>
              <a:rPr lang="en-US" sz="2400" dirty="0"/>
              <a:t>2</a:t>
            </a:r>
          </a:p>
        </p:txBody>
      </p:sp>
      <p:sp>
        <p:nvSpPr>
          <p:cNvPr id="57" name="Rounded Rectangle 56">
            <a:extLst>
              <a:ext uri="{FF2B5EF4-FFF2-40B4-BE49-F238E27FC236}">
                <a16:creationId xmlns:a16="http://schemas.microsoft.com/office/drawing/2014/main" id="{E0C8FF6A-4B5B-6C4C-A558-551302333405}"/>
              </a:ext>
            </a:extLst>
          </p:cNvPr>
          <p:cNvSpPr/>
          <p:nvPr/>
        </p:nvSpPr>
        <p:spPr>
          <a:xfrm>
            <a:off x="9588122"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CE7F9478-D359-CF4D-961E-355A3EBF80FC}"/>
                  </a:ext>
                </a:extLst>
              </p:cNvPr>
              <p:cNvSpPr txBox="1"/>
              <p:nvPr/>
            </p:nvSpPr>
            <p:spPr>
              <a:xfrm>
                <a:off x="9952715"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=5</m:t>
                      </m:r>
                    </m:oMath>
                  </m:oMathPara>
                </a14:m>
                <a:endParaRPr lang="en-US" sz="2400" dirty="0"/>
              </a:p>
            </p:txBody>
          </p:sp>
        </mc:Choice>
        <mc:Fallback xmlns="">
          <p:sp>
            <p:nvSpPr>
              <p:cNvPr id="58" name="TextBox 57">
                <a:extLst>
                  <a:ext uri="{FF2B5EF4-FFF2-40B4-BE49-F238E27FC236}">
                    <a16:creationId xmlns:a16="http://schemas.microsoft.com/office/drawing/2014/main" id="{CE7F9478-D359-CF4D-961E-355A3EBF80FC}"/>
                  </a:ext>
                </a:extLst>
              </p:cNvPr>
              <p:cNvSpPr txBox="1">
                <a:spLocks noRot="1" noChangeAspect="1" noMove="1" noResize="1" noEditPoints="1" noAdjustHandles="1" noChangeArrowheads="1" noChangeShapeType="1" noTextEdit="1"/>
              </p:cNvSpPr>
              <p:nvPr/>
            </p:nvSpPr>
            <p:spPr>
              <a:xfrm>
                <a:off x="9952715" y="1687650"/>
                <a:ext cx="953018" cy="461665"/>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B4C0077B-7F94-8C4F-9066-BF7F42AB7C26}"/>
                  </a:ext>
                </a:extLst>
              </p:cNvPr>
              <p:cNvSpPr/>
              <p:nvPr/>
            </p:nvSpPr>
            <p:spPr>
              <a:xfrm>
                <a:off x="9839131"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𝟓</m:t>
                          </m:r>
                        </m:sub>
                      </m:sSub>
                    </m:oMath>
                  </m:oMathPara>
                </a14:m>
                <a:endParaRPr lang="en-US" sz="2400" dirty="0">
                  <a:solidFill>
                    <a:schemeClr val="accent1"/>
                  </a:solidFill>
                </a:endParaRPr>
              </a:p>
            </p:txBody>
          </p:sp>
        </mc:Choice>
        <mc:Fallback xmlns="">
          <p:sp>
            <p:nvSpPr>
              <p:cNvPr id="59" name="Rectangle 58">
                <a:extLst>
                  <a:ext uri="{FF2B5EF4-FFF2-40B4-BE49-F238E27FC236}">
                    <a16:creationId xmlns:a16="http://schemas.microsoft.com/office/drawing/2014/main" id="{B4C0077B-7F94-8C4F-9066-BF7F42AB7C26}"/>
                  </a:ext>
                </a:extLst>
              </p:cNvPr>
              <p:cNvSpPr>
                <a:spLocks noRot="1" noChangeAspect="1" noMove="1" noResize="1" noEditPoints="1" noAdjustHandles="1" noChangeArrowheads="1" noChangeShapeType="1" noTextEdit="1"/>
              </p:cNvSpPr>
              <p:nvPr/>
            </p:nvSpPr>
            <p:spPr>
              <a:xfrm>
                <a:off x="9839131" y="2054297"/>
                <a:ext cx="578941" cy="461665"/>
              </a:xfrm>
              <a:prstGeom prst="rect">
                <a:avLst/>
              </a:prstGeom>
              <a:blipFill>
                <a:blip r:embed="rId26"/>
                <a:stretch>
                  <a:fillRect b="-2703"/>
                </a:stretch>
              </a:blipFill>
            </p:spPr>
            <p:txBody>
              <a:bodyPr/>
              <a:lstStyle/>
              <a:p>
                <a:r>
                  <a:rPr lang="en-US">
                    <a:noFill/>
                  </a:rPr>
                  <a:t> </a:t>
                </a:r>
              </a:p>
            </p:txBody>
          </p:sp>
        </mc:Fallback>
      </mc:AlternateContent>
      <p:sp>
        <p:nvSpPr>
          <p:cNvPr id="60" name="TextBox 59">
            <a:extLst>
              <a:ext uri="{FF2B5EF4-FFF2-40B4-BE49-F238E27FC236}">
                <a16:creationId xmlns:a16="http://schemas.microsoft.com/office/drawing/2014/main" id="{EB0521D3-BF5C-F24B-801E-A86DE7552C0D}"/>
              </a:ext>
            </a:extLst>
          </p:cNvPr>
          <p:cNvSpPr txBox="1"/>
          <p:nvPr/>
        </p:nvSpPr>
        <p:spPr>
          <a:xfrm>
            <a:off x="9937328" y="3760939"/>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CB3427B7-4A60-AA43-9CD3-BF1CA36F0FC5}"/>
                  </a:ext>
                </a:extLst>
              </p:cNvPr>
              <p:cNvSpPr txBox="1"/>
              <p:nvPr/>
            </p:nvSpPr>
            <p:spPr>
              <a:xfrm>
                <a:off x="10592972"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61" name="TextBox 60">
                <a:extLst>
                  <a:ext uri="{FF2B5EF4-FFF2-40B4-BE49-F238E27FC236}">
                    <a16:creationId xmlns:a16="http://schemas.microsoft.com/office/drawing/2014/main" id="{CB3427B7-4A60-AA43-9CD3-BF1CA36F0FC5}"/>
                  </a:ext>
                </a:extLst>
              </p:cNvPr>
              <p:cNvSpPr txBox="1">
                <a:spLocks noRot="1" noChangeAspect="1" noMove="1" noResize="1" noEditPoints="1" noAdjustHandles="1" noChangeArrowheads="1" noChangeShapeType="1" noTextEdit="1"/>
              </p:cNvSpPr>
              <p:nvPr/>
            </p:nvSpPr>
            <p:spPr>
              <a:xfrm>
                <a:off x="10592972" y="2681475"/>
                <a:ext cx="253274" cy="369332"/>
              </a:xfrm>
              <a:prstGeom prst="rect">
                <a:avLst/>
              </a:prstGeom>
              <a:blipFill>
                <a:blip r:embed="rId27"/>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578A64AA-50D0-7C4E-B8B8-D47975E68F3B}"/>
                  </a:ext>
                </a:extLst>
              </p:cNvPr>
              <p:cNvSpPr/>
              <p:nvPr/>
            </p:nvSpPr>
            <p:spPr>
              <a:xfrm>
                <a:off x="10466959"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𝟓</m:t>
                          </m:r>
                        </m:sub>
                      </m:sSub>
                    </m:oMath>
                  </m:oMathPara>
                </a14:m>
                <a:endParaRPr lang="en-US" sz="2400" dirty="0">
                  <a:solidFill>
                    <a:srgbClr val="FF0000"/>
                  </a:solidFill>
                </a:endParaRPr>
              </a:p>
            </p:txBody>
          </p:sp>
        </mc:Choice>
        <mc:Fallback xmlns="">
          <p:sp>
            <p:nvSpPr>
              <p:cNvPr id="62" name="Rectangle 61">
                <a:extLst>
                  <a:ext uri="{FF2B5EF4-FFF2-40B4-BE49-F238E27FC236}">
                    <a16:creationId xmlns:a16="http://schemas.microsoft.com/office/drawing/2014/main" id="{578A64AA-50D0-7C4E-B8B8-D47975E68F3B}"/>
                  </a:ext>
                </a:extLst>
              </p:cNvPr>
              <p:cNvSpPr>
                <a:spLocks noRot="1" noChangeAspect="1" noMove="1" noResize="1" noEditPoints="1" noAdjustHandles="1" noChangeArrowheads="1" noChangeShapeType="1" noTextEdit="1"/>
              </p:cNvSpPr>
              <p:nvPr/>
            </p:nvSpPr>
            <p:spPr>
              <a:xfrm>
                <a:off x="10466959" y="2064634"/>
                <a:ext cx="556499" cy="461665"/>
              </a:xfrm>
              <a:prstGeom prst="rect">
                <a:avLst/>
              </a:prstGeom>
              <a:blipFill>
                <a:blip r:embed="rId2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6A67FBC-3E5E-BC46-AA48-8A698E587380}"/>
                  </a:ext>
                </a:extLst>
              </p:cNvPr>
              <p:cNvSpPr txBox="1"/>
              <p:nvPr/>
            </p:nvSpPr>
            <p:spPr>
              <a:xfrm>
                <a:off x="10589706"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63" name="TextBox 62">
                <a:extLst>
                  <a:ext uri="{FF2B5EF4-FFF2-40B4-BE49-F238E27FC236}">
                    <a16:creationId xmlns:a16="http://schemas.microsoft.com/office/drawing/2014/main" id="{66A67FBC-3E5E-BC46-AA48-8A698E587380}"/>
                  </a:ext>
                </a:extLst>
              </p:cNvPr>
              <p:cNvSpPr txBox="1">
                <a:spLocks noRot="1" noChangeAspect="1" noMove="1" noResize="1" noEditPoints="1" noAdjustHandles="1" noChangeArrowheads="1" noChangeShapeType="1" noTextEdit="1"/>
              </p:cNvSpPr>
              <p:nvPr/>
            </p:nvSpPr>
            <p:spPr>
              <a:xfrm>
                <a:off x="10589706" y="3760939"/>
                <a:ext cx="253274" cy="369332"/>
              </a:xfrm>
              <a:prstGeom prst="rect">
                <a:avLst/>
              </a:prstGeom>
              <a:blipFill>
                <a:blip r:embed="rId12"/>
                <a:stretch>
                  <a:fillRect l="-23810" r="-23810" b="-6667"/>
                </a:stretch>
              </a:blipFill>
            </p:spPr>
            <p:txBody>
              <a:bodyPr/>
              <a:lstStyle/>
              <a:p>
                <a:r>
                  <a:rPr lang="en-US">
                    <a:noFill/>
                  </a:rPr>
                  <a:t> </a:t>
                </a:r>
              </a:p>
            </p:txBody>
          </p:sp>
        </mc:Fallback>
      </mc:AlternateContent>
      <p:sp>
        <p:nvSpPr>
          <p:cNvPr id="64" name="Rectangle 63">
            <a:extLst>
              <a:ext uri="{FF2B5EF4-FFF2-40B4-BE49-F238E27FC236}">
                <a16:creationId xmlns:a16="http://schemas.microsoft.com/office/drawing/2014/main" id="{592BD792-1600-5244-B2C7-F9D9D35FAAB3}"/>
              </a:ext>
            </a:extLst>
          </p:cNvPr>
          <p:cNvSpPr/>
          <p:nvPr/>
        </p:nvSpPr>
        <p:spPr>
          <a:xfrm>
            <a:off x="10123512" y="5821259"/>
            <a:ext cx="572593" cy="461665"/>
          </a:xfrm>
          <a:prstGeom prst="rect">
            <a:avLst/>
          </a:prstGeom>
        </p:spPr>
        <p:txBody>
          <a:bodyPr wrap="none">
            <a:spAutoFit/>
          </a:bodyPr>
          <a:lstStyle/>
          <a:p>
            <a:r>
              <a:rPr lang="en-US" sz="2400" dirty="0"/>
              <a:t>0.7</a:t>
            </a:r>
          </a:p>
        </p:txBody>
      </p:sp>
      <p:sp>
        <p:nvSpPr>
          <p:cNvPr id="65" name="TextBox 64">
            <a:extLst>
              <a:ext uri="{FF2B5EF4-FFF2-40B4-BE49-F238E27FC236}">
                <a16:creationId xmlns:a16="http://schemas.microsoft.com/office/drawing/2014/main" id="{F710CEDD-816D-F74B-AFFF-E3D0634A36FE}"/>
              </a:ext>
            </a:extLst>
          </p:cNvPr>
          <p:cNvSpPr txBox="1"/>
          <p:nvPr/>
        </p:nvSpPr>
        <p:spPr>
          <a:xfrm>
            <a:off x="9932233" y="2682506"/>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66" name="Rectangle 65">
            <a:extLst>
              <a:ext uri="{FF2B5EF4-FFF2-40B4-BE49-F238E27FC236}">
                <a16:creationId xmlns:a16="http://schemas.microsoft.com/office/drawing/2014/main" id="{80B226B6-181E-7D42-9F00-5202BB03A25E}"/>
              </a:ext>
            </a:extLst>
          </p:cNvPr>
          <p:cNvSpPr/>
          <p:nvPr/>
        </p:nvSpPr>
        <p:spPr>
          <a:xfrm>
            <a:off x="10123511" y="4738069"/>
            <a:ext cx="572593" cy="461665"/>
          </a:xfrm>
          <a:prstGeom prst="rect">
            <a:avLst/>
          </a:prstGeom>
        </p:spPr>
        <p:txBody>
          <a:bodyPr wrap="none">
            <a:spAutoFit/>
          </a:bodyPr>
          <a:lstStyle/>
          <a:p>
            <a:r>
              <a:rPr lang="en-US" sz="2400" dirty="0"/>
              <a:t>2.7</a:t>
            </a:r>
          </a:p>
        </p:txBody>
      </p:sp>
      <p:sp>
        <p:nvSpPr>
          <p:cNvPr id="67" name="Rectangle 66">
            <a:extLst>
              <a:ext uri="{FF2B5EF4-FFF2-40B4-BE49-F238E27FC236}">
                <a16:creationId xmlns:a16="http://schemas.microsoft.com/office/drawing/2014/main" id="{0F383FCF-55A7-4B4A-A125-EFC651515FCD}"/>
              </a:ext>
            </a:extLst>
          </p:cNvPr>
          <p:cNvSpPr/>
          <p:nvPr/>
        </p:nvSpPr>
        <p:spPr>
          <a:xfrm>
            <a:off x="10123510" y="5253105"/>
            <a:ext cx="340158" cy="461665"/>
          </a:xfrm>
          <a:prstGeom prst="rect">
            <a:avLst/>
          </a:prstGeom>
        </p:spPr>
        <p:txBody>
          <a:bodyPr wrap="none">
            <a:spAutoFit/>
          </a:bodyPr>
          <a:lstStyle/>
          <a:p>
            <a:r>
              <a:rPr lang="en-US" sz="2400" dirty="0"/>
              <a:t>2</a:t>
            </a:r>
          </a:p>
        </p:txBody>
      </p:sp>
      <p:pic>
        <p:nvPicPr>
          <p:cNvPr id="69" name="Picture 68">
            <a:extLst>
              <a:ext uri="{FF2B5EF4-FFF2-40B4-BE49-F238E27FC236}">
                <a16:creationId xmlns:a16="http://schemas.microsoft.com/office/drawing/2014/main" id="{15D592A1-5214-924D-B8C7-427F873B375D}"/>
              </a:ext>
            </a:extLst>
          </p:cNvPr>
          <p:cNvPicPr>
            <a:picLocks noChangeAspect="1"/>
          </p:cNvPicPr>
          <p:nvPr/>
        </p:nvPicPr>
        <p:blipFill rotWithShape="1">
          <a:blip r:embed="rId29" cstate="screen">
            <a:extLst>
              <a:ext uri="{28A0092B-C50C-407E-A947-70E740481C1C}">
                <a14:useLocalDpi xmlns:a14="http://schemas.microsoft.com/office/drawing/2010/main"/>
              </a:ext>
            </a:extLst>
          </a:blip>
          <a:srcRect/>
          <a:stretch/>
        </p:blipFill>
        <p:spPr>
          <a:xfrm>
            <a:off x="950609" y="2149315"/>
            <a:ext cx="511656" cy="1281579"/>
          </a:xfrm>
          <a:prstGeom prst="rect">
            <a:avLst/>
          </a:prstGeom>
        </p:spPr>
      </p:pic>
      <p:pic>
        <p:nvPicPr>
          <p:cNvPr id="70" name="Picture 69">
            <a:extLst>
              <a:ext uri="{FF2B5EF4-FFF2-40B4-BE49-F238E27FC236}">
                <a16:creationId xmlns:a16="http://schemas.microsoft.com/office/drawing/2014/main" id="{5CB561DF-46B4-A847-836C-209DECBB0DB2}"/>
              </a:ext>
            </a:extLst>
          </p:cNvPr>
          <p:cNvPicPr>
            <a:picLocks noChangeAspect="1"/>
          </p:cNvPicPr>
          <p:nvPr/>
        </p:nvPicPr>
        <p:blipFill rotWithShape="1">
          <a:blip r:embed="rId30" cstate="screen">
            <a:extLst>
              <a:ext uri="{28A0092B-C50C-407E-A947-70E740481C1C}">
                <a14:useLocalDpi xmlns:a14="http://schemas.microsoft.com/office/drawing/2010/main"/>
              </a:ext>
            </a:extLst>
          </a:blip>
          <a:srcRect/>
          <a:stretch/>
        </p:blipFill>
        <p:spPr>
          <a:xfrm>
            <a:off x="886372" y="3298995"/>
            <a:ext cx="527006" cy="1293219"/>
          </a:xfrm>
          <a:prstGeom prst="rect">
            <a:avLst/>
          </a:prstGeom>
        </p:spPr>
      </p:pic>
      <p:sp>
        <p:nvSpPr>
          <p:cNvPr id="71" name="Rectangle 70">
            <a:extLst>
              <a:ext uri="{FF2B5EF4-FFF2-40B4-BE49-F238E27FC236}">
                <a16:creationId xmlns:a16="http://schemas.microsoft.com/office/drawing/2014/main" id="{8EF3F409-E614-654F-A45C-7C1C6D4F06E9}"/>
              </a:ext>
            </a:extLst>
          </p:cNvPr>
          <p:cNvSpPr/>
          <p:nvPr/>
        </p:nvSpPr>
        <p:spPr>
          <a:xfrm>
            <a:off x="665483" y="5821259"/>
            <a:ext cx="1002326" cy="461665"/>
          </a:xfrm>
          <a:prstGeom prst="rect">
            <a:avLst/>
          </a:prstGeom>
        </p:spPr>
        <p:txBody>
          <a:bodyPr wrap="none">
            <a:spAutoFit/>
          </a:bodyPr>
          <a:lstStyle/>
          <a:p>
            <a:r>
              <a:rPr lang="en-US" sz="2400" dirty="0"/>
              <a:t>Regret</a:t>
            </a:r>
          </a:p>
        </p:txBody>
      </p:sp>
      <p:sp>
        <p:nvSpPr>
          <p:cNvPr id="73" name="Content Placeholder 2">
            <a:extLst>
              <a:ext uri="{FF2B5EF4-FFF2-40B4-BE49-F238E27FC236}">
                <a16:creationId xmlns:a16="http://schemas.microsoft.com/office/drawing/2014/main" id="{8171D3D9-8D7A-804C-8BA9-7C0EC0C1A73D}"/>
              </a:ext>
            </a:extLst>
          </p:cNvPr>
          <p:cNvSpPr txBox="1">
            <a:spLocks/>
          </p:cNvSpPr>
          <p:nvPr/>
        </p:nvSpPr>
        <p:spPr>
          <a:xfrm>
            <a:off x="838199" y="1073889"/>
            <a:ext cx="10898689" cy="2318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A little hedging…</a:t>
            </a:r>
          </a:p>
        </p:txBody>
      </p:sp>
    </p:spTree>
    <p:extLst>
      <p:ext uri="{BB962C8B-B14F-4D97-AF65-F5344CB8AC3E}">
        <p14:creationId xmlns:p14="http://schemas.microsoft.com/office/powerpoint/2010/main" val="55571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6"/>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5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60"/>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6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2"/>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63"/>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64"/>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65"/>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66"/>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6" grpId="0" animBg="1"/>
      <p:bldP spid="8" grpId="0"/>
      <p:bldP spid="11" grpId="0"/>
      <p:bldP spid="13" grpId="0"/>
      <p:bldP spid="14" grpId="0"/>
      <p:bldP spid="15" grpId="0"/>
      <p:bldP spid="16" grpId="0"/>
      <p:bldP spid="27" grpId="0"/>
      <p:bldP spid="19" grpId="0"/>
      <p:bldP spid="20" grpId="0"/>
      <p:bldP spid="21" grpId="0" animBg="1"/>
      <p:bldP spid="22" grpId="0" animBg="1"/>
      <p:bldP spid="23" grpId="0"/>
      <p:bldP spid="24" grpId="0"/>
      <p:bldP spid="25" grpId="0"/>
      <p:bldP spid="26" grpId="0"/>
      <p:bldP spid="28" grpId="0"/>
      <p:bldP spid="29" grpId="0"/>
      <p:bldP spid="30" grpId="0"/>
      <p:bldP spid="31" grpId="0"/>
      <p:bldP spid="32" grpId="0"/>
      <p:bldP spid="33" grpId="0" animBg="1"/>
      <p:bldP spid="34" grpId="0" animBg="1"/>
      <p:bldP spid="35" grpId="0"/>
      <p:bldP spid="36" grpId="0"/>
      <p:bldP spid="37" grpId="0"/>
      <p:bldP spid="38" grpId="0"/>
      <p:bldP spid="39" grpId="0"/>
      <p:bldP spid="40" grpId="0"/>
      <p:bldP spid="41" grpId="0"/>
      <p:bldP spid="42" grpId="0"/>
      <p:bldP spid="44" grpId="0"/>
      <p:bldP spid="45" grpId="0" animBg="1"/>
      <p:bldP spid="46" grpId="0" animBg="1"/>
      <p:bldP spid="47" grpId="0"/>
      <p:bldP spid="48" grpId="0"/>
      <p:bldP spid="49" grpId="0"/>
      <p:bldP spid="50" grpId="0"/>
      <p:bldP spid="51" grpId="0"/>
      <p:bldP spid="52" grpId="0"/>
      <p:bldP spid="53" grpId="0"/>
      <p:bldP spid="55" grpId="0"/>
      <p:bldP spid="56" grpId="0"/>
      <p:bldP spid="57" grpId="0" animBg="1"/>
      <p:bldP spid="58" grpId="0" animBg="1"/>
      <p:bldP spid="59" grpId="0"/>
      <p:bldP spid="60" grpId="0"/>
      <p:bldP spid="61" grpId="0"/>
      <p:bldP spid="62" grpId="0"/>
      <p:bldP spid="63" grpId="0"/>
      <p:bldP spid="64" grpId="0"/>
      <p:bldP spid="65" grpId="0"/>
      <p:bldP spid="66" grpId="0"/>
      <p:bldP spid="67" grpId="0"/>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E94B4-5340-A94E-B907-B45980AF257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14FCC36A-897E-5C42-B781-1A60939D7CA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334924" y="2629005"/>
            <a:ext cx="994669" cy="2491415"/>
          </a:xfrm>
          <a:prstGeom prst="rect">
            <a:avLst/>
          </a:prstGeom>
        </p:spPr>
      </p:pic>
      <p:pic>
        <p:nvPicPr>
          <p:cNvPr id="5" name="Picture 4">
            <a:extLst>
              <a:ext uri="{FF2B5EF4-FFF2-40B4-BE49-F238E27FC236}">
                <a16:creationId xmlns:a16="http://schemas.microsoft.com/office/drawing/2014/main" id="{E2F1F173-9715-DB40-94DF-D7AFA2A6F2C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409860" y="2629004"/>
            <a:ext cx="1015288" cy="2491415"/>
          </a:xfrm>
          <a:prstGeom prst="rect">
            <a:avLst/>
          </a:prstGeom>
        </p:spPr>
      </p:pic>
      <p:grpSp>
        <p:nvGrpSpPr>
          <p:cNvPr id="10" name="Group 9">
            <a:extLst>
              <a:ext uri="{FF2B5EF4-FFF2-40B4-BE49-F238E27FC236}">
                <a16:creationId xmlns:a16="http://schemas.microsoft.com/office/drawing/2014/main" id="{7975192C-0497-FC4D-8403-4AD7222F0C99}"/>
              </a:ext>
            </a:extLst>
          </p:cNvPr>
          <p:cNvGrpSpPr/>
          <p:nvPr/>
        </p:nvGrpSpPr>
        <p:grpSpPr>
          <a:xfrm>
            <a:off x="3505415" y="2629004"/>
            <a:ext cx="994669" cy="2491415"/>
            <a:chOff x="3505415" y="2629004"/>
            <a:chExt cx="994669" cy="2491415"/>
          </a:xfrm>
        </p:grpSpPr>
        <p:pic>
          <p:nvPicPr>
            <p:cNvPr id="6" name="Picture 5">
              <a:extLst>
                <a:ext uri="{FF2B5EF4-FFF2-40B4-BE49-F238E27FC236}">
                  <a16:creationId xmlns:a16="http://schemas.microsoft.com/office/drawing/2014/main" id="{7B64DCA7-C316-D843-AC2B-A01DE0D65C5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05415" y="2629004"/>
              <a:ext cx="994669" cy="2491415"/>
            </a:xfrm>
            <a:prstGeom prst="rect">
              <a:avLst/>
            </a:prstGeom>
          </p:spPr>
        </p:pic>
        <p:pic>
          <p:nvPicPr>
            <p:cNvPr id="8" name="Picture 7">
              <a:extLst>
                <a:ext uri="{FF2B5EF4-FFF2-40B4-BE49-F238E27FC236}">
                  <a16:creationId xmlns:a16="http://schemas.microsoft.com/office/drawing/2014/main" id="{BF278518-B4B6-5B40-B27D-87D56A6F27C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735355" y="2665885"/>
              <a:ext cx="536575" cy="517671"/>
            </a:xfrm>
            <a:prstGeom prst="rect">
              <a:avLst/>
            </a:prstGeom>
          </p:spPr>
        </p:pic>
      </p:grpSp>
      <p:grpSp>
        <p:nvGrpSpPr>
          <p:cNvPr id="11" name="Group 10">
            <a:extLst>
              <a:ext uri="{FF2B5EF4-FFF2-40B4-BE49-F238E27FC236}">
                <a16:creationId xmlns:a16="http://schemas.microsoft.com/office/drawing/2014/main" id="{CF3A3990-FC89-5A4F-8209-78D7548DB71A}"/>
              </a:ext>
            </a:extLst>
          </p:cNvPr>
          <p:cNvGrpSpPr/>
          <p:nvPr/>
        </p:nvGrpSpPr>
        <p:grpSpPr>
          <a:xfrm>
            <a:off x="4580351" y="2629003"/>
            <a:ext cx="1015288" cy="2491415"/>
            <a:chOff x="4580351" y="2629003"/>
            <a:chExt cx="1015288" cy="2491415"/>
          </a:xfrm>
        </p:grpSpPr>
        <p:pic>
          <p:nvPicPr>
            <p:cNvPr id="7" name="Picture 6">
              <a:extLst>
                <a:ext uri="{FF2B5EF4-FFF2-40B4-BE49-F238E27FC236}">
                  <a16:creationId xmlns:a16="http://schemas.microsoft.com/office/drawing/2014/main" id="{F320237F-C867-5142-A4B7-5FB41F7EE5A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580351" y="2629003"/>
              <a:ext cx="1015288" cy="2491415"/>
            </a:xfrm>
            <a:prstGeom prst="rect">
              <a:avLst/>
            </a:prstGeom>
          </p:spPr>
        </p:pic>
        <p:pic>
          <p:nvPicPr>
            <p:cNvPr id="9" name="Picture 8">
              <a:extLst>
                <a:ext uri="{FF2B5EF4-FFF2-40B4-BE49-F238E27FC236}">
                  <a16:creationId xmlns:a16="http://schemas.microsoft.com/office/drawing/2014/main" id="{A71AE882-3A66-4841-8BE8-28A503A456B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733555" y="3681585"/>
              <a:ext cx="523875" cy="533400"/>
            </a:xfrm>
            <a:prstGeom prst="rect">
              <a:avLst/>
            </a:prstGeom>
          </p:spPr>
        </p:pic>
      </p:grpSp>
    </p:spTree>
    <p:extLst>
      <p:ext uri="{BB962C8B-B14F-4D97-AF65-F5344CB8AC3E}">
        <p14:creationId xmlns:p14="http://schemas.microsoft.com/office/powerpoint/2010/main" val="8742234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as a stochastic integral</a:t>
            </a:r>
          </a:p>
        </p:txBody>
      </p:sp>
      <p:sp>
        <p:nvSpPr>
          <p:cNvPr id="12" name="Content Placeholder 2">
            <a:extLst>
              <a:ext uri="{FF2B5EF4-FFF2-40B4-BE49-F238E27FC236}">
                <a16:creationId xmlns:a16="http://schemas.microsoft.com/office/drawing/2014/main" id="{DF2282E8-C505-A641-BC17-5673CA998236}"/>
              </a:ext>
            </a:extLst>
          </p:cNvPr>
          <p:cNvSpPr>
            <a:spLocks noGrp="1"/>
          </p:cNvSpPr>
          <p:nvPr>
            <p:ph idx="1"/>
          </p:nvPr>
        </p:nvSpPr>
        <p:spPr>
          <a:xfrm>
            <a:off x="838199" y="1073889"/>
            <a:ext cx="10898689" cy="583461"/>
          </a:xfrm>
        </p:spPr>
        <p:txBody>
          <a:bodyPr>
            <a:normAutofit/>
          </a:bodyPr>
          <a:lstStyle/>
          <a:p>
            <a:pPr marL="0" indent="0">
              <a:buNone/>
            </a:pPr>
            <a:r>
              <a:rPr lang="en-US" dirty="0">
                <a:latin typeface="Calibri" panose="020F0502020204030204" pitchFamily="34" charset="0"/>
                <a:cs typeface="Calibri" panose="020F0502020204030204" pitchFamily="34" charset="0"/>
              </a:rPr>
              <a:t>Simple expression for regret with 2 experts: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ADC098C-CA5A-3B4A-A62B-646409DC1E36}"/>
                  </a:ext>
                </a:extLst>
              </p:cNvPr>
              <p:cNvSpPr txBox="1"/>
              <p:nvPr/>
            </p:nvSpPr>
            <p:spPr>
              <a:xfrm>
                <a:off x="1137999" y="1657350"/>
                <a:ext cx="4262449" cy="970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xmlns="">
          <p:sp>
            <p:nvSpPr>
              <p:cNvPr id="13" name="TextBox 12">
                <a:extLst>
                  <a:ext uri="{FF2B5EF4-FFF2-40B4-BE49-F238E27FC236}">
                    <a16:creationId xmlns:a16="http://schemas.microsoft.com/office/drawing/2014/main" id="{1ADC098C-CA5A-3B4A-A62B-646409DC1E36}"/>
                  </a:ext>
                </a:extLst>
              </p:cNvPr>
              <p:cNvSpPr txBox="1">
                <a:spLocks noRot="1" noChangeAspect="1" noMove="1" noResize="1" noEditPoints="1" noAdjustHandles="1" noChangeArrowheads="1" noChangeShapeType="1" noTextEdit="1"/>
              </p:cNvSpPr>
              <p:nvPr/>
            </p:nvSpPr>
            <p:spPr>
              <a:xfrm>
                <a:off x="1137999" y="1657350"/>
                <a:ext cx="4262449" cy="970971"/>
              </a:xfrm>
              <a:prstGeom prst="rect">
                <a:avLst/>
              </a:prstGeom>
              <a:blipFill>
                <a:blip r:embed="rId3"/>
                <a:stretch>
                  <a:fillRect l="-2083" t="-149351" r="-2083" b="-205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462997C-8B2C-FF49-A9A9-D5707D0BE6E1}"/>
                  </a:ext>
                </a:extLst>
              </p:cNvPr>
              <p:cNvSpPr txBox="1"/>
              <p:nvPr/>
            </p:nvSpPr>
            <p:spPr>
              <a:xfrm>
                <a:off x="6095999" y="1691173"/>
                <a:ext cx="4011867" cy="451662"/>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d>
                      <m:dPr>
                        <m:begChr m:val="|"/>
                        <m:endChr m:val="|"/>
                        <m:ctrlPr>
                          <a:rPr lang="en-US" sz="2600" b="0" i="1" smtClean="0">
                            <a:latin typeface="Cambria Math" panose="02040503050406030204" pitchFamily="18" charset="0"/>
                          </a:rPr>
                        </m:ctrlPr>
                      </m:dPr>
                      <m:e>
                        <m:nary>
                          <m:naryPr>
                            <m:chr m:val="∑"/>
                            <m:supHide m:val="on"/>
                            <m:ctrlPr>
                              <a:rPr lang="en-US" sz="2600" i="1" smtClean="0">
                                <a:latin typeface="Cambria Math" panose="02040503050406030204" pitchFamily="18" charset="0"/>
                                <a:cs typeface="Calibri" panose="020F0502020204030204" pitchFamily="34" charset="0"/>
                              </a:rPr>
                            </m:ctrlPr>
                          </m:naryPr>
                          <m:sub>
                            <m:r>
                              <a:rPr lang="en-US" sz="2600" i="1">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m:t>
                            </m:r>
                            <m:r>
                              <a:rPr lang="en-US" sz="2600" b="0" i="1" smtClean="0">
                                <a:latin typeface="Cambria Math" panose="02040503050406030204" pitchFamily="18" charset="0"/>
                                <a:cs typeface="Calibri" panose="020F0502020204030204" pitchFamily="34" charset="0"/>
                              </a:rPr>
                              <m:t>𝑇</m:t>
                            </m:r>
                          </m:sub>
                          <m:sup/>
                          <m:e>
                            <m:r>
                              <a:rPr lang="en-US" sz="2600" b="0" i="1" smtClean="0">
                                <a:latin typeface="Cambria Math" panose="02040503050406030204" pitchFamily="18" charset="0"/>
                                <a:cs typeface="Calibri" panose="020F0502020204030204" pitchFamily="34" charset="0"/>
                              </a:rPr>
                              <m:t>(</m:t>
                            </m:r>
                            <m:sSub>
                              <m:sSubPr>
                                <m:ctrlPr>
                                  <a:rPr lang="en-US" sz="2600" i="1">
                                    <a:latin typeface="Cambria Math" panose="02040503050406030204" pitchFamily="18" charset="0"/>
                                    <a:cs typeface="Calibri" panose="020F0502020204030204" pitchFamily="34" charset="0"/>
                                  </a:rPr>
                                </m:ctrlPr>
                              </m:sSubPr>
                              <m:e>
                                <m:r>
                                  <a:rPr lang="en-US" sz="2600" i="1">
                                    <a:latin typeface="Cambria Math" panose="02040503050406030204" pitchFamily="18" charset="0"/>
                                    <a:cs typeface="Calibri" panose="020F0502020204030204" pitchFamily="34" charset="0"/>
                                  </a:rPr>
                                  <m:t>𝑐</m:t>
                                </m:r>
                              </m:e>
                              <m:sub>
                                <m:r>
                                  <a:rPr lang="en-US" sz="2600" i="1">
                                    <a:latin typeface="Cambria Math" panose="02040503050406030204" pitchFamily="18" charset="0"/>
                                    <a:cs typeface="Calibri" panose="020F0502020204030204" pitchFamily="34" charset="0"/>
                                  </a:rPr>
                                  <m:t>𝑡</m:t>
                                </m:r>
                                <m:r>
                                  <a:rPr lang="en-US" sz="2600" i="1">
                                    <a:latin typeface="Cambria Math" panose="02040503050406030204" pitchFamily="18" charset="0"/>
                                    <a:cs typeface="Calibri" panose="020F0502020204030204" pitchFamily="34" charset="0"/>
                                  </a:rPr>
                                  <m:t>,1</m:t>
                                </m:r>
                              </m:sub>
                            </m:sSub>
                            <m:r>
                              <a:rPr lang="en-US" sz="2600" b="0" i="1" smtClean="0">
                                <a:latin typeface="Cambria Math" panose="02040503050406030204" pitchFamily="18" charset="0"/>
                                <a:cs typeface="Calibri" panose="020F0502020204030204" pitchFamily="34" charset="0"/>
                              </a:rPr>
                              <m:t>−</m:t>
                            </m:r>
                            <m:sSub>
                              <m:sSubPr>
                                <m:ctrlPr>
                                  <a:rPr lang="en-US" sz="2600" b="0" i="1" smtClean="0">
                                    <a:latin typeface="Cambria Math" panose="02040503050406030204" pitchFamily="18" charset="0"/>
                                    <a:cs typeface="Calibri" panose="020F0502020204030204" pitchFamily="34" charset="0"/>
                                  </a:rPr>
                                </m:ctrlPr>
                              </m:sSubPr>
                              <m:e>
                                <m:r>
                                  <a:rPr lang="en-US" sz="2600" b="0" i="1" smtClean="0">
                                    <a:latin typeface="Cambria Math" panose="02040503050406030204" pitchFamily="18" charset="0"/>
                                    <a:cs typeface="Calibri" panose="020F0502020204030204" pitchFamily="34" charset="0"/>
                                  </a:rPr>
                                  <m:t>𝑐</m:t>
                                </m:r>
                              </m:e>
                              <m:sub>
                                <m:r>
                                  <a:rPr lang="en-US" sz="2600" b="0" i="1" smtClean="0">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,2</m:t>
                                </m:r>
                              </m:sub>
                            </m:sSub>
                            <m:r>
                              <a:rPr lang="en-US" sz="2600" b="0" i="1" smtClean="0">
                                <a:latin typeface="Cambria Math" panose="02040503050406030204" pitchFamily="18" charset="0"/>
                                <a:cs typeface="Calibri" panose="020F0502020204030204" pitchFamily="34" charset="0"/>
                              </a:rPr>
                              <m:t>)</m:t>
                            </m:r>
                          </m:e>
                        </m:nary>
                      </m:e>
                    </m:d>
                  </m:oMath>
                </a14:m>
                <a:r>
                  <a:rPr lang="en-US" sz="2600" dirty="0"/>
                  <a:t> (gap)</a:t>
                </a:r>
              </a:p>
            </p:txBody>
          </p:sp>
        </mc:Choice>
        <mc:Fallback xmlns="">
          <p:sp>
            <p:nvSpPr>
              <p:cNvPr id="14" name="TextBox 13">
                <a:extLst>
                  <a:ext uri="{FF2B5EF4-FFF2-40B4-BE49-F238E27FC236}">
                    <a16:creationId xmlns:a16="http://schemas.microsoft.com/office/drawing/2014/main" id="{D462997C-8B2C-FF49-A9A9-D5707D0BE6E1}"/>
                  </a:ext>
                </a:extLst>
              </p:cNvPr>
              <p:cNvSpPr txBox="1">
                <a:spLocks noRot="1" noChangeAspect="1" noMove="1" noResize="1" noEditPoints="1" noAdjustHandles="1" noChangeArrowheads="1" noChangeShapeType="1" noTextEdit="1"/>
              </p:cNvSpPr>
              <p:nvPr/>
            </p:nvSpPr>
            <p:spPr>
              <a:xfrm>
                <a:off x="6095999" y="1691173"/>
                <a:ext cx="4011867" cy="451662"/>
              </a:xfrm>
              <a:prstGeom prst="rect">
                <a:avLst/>
              </a:prstGeom>
              <a:blipFill>
                <a:blip r:embed="rId4"/>
                <a:stretch>
                  <a:fillRect l="-3165" t="-140541" r="-3797" b="-2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46159B7-E0FE-2B46-9518-62A3D9678C51}"/>
                  </a:ext>
                </a:extLst>
              </p:cNvPr>
              <p:cNvSpPr txBox="1"/>
              <p:nvPr/>
            </p:nvSpPr>
            <p:spPr>
              <a:xfrm>
                <a:off x="6095999" y="2376156"/>
                <a:ext cx="4557914" cy="400110"/>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oMath>
                </a14:m>
                <a:r>
                  <a:rPr lang="en-US" sz="2600" dirty="0"/>
                  <a:t> is alg.’s weight on </a:t>
                </a:r>
                <a:r>
                  <a:rPr lang="en-US" sz="2600" b="1" i="1" dirty="0"/>
                  <a:t>worst</a:t>
                </a:r>
                <a:r>
                  <a:rPr lang="en-US" sz="2600" dirty="0"/>
                  <a:t> expert</a:t>
                </a:r>
              </a:p>
            </p:txBody>
          </p:sp>
        </mc:Choice>
        <mc:Fallback xmlns="">
          <p:sp>
            <p:nvSpPr>
              <p:cNvPr id="15" name="TextBox 14">
                <a:extLst>
                  <a:ext uri="{FF2B5EF4-FFF2-40B4-BE49-F238E27FC236}">
                    <a16:creationId xmlns:a16="http://schemas.microsoft.com/office/drawing/2014/main" id="{046159B7-E0FE-2B46-9518-62A3D9678C51}"/>
                  </a:ext>
                </a:extLst>
              </p:cNvPr>
              <p:cNvSpPr txBox="1">
                <a:spLocks noRot="1" noChangeAspect="1" noMove="1" noResize="1" noEditPoints="1" noAdjustHandles="1" noChangeArrowheads="1" noChangeShapeType="1" noTextEdit="1"/>
              </p:cNvSpPr>
              <p:nvPr/>
            </p:nvSpPr>
            <p:spPr>
              <a:xfrm>
                <a:off x="6095999" y="2376156"/>
                <a:ext cx="4557914" cy="400110"/>
              </a:xfrm>
              <a:prstGeom prst="rect">
                <a:avLst/>
              </a:prstGeom>
              <a:blipFill>
                <a:blip r:embed="rId5"/>
                <a:stretch>
                  <a:fillRect l="-2786" t="-21212" r="-3343" b="-42424"/>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DB37F1E7-8DB2-C442-ACFB-1CEE1C517908}"/>
              </a:ext>
            </a:extLst>
          </p:cNvPr>
          <p:cNvSpPr/>
          <p:nvPr/>
        </p:nvSpPr>
        <p:spPr>
          <a:xfrm rot="16200000" flipH="1">
            <a:off x="4382388" y="1656851"/>
            <a:ext cx="215227" cy="1492150"/>
          </a:xfrm>
          <a:prstGeom prst="rightBrace">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D402325-A917-0245-82C4-6D60DC64725C}"/>
                  </a:ext>
                </a:extLst>
              </p:cNvPr>
              <p:cNvSpPr txBox="1"/>
              <p:nvPr/>
            </p:nvSpPr>
            <p:spPr>
              <a:xfrm>
                <a:off x="3799555" y="2516975"/>
                <a:ext cx="1729833"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𝟎</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oMath>
                  </m:oMathPara>
                </a14:m>
                <a:endParaRPr lang="en-US" sz="2600" dirty="0"/>
              </a:p>
            </p:txBody>
          </p:sp>
        </mc:Choice>
        <mc:Fallback xmlns="">
          <p:sp>
            <p:nvSpPr>
              <p:cNvPr id="19" name="TextBox 18">
                <a:extLst>
                  <a:ext uri="{FF2B5EF4-FFF2-40B4-BE49-F238E27FC236}">
                    <a16:creationId xmlns:a16="http://schemas.microsoft.com/office/drawing/2014/main" id="{8D402325-A917-0245-82C4-6D60DC64725C}"/>
                  </a:ext>
                </a:extLst>
              </p:cNvPr>
              <p:cNvSpPr txBox="1">
                <a:spLocks noRot="1" noChangeAspect="1" noMove="1" noResize="1" noEditPoints="1" noAdjustHandles="1" noChangeArrowheads="1" noChangeShapeType="1" noTextEdit="1"/>
              </p:cNvSpPr>
              <p:nvPr/>
            </p:nvSpPr>
            <p:spPr>
              <a:xfrm>
                <a:off x="3799555" y="2516975"/>
                <a:ext cx="1729833" cy="400110"/>
              </a:xfrm>
              <a:prstGeom prst="rect">
                <a:avLst/>
              </a:prstGeom>
              <a:blipFill>
                <a:blip r:embed="rId6"/>
                <a:stretch>
                  <a:fillRect l="-2190" r="-6569" b="-303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9EB3E358-14B2-BE46-AD77-DDF90E0735AA}"/>
                  </a:ext>
                </a:extLst>
              </p:cNvPr>
              <p:cNvSpPr txBox="1">
                <a:spLocks/>
              </p:cNvSpPr>
              <p:nvPr/>
            </p:nvSpPr>
            <p:spPr>
              <a:xfrm>
                <a:off x="838199" y="3370165"/>
                <a:ext cx="10515602" cy="1017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Calibri" panose="020F0502020204030204" pitchFamily="34" charset="0"/>
                    <a:cs typeface="Calibri" panose="020F0502020204030204" pitchFamily="34" charset="0"/>
                  </a:rPr>
                  <a:t>Idea.</a:t>
                </a:r>
                <a:r>
                  <a:rPr lang="en-US" dirty="0">
                    <a:latin typeface="Calibri" panose="020F0502020204030204" pitchFamily="34" charset="0"/>
                    <a:cs typeface="Calibri" panose="020F0502020204030204" pitchFamily="34" charset="0"/>
                  </a:rPr>
                  <a:t> Evolve </a:t>
                </a:r>
                <a14:m>
                  <m:oMath xmlns:m="http://schemas.openxmlformats.org/officeDocument/2006/math">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𝑔</m:t>
                        </m:r>
                      </m:e>
                      <m:sub>
                        <m:r>
                          <a:rPr lang="en-US" b="0" i="1" smtClean="0">
                            <a:latin typeface="Cambria Math" panose="02040503050406030204" pitchFamily="18" charset="0"/>
                            <a:cs typeface="Calibri" panose="020F0502020204030204" pitchFamily="34" charset="0"/>
                          </a:rPr>
                          <m:t>𝑡</m:t>
                        </m:r>
                      </m:sub>
                    </m:sSub>
                  </m:oMath>
                </a14:m>
                <a:r>
                  <a:rPr lang="en-US" dirty="0">
                    <a:latin typeface="Calibri" panose="020F0502020204030204" pitchFamily="34" charset="0"/>
                    <a:cs typeface="Calibri" panose="020F0502020204030204" pitchFamily="34" charset="0"/>
                  </a:rPr>
                  <a:t> as stochastic process and control regret almost surely.</a:t>
                </a:r>
              </a:p>
              <a:p>
                <a:pPr marL="0" indent="0">
                  <a:buNone/>
                </a:pPr>
                <a:r>
                  <a:rPr lang="en-US" b="1" dirty="0">
                    <a:solidFill>
                      <a:schemeClr val="bg1"/>
                    </a:solidFill>
                    <a:latin typeface="Calibri" panose="020F0502020204030204" pitchFamily="34" charset="0"/>
                    <a:cs typeface="Calibri" panose="020F0502020204030204" pitchFamily="34" charset="0"/>
                  </a:rPr>
                  <a:t>Idea.</a:t>
                </a:r>
                <a:r>
                  <a:rPr lang="en-US" dirty="0">
                    <a:latin typeface="Calibri" panose="020F0502020204030204" pitchFamily="34" charset="0"/>
                    <a:cs typeface="Calibri" panose="020F0502020204030204" pitchFamily="34" charset="0"/>
                  </a:rPr>
                  <a:t> Let’s evolve </a:t>
                </a:r>
                <a14:m>
                  <m:oMath xmlns:m="http://schemas.openxmlformats.org/officeDocument/2006/math">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𝑔</m:t>
                        </m:r>
                      </m:e>
                      <m:sub>
                        <m:r>
                          <a:rPr lang="en-US" b="0" i="1" smtClean="0">
                            <a:latin typeface="Cambria Math" panose="02040503050406030204" pitchFamily="18" charset="0"/>
                            <a:cs typeface="Calibri" panose="020F0502020204030204" pitchFamily="34" charset="0"/>
                          </a:rPr>
                          <m:t>𝑡</m:t>
                        </m:r>
                      </m:sub>
                    </m:sSub>
                  </m:oMath>
                </a14:m>
                <a:r>
                  <a:rPr lang="en-US"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as a reflected random walk.</a:t>
                </a:r>
              </a:p>
              <a:p>
                <a:pPr marL="0" indent="0">
                  <a:buFont typeface="Arial" panose="020B0604020202020204" pitchFamily="34" charset="0"/>
                  <a:buNone/>
                </a:pPr>
                <a:endParaRPr lang="en-US" b="1" dirty="0">
                  <a:latin typeface="Calibri" panose="020F0502020204030204" pitchFamily="34" charset="0"/>
                  <a:cs typeface="Calibri" panose="020F0502020204030204" pitchFamily="34" charset="0"/>
                </a:endParaRPr>
              </a:p>
            </p:txBody>
          </p:sp>
        </mc:Choice>
        <mc:Fallback xmlns="">
          <p:sp>
            <p:nvSpPr>
              <p:cNvPr id="20" name="Content Placeholder 2">
                <a:extLst>
                  <a:ext uri="{FF2B5EF4-FFF2-40B4-BE49-F238E27FC236}">
                    <a16:creationId xmlns:a16="http://schemas.microsoft.com/office/drawing/2014/main" id="{9EB3E358-14B2-BE46-AD77-DDF90E0735AA}"/>
                  </a:ext>
                </a:extLst>
              </p:cNvPr>
              <p:cNvSpPr txBox="1">
                <a:spLocks noRot="1" noChangeAspect="1" noMove="1" noResize="1" noEditPoints="1" noAdjustHandles="1" noChangeArrowheads="1" noChangeShapeType="1" noTextEdit="1"/>
              </p:cNvSpPr>
              <p:nvPr/>
            </p:nvSpPr>
            <p:spPr>
              <a:xfrm>
                <a:off x="838199" y="3370165"/>
                <a:ext cx="10515602" cy="1017411"/>
              </a:xfrm>
              <a:prstGeom prst="rect">
                <a:avLst/>
              </a:prstGeom>
              <a:blipFill>
                <a:blip r:embed="rId7"/>
                <a:stretch>
                  <a:fillRect l="-1086" t="-8642" b="-135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C985F439-F73C-E54A-9BB4-FA156A0C9CED}"/>
                  </a:ext>
                </a:extLst>
              </p:cNvPr>
              <p:cNvSpPr/>
              <p:nvPr/>
            </p:nvSpPr>
            <p:spPr>
              <a:xfrm>
                <a:off x="1007593" y="5056098"/>
                <a:ext cx="4983475" cy="99225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Cont</m:t>
                      </m:r>
                      <m:r>
                        <m:rPr>
                          <m:sty m:val="p"/>
                        </m:rPr>
                        <a:rPr lang="en-US" sz="2600" smtClean="0">
                          <a:latin typeface="Cambria Math" panose="02040503050406030204" pitchFamily="18" charset="0"/>
                        </a:rPr>
                        <m:t>Reg</m:t>
                      </m:r>
                      <m:d>
                        <m:dPr>
                          <m:ctrlPr>
                            <a:rPr lang="en-US" sz="2600" i="1">
                              <a:latin typeface="Cambria Math" panose="02040503050406030204" pitchFamily="18" charset="0"/>
                            </a:rPr>
                          </m:ctrlPr>
                        </m:dPr>
                        <m:e>
                          <m:r>
                            <a:rPr lang="en-US" sz="2600" i="1">
                              <a:latin typeface="Cambria Math" panose="02040503050406030204" pitchFamily="18" charset="0"/>
                            </a:rPr>
                            <m:t>𝑇</m:t>
                          </m:r>
                        </m:e>
                      </m:d>
                      <m:r>
                        <a:rPr lang="en-US" sz="2600" i="1">
                          <a:latin typeface="Cambria Math" panose="02040503050406030204" pitchFamily="18" charset="0"/>
                        </a:rPr>
                        <m:t>=</m:t>
                      </m:r>
                      <m:nary>
                        <m:naryPr>
                          <m:ctrlPr>
                            <a:rPr lang="en-US" sz="2600" b="0" i="1" smtClean="0">
                              <a:latin typeface="Cambria Math" panose="02040503050406030204" pitchFamily="18" charset="0"/>
                            </a:rPr>
                          </m:ctrlPr>
                        </m:naryPr>
                        <m:sub>
                          <m:r>
                            <a:rPr lang="en-US" sz="2600" b="0" i="1" smtClean="0">
                              <a:latin typeface="Cambria Math" panose="02040503050406030204" pitchFamily="18" charset="0"/>
                            </a:rPr>
                            <m:t>0</m:t>
                          </m:r>
                        </m:sub>
                        <m:sup>
                          <m:r>
                            <a:rPr lang="en-US" sz="2600" b="0" i="1" smtClean="0">
                              <a:latin typeface="Cambria Math" panose="02040503050406030204" pitchFamily="18" charset="0"/>
                            </a:rPr>
                            <m:t>𝑇</m:t>
                          </m:r>
                        </m:sup>
                        <m:e>
                          <m:r>
                            <a:rPr lang="en-US" sz="2600" b="1" i="1" smtClean="0">
                              <a:solidFill>
                                <a:schemeClr val="accent1"/>
                              </a:solidFill>
                              <a:latin typeface="Cambria Math" panose="02040503050406030204" pitchFamily="18" charset="0"/>
                            </a:rPr>
                            <m:t>𝒑</m:t>
                          </m:r>
                          <m:d>
                            <m:dPr>
                              <m:ctrlPr>
                                <a:rPr lang="en-US" sz="2600" b="1" i="1" smtClean="0">
                                  <a:solidFill>
                                    <a:schemeClr val="accent1"/>
                                  </a:solidFill>
                                  <a:latin typeface="Cambria Math" panose="02040503050406030204" pitchFamily="18" charset="0"/>
                                </a:rPr>
                              </m:ctrlPr>
                            </m:dPr>
                            <m:e>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d>
                                <m:dPr>
                                  <m:begChr m:val="|"/>
                                  <m:endChr m:val="|"/>
                                  <m:ctrlPr>
                                    <a:rPr lang="en-US" sz="2600" b="1" i="1" smtClean="0">
                                      <a:solidFill>
                                        <a:schemeClr val="accent1"/>
                                      </a:solidFill>
                                      <a:latin typeface="Cambria Math" panose="02040503050406030204" pitchFamily="18" charset="0"/>
                                    </a:rPr>
                                  </m:ctrlPr>
                                </m:dPr>
                                <m:e>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𝑩</m:t>
                                      </m:r>
                                    </m:e>
                                    <m:sub>
                                      <m:r>
                                        <a:rPr lang="en-US" sz="2600" b="1" i="1" smtClean="0">
                                          <a:solidFill>
                                            <a:schemeClr val="accent1"/>
                                          </a:solidFill>
                                          <a:latin typeface="Cambria Math" panose="02040503050406030204" pitchFamily="18" charset="0"/>
                                        </a:rPr>
                                        <m:t>𝒕</m:t>
                                      </m:r>
                                    </m:sub>
                                  </m:sSub>
                                </m:e>
                              </m:d>
                            </m:e>
                          </m:d>
                          <m:r>
                            <a:rPr lang="en-US" sz="2600" b="0" i="1" smtClean="0">
                              <a:latin typeface="Cambria Math" panose="02040503050406030204" pitchFamily="18" charset="0"/>
                            </a:rPr>
                            <m:t> </m:t>
                          </m:r>
                          <m:r>
                            <m:rPr>
                              <m:sty m:val="p"/>
                            </m:rPr>
                            <a:rPr lang="en-US" sz="2600" b="0" i="0" smtClean="0">
                              <a:latin typeface="Cambria Math" panose="02040503050406030204" pitchFamily="18" charset="0"/>
                            </a:rPr>
                            <m:t>d</m:t>
                          </m:r>
                          <m:d>
                            <m:dPr>
                              <m:begChr m:val="|"/>
                              <m:endChr m:val="|"/>
                              <m:ctrlPr>
                                <a:rPr lang="en-US" sz="2600" b="1" i="1" smtClean="0">
                                  <a:solidFill>
                                    <a:srgbClr val="FF0000"/>
                                  </a:solidFill>
                                  <a:latin typeface="Cambria Math" panose="02040503050406030204" pitchFamily="18" charset="0"/>
                                </a:rPr>
                              </m:ctrlPr>
                            </m:dPr>
                            <m:e>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𝑩</m:t>
                                  </m:r>
                                </m:e>
                                <m:sub>
                                  <m:r>
                                    <a:rPr lang="en-US" sz="2600" b="1" i="1" smtClean="0">
                                      <a:solidFill>
                                        <a:srgbClr val="FF0000"/>
                                      </a:solidFill>
                                      <a:latin typeface="Cambria Math" panose="02040503050406030204" pitchFamily="18" charset="0"/>
                                    </a:rPr>
                                    <m:t>𝒕</m:t>
                                  </m:r>
                                </m:sub>
                              </m:sSub>
                            </m:e>
                          </m:d>
                          <m:r>
                            <a:rPr lang="en-US" sz="2600" b="0" i="1" smtClean="0">
                              <a:latin typeface="Cambria Math" panose="02040503050406030204" pitchFamily="18" charset="0"/>
                            </a:rPr>
                            <m:t> </m:t>
                          </m:r>
                        </m:e>
                      </m:nary>
                    </m:oMath>
                  </m:oMathPara>
                </a14:m>
                <a:endParaRPr lang="en-US" sz="2600" dirty="0"/>
              </a:p>
            </p:txBody>
          </p:sp>
        </mc:Choice>
        <mc:Fallback xmlns="">
          <p:sp>
            <p:nvSpPr>
              <p:cNvPr id="22" name="Rectangle 21">
                <a:extLst>
                  <a:ext uri="{FF2B5EF4-FFF2-40B4-BE49-F238E27FC236}">
                    <a16:creationId xmlns:a16="http://schemas.microsoft.com/office/drawing/2014/main" id="{C985F439-F73C-E54A-9BB4-FA156A0C9CED}"/>
                  </a:ext>
                </a:extLst>
              </p:cNvPr>
              <p:cNvSpPr>
                <a:spLocks noRot="1" noChangeAspect="1" noMove="1" noResize="1" noEditPoints="1" noAdjustHandles="1" noChangeArrowheads="1" noChangeShapeType="1" noTextEdit="1"/>
              </p:cNvSpPr>
              <p:nvPr/>
            </p:nvSpPr>
            <p:spPr>
              <a:xfrm>
                <a:off x="1007593" y="5056098"/>
                <a:ext cx="4983475" cy="992259"/>
              </a:xfrm>
              <a:prstGeom prst="rect">
                <a:avLst/>
              </a:prstGeom>
              <a:blipFill>
                <a:blip r:embed="rId8"/>
                <a:stretch>
                  <a:fillRect t="-159494" r="-254" b="-236709"/>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97D10E78-10C6-E048-847D-6537A76ECCA2}"/>
              </a:ext>
            </a:extLst>
          </p:cNvPr>
          <p:cNvSpPr txBox="1">
            <a:spLocks/>
          </p:cNvSpPr>
          <p:nvPr/>
        </p:nvSpPr>
        <p:spPr>
          <a:xfrm>
            <a:off x="838198" y="4629900"/>
            <a:ext cx="10515602" cy="5780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A continuous formulation:</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74B75B5-ACA0-E441-B805-43515B9A91F3}"/>
                  </a:ext>
                </a:extLst>
              </p:cNvPr>
              <p:cNvSpPr txBox="1"/>
              <p:nvPr/>
            </p:nvSpPr>
            <p:spPr>
              <a:xfrm>
                <a:off x="6548203" y="5352172"/>
                <a:ext cx="3169907" cy="400110"/>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𝑩</m:t>
                        </m:r>
                      </m:e>
                      <m:sub>
                        <m:r>
                          <a:rPr lang="en-US" sz="2600" b="1" i="1" smtClean="0">
                            <a:solidFill>
                              <a:srgbClr val="FF0000"/>
                            </a:solidFill>
                            <a:latin typeface="Cambria Math" panose="02040503050406030204" pitchFamily="18" charset="0"/>
                          </a:rPr>
                          <m:t>𝒕</m:t>
                        </m:r>
                      </m:sub>
                    </m:sSub>
                  </m:oMath>
                </a14:m>
                <a:r>
                  <a:rPr lang="en-US" sz="2600" dirty="0"/>
                  <a:t> is Brownian Motion.</a:t>
                </a:r>
              </a:p>
            </p:txBody>
          </p:sp>
        </mc:Choice>
        <mc:Fallback xmlns="">
          <p:sp>
            <p:nvSpPr>
              <p:cNvPr id="25" name="TextBox 24">
                <a:extLst>
                  <a:ext uri="{FF2B5EF4-FFF2-40B4-BE49-F238E27FC236}">
                    <a16:creationId xmlns:a16="http://schemas.microsoft.com/office/drawing/2014/main" id="{374B75B5-ACA0-E441-B805-43515B9A91F3}"/>
                  </a:ext>
                </a:extLst>
              </p:cNvPr>
              <p:cNvSpPr txBox="1">
                <a:spLocks noRot="1" noChangeAspect="1" noMove="1" noResize="1" noEditPoints="1" noAdjustHandles="1" noChangeArrowheads="1" noChangeShapeType="1" noTextEdit="1"/>
              </p:cNvSpPr>
              <p:nvPr/>
            </p:nvSpPr>
            <p:spPr>
              <a:xfrm>
                <a:off x="6548203" y="5352172"/>
                <a:ext cx="3169907" cy="400110"/>
              </a:xfrm>
              <a:prstGeom prst="rect">
                <a:avLst/>
              </a:prstGeom>
              <a:blipFill>
                <a:blip r:embed="rId9"/>
                <a:stretch>
                  <a:fillRect l="-4016" t="-21212" r="-5221" b="-45455"/>
                </a:stretch>
              </a:blipFill>
            </p:spPr>
            <p:txBody>
              <a:bodyPr/>
              <a:lstStyle/>
              <a:p>
                <a:r>
                  <a:rPr lang="en-US">
                    <a:noFill/>
                  </a:rPr>
                  <a:t> </a:t>
                </a:r>
              </a:p>
            </p:txBody>
          </p:sp>
        </mc:Fallback>
      </mc:AlternateContent>
    </p:spTree>
    <p:extLst>
      <p:ext uri="{BB962C8B-B14F-4D97-AF65-F5344CB8AC3E}">
        <p14:creationId xmlns:p14="http://schemas.microsoft.com/office/powerpoint/2010/main" val="166487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4" grpId="0"/>
      <p:bldP spid="25" grpId="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EFF7E903-6A6E-CA4F-87CE-40A015D4FFB8}"/>
                  </a:ext>
                </a:extLst>
              </p:cNvPr>
              <p:cNvSpPr/>
              <p:nvPr/>
            </p:nvSpPr>
            <p:spPr>
              <a:xfrm>
                <a:off x="838200" y="2456534"/>
                <a:ext cx="10121348"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xmlns="">
          <p:sp>
            <p:nvSpPr>
              <p:cNvPr id="14" name="Rounded Rectangle 13">
                <a:extLst>
                  <a:ext uri="{FF2B5EF4-FFF2-40B4-BE49-F238E27FC236}">
                    <a16:creationId xmlns:a16="http://schemas.microsoft.com/office/drawing/2014/main" id="{EFF7E903-6A6E-CA4F-87CE-40A015D4FFB8}"/>
                  </a:ext>
                </a:extLst>
              </p:cNvPr>
              <p:cNvSpPr>
                <a:spLocks noRot="1" noChangeAspect="1" noMove="1" noResize="1" noEditPoints="1" noAdjustHandles="1" noChangeArrowheads="1" noChangeShapeType="1" noTextEdit="1"/>
              </p:cNvSpPr>
              <p:nvPr/>
            </p:nvSpPr>
            <p:spPr>
              <a:xfrm>
                <a:off x="838200" y="2456534"/>
                <a:ext cx="10121348" cy="749851"/>
              </a:xfrm>
              <a:prstGeom prst="roundRect">
                <a:avLst/>
              </a:prstGeom>
              <a:blipFill>
                <a:blip r:embed="rId5"/>
                <a:stretch>
                  <a:fillRect t="-93548" b="-146774"/>
                </a:stretch>
              </a:blipFill>
              <a:ln w="31750"/>
            </p:spPr>
            <p:txBody>
              <a:bodyPr/>
              <a:lstStyle/>
              <a:p>
                <a:r>
                  <a:rPr lang="en-US">
                    <a:noFill/>
                  </a:rPr>
                  <a:t> </a:t>
                </a:r>
              </a:p>
            </p:txBody>
          </p:sp>
        </mc:Fallback>
      </mc:AlternateContent>
      <p:sp>
        <p:nvSpPr>
          <p:cNvPr id="6" name="Rectangle 5">
            <a:extLst>
              <a:ext uri="{FF2B5EF4-FFF2-40B4-BE49-F238E27FC236}">
                <a16:creationId xmlns:a16="http://schemas.microsoft.com/office/drawing/2014/main" id="{05413B7B-B497-C14F-997C-46DB38FF237E}"/>
              </a:ext>
            </a:extLst>
          </p:cNvPr>
          <p:cNvSpPr/>
          <p:nvPr/>
        </p:nvSpPr>
        <p:spPr>
          <a:xfrm>
            <a:off x="1137725" y="21583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29FCE2D-B9DA-9241-9396-8B62433F549B}"/>
                  </a:ext>
                </a:extLst>
              </p:cNvPr>
              <p:cNvSpPr txBox="1"/>
              <p:nvPr/>
            </p:nvSpPr>
            <p:spPr>
              <a:xfrm>
                <a:off x="816243" y="3475391"/>
                <a:ext cx="10833849" cy="1384995"/>
              </a:xfrm>
              <a:prstGeom prst="rect">
                <a:avLst/>
              </a:prstGeom>
              <a:noFill/>
            </p:spPr>
            <p:txBody>
              <a:bodyPr wrap="square" rtlCol="0">
                <a:spAutoFit/>
              </a:bodyPr>
              <a:lstStyle/>
              <a:p>
                <a:r>
                  <a:rPr lang="en-US" sz="2800" b="1" dirty="0"/>
                  <a:t>Idea</a:t>
                </a:r>
                <a:r>
                  <a:rPr lang="en-US" sz="2800" dirty="0"/>
                  <a:t>. Find a “good” potential function </a:t>
                </a:r>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e>
                    </m:d>
                  </m:oMath>
                </a14:m>
                <a:r>
                  <a:rPr lang="en-US" sz="2800" dirty="0"/>
                  <a:t> and set alg. as </a:t>
                </a:r>
                <a14:m>
                  <m:oMath xmlns:m="http://schemas.openxmlformats.org/officeDocument/2006/math">
                    <m:r>
                      <a:rPr lang="en-US" sz="2800" b="0" i="1" smtClean="0">
                        <a:latin typeface="Cambria Math" panose="02040503050406030204" pitchFamily="18" charset="0"/>
                      </a:rPr>
                      <m:t>𝑝</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m:t>
                        </m:r>
                      </m:e>
                      <m:sub>
                        <m:r>
                          <a:rPr lang="en-US" sz="2800" b="0" i="1" smtClean="0">
                            <a:latin typeface="Cambria Math" panose="02040503050406030204" pitchFamily="18" charset="0"/>
                          </a:rPr>
                          <m:t>𝑥</m:t>
                        </m:r>
                      </m:sub>
                    </m:sSub>
                    <m:r>
                      <a:rPr lang="en-US" sz="2800" b="0" i="1" smtClean="0">
                        <a:latin typeface="Cambria Math" panose="02040503050406030204" pitchFamily="18" charset="0"/>
                      </a:rPr>
                      <m:t>𝑅</m:t>
                    </m:r>
                  </m:oMath>
                </a14:m>
                <a:r>
                  <a:rPr lang="en-US" sz="2800" dirty="0"/>
                  <a:t>.</a:t>
                </a:r>
              </a:p>
              <a:p>
                <a:endParaRPr lang="en-US" sz="2800" dirty="0"/>
              </a:p>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 gives formula for regret.</a:t>
                </a:r>
                <a:endParaRPr lang="en-US" sz="2800" dirty="0"/>
              </a:p>
            </p:txBody>
          </p:sp>
        </mc:Choice>
        <mc:Fallback xmlns="">
          <p:sp>
            <p:nvSpPr>
              <p:cNvPr id="26" name="TextBox 25">
                <a:extLst>
                  <a:ext uri="{FF2B5EF4-FFF2-40B4-BE49-F238E27FC236}">
                    <a16:creationId xmlns:a16="http://schemas.microsoft.com/office/drawing/2014/main" id="{B29FCE2D-B9DA-9241-9396-8B62433F549B}"/>
                  </a:ext>
                </a:extLst>
              </p:cNvPr>
              <p:cNvSpPr txBox="1">
                <a:spLocks noRot="1" noChangeAspect="1" noMove="1" noResize="1" noEditPoints="1" noAdjustHandles="1" noChangeArrowheads="1" noChangeShapeType="1" noTextEdit="1"/>
              </p:cNvSpPr>
              <p:nvPr/>
            </p:nvSpPr>
            <p:spPr>
              <a:xfrm>
                <a:off x="816243" y="3475391"/>
                <a:ext cx="10833849" cy="1384995"/>
              </a:xfrm>
              <a:prstGeom prst="rect">
                <a:avLst/>
              </a:prstGeom>
              <a:blipFill>
                <a:blip r:embed="rId6"/>
                <a:stretch>
                  <a:fillRect l="-1054" t="-4545" b="-10000"/>
                </a:stretch>
              </a:blipFill>
            </p:spPr>
            <p:txBody>
              <a:bodyPr/>
              <a:lstStyle/>
              <a:p>
                <a:r>
                  <a:rPr lang="en-US">
                    <a:noFill/>
                  </a:rPr>
                  <a:t> </a:t>
                </a:r>
              </a:p>
            </p:txBody>
          </p:sp>
        </mc:Fallback>
      </mc:AlternateContent>
    </p:spTree>
    <p:extLst>
      <p:ext uri="{BB962C8B-B14F-4D97-AF65-F5344CB8AC3E}">
        <p14:creationId xmlns:p14="http://schemas.microsoft.com/office/powerpoint/2010/main" val="261254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animBg="1"/>
      <p:bldP spid="26" grpId="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EFF7E903-6A6E-CA4F-87CE-40A015D4FFB8}"/>
                  </a:ext>
                </a:extLst>
              </p:cNvPr>
              <p:cNvSpPr/>
              <p:nvPr/>
            </p:nvSpPr>
            <p:spPr>
              <a:xfrm>
                <a:off x="838200" y="2456534"/>
                <a:ext cx="10121348"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xmlns="">
          <p:sp>
            <p:nvSpPr>
              <p:cNvPr id="14" name="Rounded Rectangle 13">
                <a:extLst>
                  <a:ext uri="{FF2B5EF4-FFF2-40B4-BE49-F238E27FC236}">
                    <a16:creationId xmlns:a16="http://schemas.microsoft.com/office/drawing/2014/main" id="{EFF7E903-6A6E-CA4F-87CE-40A015D4FFB8}"/>
                  </a:ext>
                </a:extLst>
              </p:cNvPr>
              <p:cNvSpPr>
                <a:spLocks noRot="1" noChangeAspect="1" noMove="1" noResize="1" noEditPoints="1" noAdjustHandles="1" noChangeArrowheads="1" noChangeShapeType="1" noTextEdit="1"/>
              </p:cNvSpPr>
              <p:nvPr/>
            </p:nvSpPr>
            <p:spPr>
              <a:xfrm>
                <a:off x="838200" y="2456534"/>
                <a:ext cx="10121348" cy="749851"/>
              </a:xfrm>
              <a:prstGeom prst="roundRect">
                <a:avLst/>
              </a:prstGeom>
              <a:blipFill>
                <a:blip r:embed="rId5"/>
                <a:stretch>
                  <a:fillRect t="-93548" b="-146774"/>
                </a:stretch>
              </a:blipFill>
              <a:ln w="31750"/>
            </p:spPr>
            <p:txBody>
              <a:bodyPr/>
              <a:lstStyle/>
              <a:p>
                <a:r>
                  <a:rPr lang="en-US">
                    <a:noFill/>
                  </a:rPr>
                  <a:t> </a:t>
                </a:r>
              </a:p>
            </p:txBody>
          </p:sp>
        </mc:Fallback>
      </mc:AlternateContent>
      <p:sp>
        <p:nvSpPr>
          <p:cNvPr id="6" name="Rectangle 5">
            <a:extLst>
              <a:ext uri="{FF2B5EF4-FFF2-40B4-BE49-F238E27FC236}">
                <a16:creationId xmlns:a16="http://schemas.microsoft.com/office/drawing/2014/main" id="{05413B7B-B497-C14F-997C-46DB38FF237E}"/>
              </a:ext>
            </a:extLst>
          </p:cNvPr>
          <p:cNvSpPr/>
          <p:nvPr/>
        </p:nvSpPr>
        <p:spPr>
          <a:xfrm>
            <a:off x="1137725" y="21583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01A9CD3-D8B3-D14D-A9E0-5CF8639FB565}"/>
                  </a:ext>
                </a:extLst>
              </p:cNvPr>
              <p:cNvSpPr txBox="1"/>
              <p:nvPr/>
            </p:nvSpPr>
            <p:spPr>
              <a:xfrm>
                <a:off x="838200" y="3861124"/>
                <a:ext cx="10833849" cy="523220"/>
              </a:xfrm>
              <a:prstGeom prst="rect">
                <a:avLst/>
              </a:prstGeom>
              <a:noFill/>
            </p:spPr>
            <p:txBody>
              <a:bodyPr wrap="square" rtlCol="0">
                <a:spAutoFit/>
              </a:bodyPr>
              <a:lstStyle/>
              <a:p>
                <a:r>
                  <a:rPr lang="en-US" sz="2800" dirty="0"/>
                  <a:t>If </a:t>
                </a:r>
                <a14:m>
                  <m:oMath xmlns:m="http://schemas.openxmlformats.org/officeDocument/2006/math">
                    <m:d>
                      <m:dPr>
                        <m:ctrlPr>
                          <a:rPr lang="en-US" sz="2800" i="1">
                            <a:solidFill>
                              <a:srgbClr val="7030A0"/>
                            </a:solidFill>
                            <a:latin typeface="Cambria Math" panose="02040503050406030204" pitchFamily="18" charset="0"/>
                          </a:rPr>
                        </m:ctrlPr>
                      </m:dPr>
                      <m:e>
                        <m:sSub>
                          <m:sSubPr>
                            <m:ctrlPr>
                              <a:rPr lang="en-US" sz="2800" i="1">
                                <a:solidFill>
                                  <a:srgbClr val="7030A0"/>
                                </a:solidFill>
                                <a:latin typeface="Cambria Math" panose="02040503050406030204" pitchFamily="18" charset="0"/>
                              </a:rPr>
                            </m:ctrlPr>
                          </m:sSubPr>
                          <m:e>
                            <m:r>
                              <a:rPr lang="en-US" sz="2800" i="1">
                                <a:solidFill>
                                  <a:srgbClr val="7030A0"/>
                                </a:solidFill>
                                <a:latin typeface="Cambria Math" panose="02040503050406030204" pitchFamily="18" charset="0"/>
                              </a:rPr>
                              <m:t>𝜕</m:t>
                            </m:r>
                          </m:e>
                          <m:sub>
                            <m:r>
                              <a:rPr lang="en-US" sz="2800" i="1">
                                <a:solidFill>
                                  <a:srgbClr val="7030A0"/>
                                </a:solidFill>
                                <a:latin typeface="Cambria Math" panose="02040503050406030204" pitchFamily="18" charset="0"/>
                              </a:rPr>
                              <m:t>𝑡</m:t>
                            </m:r>
                          </m:sub>
                        </m:sSub>
                        <m:r>
                          <a:rPr lang="en-US" sz="2800" i="1">
                            <a:solidFill>
                              <a:srgbClr val="7030A0"/>
                            </a:solidFill>
                            <a:latin typeface="Cambria Math" panose="02040503050406030204" pitchFamily="18" charset="0"/>
                          </a:rPr>
                          <m:t>+</m:t>
                        </m:r>
                        <m:f>
                          <m:fPr>
                            <m:type m:val="skw"/>
                            <m:ctrlPr>
                              <a:rPr lang="en-US" sz="2800" i="1">
                                <a:solidFill>
                                  <a:srgbClr val="7030A0"/>
                                </a:solidFill>
                                <a:latin typeface="Cambria Math" panose="02040503050406030204" pitchFamily="18" charset="0"/>
                              </a:rPr>
                            </m:ctrlPr>
                          </m:fPr>
                          <m:num>
                            <m:r>
                              <a:rPr lang="en-US" sz="2800" i="1">
                                <a:solidFill>
                                  <a:srgbClr val="7030A0"/>
                                </a:solidFill>
                                <a:latin typeface="Cambria Math" panose="02040503050406030204" pitchFamily="18" charset="0"/>
                              </a:rPr>
                              <m:t>1</m:t>
                            </m:r>
                          </m:num>
                          <m:den>
                            <m:r>
                              <a:rPr lang="en-US" sz="2800" i="1">
                                <a:solidFill>
                                  <a:srgbClr val="7030A0"/>
                                </a:solidFill>
                                <a:latin typeface="Cambria Math" panose="02040503050406030204" pitchFamily="18" charset="0"/>
                              </a:rPr>
                              <m:t>2</m:t>
                            </m:r>
                          </m:den>
                        </m:f>
                        <m:sSub>
                          <m:sSubPr>
                            <m:ctrlPr>
                              <a:rPr lang="en-US" sz="2800" i="1">
                                <a:solidFill>
                                  <a:srgbClr val="7030A0"/>
                                </a:solidFill>
                                <a:latin typeface="Cambria Math" panose="02040503050406030204" pitchFamily="18" charset="0"/>
                              </a:rPr>
                            </m:ctrlPr>
                          </m:sSubPr>
                          <m:e>
                            <m:r>
                              <a:rPr lang="en-US" sz="2800" i="1">
                                <a:solidFill>
                                  <a:srgbClr val="7030A0"/>
                                </a:solidFill>
                                <a:latin typeface="Cambria Math" panose="02040503050406030204" pitchFamily="18" charset="0"/>
                              </a:rPr>
                              <m:t>𝜕</m:t>
                            </m:r>
                          </m:e>
                          <m:sub>
                            <m:r>
                              <a:rPr lang="en-US" sz="2800" i="1">
                                <a:solidFill>
                                  <a:srgbClr val="7030A0"/>
                                </a:solidFill>
                                <a:latin typeface="Cambria Math" panose="02040503050406030204" pitchFamily="18" charset="0"/>
                              </a:rPr>
                              <m:t>𝑥𝑥</m:t>
                            </m:r>
                          </m:sub>
                        </m:sSub>
                      </m:e>
                    </m:d>
                    <m:r>
                      <a:rPr lang="en-US" sz="2800" i="1">
                        <a:solidFill>
                          <a:srgbClr val="7030A0"/>
                        </a:solidFill>
                        <a:latin typeface="Cambria Math" panose="02040503050406030204" pitchFamily="18" charset="0"/>
                      </a:rPr>
                      <m:t>𝑅</m:t>
                    </m:r>
                    <m:d>
                      <m:dPr>
                        <m:ctrlPr>
                          <a:rPr lang="en-US" sz="2800" i="1">
                            <a:solidFill>
                              <a:srgbClr val="7030A0"/>
                            </a:solidFill>
                            <a:latin typeface="Cambria Math" panose="02040503050406030204" pitchFamily="18" charset="0"/>
                          </a:rPr>
                        </m:ctrlPr>
                      </m:dPr>
                      <m:e>
                        <m:r>
                          <a:rPr lang="en-US" sz="2800" i="1">
                            <a:solidFill>
                              <a:srgbClr val="7030A0"/>
                            </a:solidFill>
                            <a:latin typeface="Cambria Math" panose="02040503050406030204" pitchFamily="18" charset="0"/>
                          </a:rPr>
                          <m:t>𝑡</m:t>
                        </m:r>
                        <m:r>
                          <a:rPr lang="en-US" sz="2800" i="1">
                            <a:solidFill>
                              <a:srgbClr val="7030A0"/>
                            </a:solidFill>
                            <a:latin typeface="Cambria Math" panose="02040503050406030204" pitchFamily="18" charset="0"/>
                          </a:rPr>
                          <m:t>,</m:t>
                        </m:r>
                        <m:r>
                          <a:rPr lang="en-US" sz="2800" b="0" i="1" smtClean="0">
                            <a:solidFill>
                              <a:srgbClr val="7030A0"/>
                            </a:solidFill>
                            <a:latin typeface="Cambria Math" panose="02040503050406030204" pitchFamily="18" charset="0"/>
                          </a:rPr>
                          <m:t>𝑥</m:t>
                        </m:r>
                      </m:e>
                    </m:d>
                    <m:r>
                      <a:rPr lang="en-US" sz="2800" b="0" i="1" smtClean="0">
                        <a:solidFill>
                          <a:srgbClr val="7030A0"/>
                        </a:solidFill>
                        <a:latin typeface="Cambria Math" panose="02040503050406030204" pitchFamily="18" charset="0"/>
                      </a:rPr>
                      <m:t>=0</m:t>
                    </m:r>
                  </m:oMath>
                </a14:m>
                <a:r>
                  <a:rPr lang="en-US" sz="2800" dirty="0"/>
                  <a:t>, </a:t>
                </a:r>
                <a14:m>
                  <m:oMath xmlns:m="http://schemas.openxmlformats.org/officeDocument/2006/math">
                    <m:r>
                      <a:rPr lang="en-US" sz="2800" b="1" i="1" smtClean="0">
                        <a:solidFill>
                          <a:schemeClr val="accent1"/>
                        </a:solidFill>
                        <a:latin typeface="Cambria Math" panose="02040503050406030204" pitchFamily="18" charset="0"/>
                      </a:rPr>
                      <m:t>𝒑</m:t>
                    </m:r>
                    <m:r>
                      <a:rPr lang="en-US" sz="2800" b="1" i="1" smtClean="0">
                        <a:solidFill>
                          <a:schemeClr val="accent1"/>
                        </a:solidFill>
                        <a:latin typeface="Cambria Math" panose="02040503050406030204" pitchFamily="18" charset="0"/>
                      </a:rPr>
                      <m:t>≔</m:t>
                    </m:r>
                    <m:sSub>
                      <m:sSubPr>
                        <m:ctrlPr>
                          <a:rPr lang="en-US" sz="2800" b="1" i="1">
                            <a:solidFill>
                              <a:schemeClr val="accent1"/>
                            </a:solidFill>
                            <a:latin typeface="Cambria Math" panose="02040503050406030204" pitchFamily="18" charset="0"/>
                          </a:rPr>
                        </m:ctrlPr>
                      </m:sSubPr>
                      <m:e>
                        <m:r>
                          <a:rPr lang="en-US" sz="2800" b="1" i="1">
                            <a:solidFill>
                              <a:schemeClr val="accent1"/>
                            </a:solidFill>
                            <a:latin typeface="Cambria Math" panose="02040503050406030204" pitchFamily="18" charset="0"/>
                          </a:rPr>
                          <m:t>𝝏</m:t>
                        </m:r>
                      </m:e>
                      <m:sub>
                        <m:r>
                          <a:rPr lang="en-US" sz="2800" b="1" i="1">
                            <a:solidFill>
                              <a:schemeClr val="accent1"/>
                            </a:solidFill>
                            <a:latin typeface="Cambria Math" panose="02040503050406030204" pitchFamily="18" charset="0"/>
                          </a:rPr>
                          <m:t>𝒙</m:t>
                        </m:r>
                      </m:sub>
                    </m:sSub>
                    <m:r>
                      <a:rPr lang="en-US" sz="2800" b="1" i="1">
                        <a:solidFill>
                          <a:schemeClr val="accent1"/>
                        </a:solidFill>
                        <a:latin typeface="Cambria Math" panose="02040503050406030204" pitchFamily="18" charset="0"/>
                      </a:rPr>
                      <m:t>𝑹</m:t>
                    </m:r>
                  </m:oMath>
                </a14:m>
                <a:r>
                  <a:rPr lang="en-US" sz="2800" dirty="0"/>
                  <a:t>, and </a:t>
                </a:r>
                <a14:m>
                  <m:oMath xmlns:m="http://schemas.openxmlformats.org/officeDocument/2006/math">
                    <m:sSub>
                      <m:sSubPr>
                        <m:ctrlPr>
                          <a:rPr lang="en-US" sz="2800" b="1" i="1">
                            <a:solidFill>
                              <a:schemeClr val="accent1"/>
                            </a:solidFill>
                            <a:latin typeface="Cambria Math" panose="02040503050406030204" pitchFamily="18" charset="0"/>
                          </a:rPr>
                        </m:ctrlPr>
                      </m:sSubPr>
                      <m:e>
                        <m:r>
                          <a:rPr lang="en-US" sz="2800" b="1" i="1">
                            <a:solidFill>
                              <a:schemeClr val="accent1"/>
                            </a:solidFill>
                            <a:latin typeface="Cambria Math" panose="02040503050406030204" pitchFamily="18" charset="0"/>
                          </a:rPr>
                          <m:t>𝝏</m:t>
                        </m:r>
                      </m:e>
                      <m:sub>
                        <m:r>
                          <a:rPr lang="en-US" sz="2800" b="1" i="1">
                            <a:solidFill>
                              <a:schemeClr val="accent1"/>
                            </a:solidFill>
                            <a:latin typeface="Cambria Math" panose="02040503050406030204" pitchFamily="18" charset="0"/>
                          </a:rPr>
                          <m:t>𝒙</m:t>
                        </m:r>
                      </m:sub>
                    </m:sSub>
                    <m:r>
                      <a:rPr lang="en-US" sz="2800" b="1" i="1">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r>
                          <a:rPr lang="en-US" sz="2800" b="1" i="1" smtClean="0">
                            <a:solidFill>
                              <a:schemeClr val="accent1"/>
                            </a:solidFill>
                            <a:latin typeface="Cambria Math" panose="02040503050406030204" pitchFamily="18" charset="0"/>
                          </a:rPr>
                          <m:t>𝟎</m:t>
                        </m:r>
                      </m:e>
                    </m:d>
                    <m:r>
                      <a:rPr lang="en-US" sz="2800" b="1" i="1" smtClean="0">
                        <a:solidFill>
                          <a:schemeClr val="accent1"/>
                        </a:solidFill>
                        <a:latin typeface="Cambria Math" panose="02040503050406030204" pitchFamily="18" charset="0"/>
                      </a:rPr>
                      <m:t>=</m:t>
                    </m:r>
                    <m:f>
                      <m:fPr>
                        <m:type m:val="skw"/>
                        <m:ctrlPr>
                          <a:rPr lang="en-US" sz="2800" b="1" i="1" smtClean="0">
                            <a:solidFill>
                              <a:schemeClr val="accent1"/>
                            </a:solidFill>
                            <a:latin typeface="Cambria Math" panose="02040503050406030204" pitchFamily="18" charset="0"/>
                          </a:rPr>
                        </m:ctrlPr>
                      </m:fPr>
                      <m:num>
                        <m:r>
                          <a:rPr lang="en-US" sz="2800" b="1" i="1" smtClean="0">
                            <a:solidFill>
                              <a:schemeClr val="accent1"/>
                            </a:solidFill>
                            <a:latin typeface="Cambria Math" panose="02040503050406030204" pitchFamily="18" charset="0"/>
                          </a:rPr>
                          <m:t>𝟏</m:t>
                        </m:r>
                      </m:num>
                      <m:den>
                        <m:r>
                          <a:rPr lang="en-US" sz="2800" b="1" i="1" smtClean="0">
                            <a:solidFill>
                              <a:schemeClr val="accent1"/>
                            </a:solidFill>
                            <a:latin typeface="Cambria Math" panose="02040503050406030204" pitchFamily="18" charset="0"/>
                          </a:rPr>
                          <m:t>𝟐</m:t>
                        </m:r>
                      </m:den>
                    </m:f>
                  </m:oMath>
                </a14:m>
                <a:r>
                  <a:rPr lang="en-US" sz="2800" dirty="0"/>
                  <a:t> then</a:t>
                </a:r>
              </a:p>
            </p:txBody>
          </p:sp>
        </mc:Choice>
        <mc:Fallback xmlns="">
          <p:sp>
            <p:nvSpPr>
              <p:cNvPr id="23" name="TextBox 22">
                <a:extLst>
                  <a:ext uri="{FF2B5EF4-FFF2-40B4-BE49-F238E27FC236}">
                    <a16:creationId xmlns:a16="http://schemas.microsoft.com/office/drawing/2014/main" id="{401A9CD3-D8B3-D14D-A9E0-5CF8639FB565}"/>
                  </a:ext>
                </a:extLst>
              </p:cNvPr>
              <p:cNvSpPr txBox="1">
                <a:spLocks noRot="1" noChangeAspect="1" noMove="1" noResize="1" noEditPoints="1" noAdjustHandles="1" noChangeArrowheads="1" noChangeShapeType="1" noTextEdit="1"/>
              </p:cNvSpPr>
              <p:nvPr/>
            </p:nvSpPr>
            <p:spPr>
              <a:xfrm>
                <a:off x="838200" y="3861124"/>
                <a:ext cx="10833849" cy="523220"/>
              </a:xfrm>
              <a:prstGeom prst="rect">
                <a:avLst/>
              </a:prstGeom>
              <a:blipFill>
                <a:blip r:embed="rId6"/>
                <a:stretch>
                  <a:fillRect l="-1054" t="-126190" b="-1904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5E3A8DBC-E371-844F-8FB0-DAFB1F41F109}"/>
                  </a:ext>
                </a:extLst>
              </p:cNvPr>
              <p:cNvSpPr/>
              <p:nvPr/>
            </p:nvSpPr>
            <p:spPr>
              <a:xfrm>
                <a:off x="838200" y="4572625"/>
                <a:ext cx="7855576"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a:t>
                </a:r>
              </a:p>
            </p:txBody>
          </p:sp>
        </mc:Choice>
        <mc:Fallback xmlns="">
          <p:sp>
            <p:nvSpPr>
              <p:cNvPr id="24" name="Rounded Rectangle 23">
                <a:extLst>
                  <a:ext uri="{FF2B5EF4-FFF2-40B4-BE49-F238E27FC236}">
                    <a16:creationId xmlns:a16="http://schemas.microsoft.com/office/drawing/2014/main" id="{5E3A8DBC-E371-844F-8FB0-DAFB1F41F109}"/>
                  </a:ext>
                </a:extLst>
              </p:cNvPr>
              <p:cNvSpPr>
                <a:spLocks noRot="1" noChangeAspect="1" noMove="1" noResize="1" noEditPoints="1" noAdjustHandles="1" noChangeArrowheads="1" noChangeShapeType="1" noTextEdit="1"/>
              </p:cNvSpPr>
              <p:nvPr/>
            </p:nvSpPr>
            <p:spPr>
              <a:xfrm>
                <a:off x="838200" y="4572625"/>
                <a:ext cx="7855576" cy="749851"/>
              </a:xfrm>
              <a:prstGeom prst="roundRect">
                <a:avLst/>
              </a:prstGeom>
              <a:blipFill>
                <a:blip r:embed="rId7"/>
                <a:stretch>
                  <a:fillRect t="-90476" b="-144444"/>
                </a:stretch>
              </a:blipFill>
              <a:ln w="31750"/>
            </p:spPr>
            <p:txBody>
              <a:bodyPr/>
              <a:lstStyle/>
              <a:p>
                <a:r>
                  <a:rPr lang="en-US">
                    <a:noFill/>
                  </a:rPr>
                  <a:t> </a:t>
                </a:r>
              </a:p>
            </p:txBody>
          </p:sp>
        </mc:Fallback>
      </mc:AlternateContent>
      <p:sp>
        <p:nvSpPr>
          <p:cNvPr id="8" name="Right Brace 7">
            <a:extLst>
              <a:ext uri="{FF2B5EF4-FFF2-40B4-BE49-F238E27FC236}">
                <a16:creationId xmlns:a16="http://schemas.microsoft.com/office/drawing/2014/main" id="{A186E2C3-FAD8-8C4F-A909-E087A6D827FB}"/>
              </a:ext>
            </a:extLst>
          </p:cNvPr>
          <p:cNvSpPr/>
          <p:nvPr/>
        </p:nvSpPr>
        <p:spPr>
          <a:xfrm rot="16200000">
            <a:off x="2917824" y="1955150"/>
            <a:ext cx="366379" cy="3790123"/>
          </a:xfrm>
          <a:prstGeom prst="rightBrace">
            <a:avLst/>
          </a:prstGeom>
          <a:ln w="3492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F9CF0D82-A4A0-D54E-9CD1-3C07FE850CC0}"/>
              </a:ext>
            </a:extLst>
          </p:cNvPr>
          <p:cNvSpPr txBox="1"/>
          <p:nvPr/>
        </p:nvSpPr>
        <p:spPr>
          <a:xfrm>
            <a:off x="2708417" y="3269806"/>
            <a:ext cx="4156209" cy="523220"/>
          </a:xfrm>
          <a:prstGeom prst="rect">
            <a:avLst/>
          </a:prstGeom>
          <a:noFill/>
        </p:spPr>
        <p:txBody>
          <a:bodyPr wrap="square" rtlCol="0">
            <a:spAutoFit/>
          </a:bodyPr>
          <a:lstStyle/>
          <a:p>
            <a:r>
              <a:rPr lang="en-US" sz="2800" b="1" dirty="0">
                <a:solidFill>
                  <a:srgbClr val="7030A0"/>
                </a:solidFill>
              </a:rPr>
              <a:t>BHE </a:t>
            </a:r>
            <a:r>
              <a:rPr lang="en-US" sz="2400" dirty="0">
                <a:solidFill>
                  <a:srgbClr val="7030A0">
                    <a:alpha val="70000"/>
                  </a:srgbClr>
                </a:solidFill>
              </a:rPr>
              <a:t>(or space-time harmonic)</a:t>
            </a:r>
            <a:endParaRPr lang="en-US" sz="2800" dirty="0">
              <a:solidFill>
                <a:srgbClr val="7030A0">
                  <a:alpha val="70000"/>
                </a:srgbClr>
              </a:solidFill>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29FCE2D-B9DA-9241-9396-8B62433F549B}"/>
                  </a:ext>
                </a:extLst>
              </p:cNvPr>
              <p:cNvSpPr txBox="1"/>
              <p:nvPr/>
            </p:nvSpPr>
            <p:spPr>
              <a:xfrm>
                <a:off x="838199" y="5457749"/>
                <a:ext cx="10833849" cy="523220"/>
              </a:xfrm>
              <a:prstGeom prst="rect">
                <a:avLst/>
              </a:prstGeom>
              <a:noFill/>
            </p:spPr>
            <p:txBody>
              <a:bodyPr wrap="square" rtlCol="0">
                <a:spAutoFit/>
              </a:bodyPr>
              <a:lstStyle/>
              <a:p>
                <a:r>
                  <a:rPr lang="en-US" sz="2800" b="1" dirty="0"/>
                  <a:t>Key Idea.</a:t>
                </a:r>
                <a:r>
                  <a:rPr lang="en-US" sz="2800" dirty="0"/>
                  <a:t> Enforce </a:t>
                </a:r>
                <a:r>
                  <a:rPr lang="en-US" sz="2800" b="1" dirty="0">
                    <a:solidFill>
                      <a:srgbClr val="7030A0"/>
                    </a:solidFill>
                  </a:rPr>
                  <a:t>BHE</a:t>
                </a:r>
                <a:r>
                  <a:rPr lang="en-US" sz="2800" dirty="0"/>
                  <a:t> so that </a:t>
                </a:r>
                <a14:m>
                  <m:oMath xmlns:m="http://schemas.openxmlformats.org/officeDocument/2006/math">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is path-independent.</a:t>
                </a:r>
              </a:p>
            </p:txBody>
          </p:sp>
        </mc:Choice>
        <mc:Fallback xmlns="">
          <p:sp>
            <p:nvSpPr>
              <p:cNvPr id="26" name="TextBox 25">
                <a:extLst>
                  <a:ext uri="{FF2B5EF4-FFF2-40B4-BE49-F238E27FC236}">
                    <a16:creationId xmlns:a16="http://schemas.microsoft.com/office/drawing/2014/main" id="{B29FCE2D-B9DA-9241-9396-8B62433F549B}"/>
                  </a:ext>
                </a:extLst>
              </p:cNvPr>
              <p:cNvSpPr txBox="1">
                <a:spLocks noRot="1" noChangeAspect="1" noMove="1" noResize="1" noEditPoints="1" noAdjustHandles="1" noChangeArrowheads="1" noChangeShapeType="1" noTextEdit="1"/>
              </p:cNvSpPr>
              <p:nvPr/>
            </p:nvSpPr>
            <p:spPr>
              <a:xfrm>
                <a:off x="838199" y="5457749"/>
                <a:ext cx="10833849" cy="523220"/>
              </a:xfrm>
              <a:prstGeom prst="rect">
                <a:avLst/>
              </a:prstGeom>
              <a:blipFill>
                <a:blip r:embed="rId8"/>
                <a:stretch>
                  <a:fillRect l="-1054" t="-11905" b="-28571"/>
                </a:stretch>
              </a:blipFill>
            </p:spPr>
            <p:txBody>
              <a:bodyPr/>
              <a:lstStyle/>
              <a:p>
                <a:r>
                  <a:rPr lang="en-US">
                    <a:noFill/>
                  </a:rPr>
                  <a:t> </a:t>
                </a:r>
              </a:p>
            </p:txBody>
          </p:sp>
        </mc:Fallback>
      </mc:AlternateContent>
    </p:spTree>
    <p:extLst>
      <p:ext uri="{BB962C8B-B14F-4D97-AF65-F5344CB8AC3E}">
        <p14:creationId xmlns:p14="http://schemas.microsoft.com/office/powerpoint/2010/main" val="3471119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5E3A8DBC-E371-844F-8FB0-DAFB1F41F109}"/>
                  </a:ext>
                </a:extLst>
              </p:cNvPr>
              <p:cNvSpPr/>
              <p:nvPr/>
            </p:nvSpPr>
            <p:spPr>
              <a:xfrm>
                <a:off x="838199" y="1194862"/>
                <a:ext cx="7855576"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a:t>
                </a:r>
              </a:p>
            </p:txBody>
          </p:sp>
        </mc:Choice>
        <mc:Fallback xmlns="">
          <p:sp>
            <p:nvSpPr>
              <p:cNvPr id="24" name="Rounded Rectangle 23">
                <a:extLst>
                  <a:ext uri="{FF2B5EF4-FFF2-40B4-BE49-F238E27FC236}">
                    <a16:creationId xmlns:a16="http://schemas.microsoft.com/office/drawing/2014/main" id="{5E3A8DBC-E371-844F-8FB0-DAFB1F41F109}"/>
                  </a:ext>
                </a:extLst>
              </p:cNvPr>
              <p:cNvSpPr>
                <a:spLocks noRot="1" noChangeAspect="1" noMove="1" noResize="1" noEditPoints="1" noAdjustHandles="1" noChangeArrowheads="1" noChangeShapeType="1" noTextEdit="1"/>
              </p:cNvSpPr>
              <p:nvPr/>
            </p:nvSpPr>
            <p:spPr>
              <a:xfrm>
                <a:off x="838199" y="1194862"/>
                <a:ext cx="7855576" cy="749851"/>
              </a:xfrm>
              <a:prstGeom prst="roundRect">
                <a:avLst/>
              </a:prstGeom>
              <a:blipFill>
                <a:blip r:embed="rId5"/>
                <a:stretch>
                  <a:fillRect t="-90476" b="-144444"/>
                </a:stretch>
              </a:blipFill>
              <a:ln w="317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9DCD324-2C49-3A48-B046-0F1EB1F7CD56}"/>
                  </a:ext>
                </a:extLst>
              </p:cNvPr>
              <p:cNvSpPr/>
              <p:nvPr/>
            </p:nvSpPr>
            <p:spPr>
              <a:xfrm>
                <a:off x="5779337" y="2060356"/>
                <a:ext cx="4263411" cy="461665"/>
              </a:xfrm>
              <a:prstGeom prst="rect">
                <a:avLst/>
              </a:prstGeom>
            </p:spPr>
            <p:txBody>
              <a:bodyPr wrap="none">
                <a:spAutoFit/>
              </a:bodyPr>
              <a:lstStyle/>
              <a:p>
                <a:r>
                  <a:rPr lang="en-US" sz="2400" dirty="0"/>
                  <a:t>(Assuming</a:t>
                </a:r>
                <a:r>
                  <a:rPr lang="en-US" sz="2400" dirty="0">
                    <a:solidFill>
                      <a:srgbClr val="7030A0"/>
                    </a:solidFill>
                  </a:rPr>
                  <a:t> </a:t>
                </a:r>
                <a14:m>
                  <m:oMath xmlns:m="http://schemas.openxmlformats.org/officeDocument/2006/math">
                    <m:d>
                      <m:dPr>
                        <m:ctrlPr>
                          <a:rPr lang="en-US" sz="2400" i="1" smtClean="0">
                            <a:solidFill>
                              <a:srgbClr val="7030A0"/>
                            </a:solidFill>
                            <a:latin typeface="Cambria Math" panose="02040503050406030204" pitchFamily="18" charset="0"/>
                          </a:rPr>
                        </m:ctrlPr>
                      </m:dPr>
                      <m:e>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𝑡</m:t>
                            </m:r>
                          </m:sub>
                        </m:sSub>
                        <m:r>
                          <a:rPr lang="en-US" sz="2400" i="1">
                            <a:solidFill>
                              <a:srgbClr val="7030A0"/>
                            </a:solidFill>
                            <a:latin typeface="Cambria Math" panose="02040503050406030204" pitchFamily="18" charset="0"/>
                          </a:rPr>
                          <m:t>+</m:t>
                        </m:r>
                        <m:f>
                          <m:fPr>
                            <m:type m:val="skw"/>
                            <m:ctrlPr>
                              <a:rPr lang="en-US" sz="2400" i="1">
                                <a:solidFill>
                                  <a:srgbClr val="7030A0"/>
                                </a:solidFill>
                                <a:latin typeface="Cambria Math" panose="02040503050406030204" pitchFamily="18" charset="0"/>
                              </a:rPr>
                            </m:ctrlPr>
                          </m:fPr>
                          <m:num>
                            <m:r>
                              <a:rPr lang="en-US" sz="2400" i="1">
                                <a:solidFill>
                                  <a:srgbClr val="7030A0"/>
                                </a:solidFill>
                                <a:latin typeface="Cambria Math" panose="02040503050406030204" pitchFamily="18" charset="0"/>
                              </a:rPr>
                              <m:t>1</m:t>
                            </m:r>
                          </m:num>
                          <m:den>
                            <m:r>
                              <a:rPr lang="en-US" sz="2400" i="1">
                                <a:solidFill>
                                  <a:srgbClr val="7030A0"/>
                                </a:solidFill>
                                <a:latin typeface="Cambria Math" panose="02040503050406030204" pitchFamily="18" charset="0"/>
                              </a:rPr>
                              <m:t>2</m:t>
                            </m:r>
                          </m:den>
                        </m:f>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𝑥𝑥</m:t>
                            </m:r>
                          </m:sub>
                        </m:sSub>
                      </m:e>
                    </m:d>
                    <m:r>
                      <a:rPr lang="en-US" sz="2400" i="1">
                        <a:solidFill>
                          <a:srgbClr val="7030A0"/>
                        </a:solidFill>
                        <a:latin typeface="Cambria Math" panose="02040503050406030204" pitchFamily="18" charset="0"/>
                      </a:rPr>
                      <m:t>𝑅</m:t>
                    </m:r>
                    <m:r>
                      <a:rPr lang="en-US" sz="2400" b="0" i="1" smtClean="0">
                        <a:solidFill>
                          <a:srgbClr val="7030A0"/>
                        </a:solidFill>
                        <a:latin typeface="Cambria Math" panose="02040503050406030204" pitchFamily="18" charset="0"/>
                      </a:rPr>
                      <m:t>=0</m:t>
                    </m:r>
                  </m:oMath>
                </a14:m>
                <a:r>
                  <a:rPr lang="en-US" sz="2400" dirty="0"/>
                  <a:t>.)</a:t>
                </a:r>
              </a:p>
            </p:txBody>
          </p:sp>
        </mc:Choice>
        <mc:Fallback xmlns="">
          <p:sp>
            <p:nvSpPr>
              <p:cNvPr id="5" name="Rectangle 4">
                <a:extLst>
                  <a:ext uri="{FF2B5EF4-FFF2-40B4-BE49-F238E27FC236}">
                    <a16:creationId xmlns:a16="http://schemas.microsoft.com/office/drawing/2014/main" id="{E9DCD324-2C49-3A48-B046-0F1EB1F7CD56}"/>
                  </a:ext>
                </a:extLst>
              </p:cNvPr>
              <p:cNvSpPr>
                <a:spLocks noRot="1" noChangeAspect="1" noMove="1" noResize="1" noEditPoints="1" noAdjustHandles="1" noChangeArrowheads="1" noChangeShapeType="1" noTextEdit="1"/>
              </p:cNvSpPr>
              <p:nvPr/>
            </p:nvSpPr>
            <p:spPr>
              <a:xfrm>
                <a:off x="5779337" y="2060356"/>
                <a:ext cx="4263411" cy="461665"/>
              </a:xfrm>
              <a:prstGeom prst="rect">
                <a:avLst/>
              </a:prstGeom>
              <a:blipFill>
                <a:blip r:embed="rId6"/>
                <a:stretch>
                  <a:fillRect l="-2077" t="-121053" r="-890" b="-186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717E03-9589-B448-AD4F-F8BBAF2889DF}"/>
                  </a:ext>
                </a:extLst>
              </p:cNvPr>
              <p:cNvSpPr txBox="1"/>
              <p:nvPr/>
            </p:nvSpPr>
            <p:spPr>
              <a:xfrm>
                <a:off x="838199" y="2892916"/>
                <a:ext cx="10833849" cy="979051"/>
              </a:xfrm>
              <a:prstGeom prst="rect">
                <a:avLst/>
              </a:prstGeom>
              <a:noFill/>
            </p:spPr>
            <p:txBody>
              <a:bodyPr wrap="square" rtlCol="0">
                <a:spAutoFit/>
              </a:bodyPr>
              <a:lstStyle/>
              <a:p>
                <a:r>
                  <a:rPr lang="en-US" sz="2800" dirty="0"/>
                  <a:t>Solving the BHE</a:t>
                </a:r>
                <a:r>
                  <a:rPr lang="en-US" sz="2800" baseline="30000" dirty="0"/>
                  <a:t>*</a:t>
                </a:r>
                <a:r>
                  <a:rPr lang="en-US" sz="2800" dirty="0"/>
                  <a:t> gives a potential function such that</a:t>
                </a:r>
              </a:p>
              <a:p>
                <a:pPr algn="ctr"/>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e>
                    </m:d>
                    <m:r>
                      <a:rPr lang="en-US" sz="2800" b="0" i="1" smtClean="0">
                        <a:latin typeface="Cambria Math" panose="02040503050406030204" pitchFamily="18" charset="0"/>
                      </a:rPr>
                      <m:t>≤</m:t>
                    </m:r>
                    <m:r>
                      <a:rPr lang="en-US" sz="2800" b="0" i="1" smtClean="0">
                        <a:latin typeface="Cambria Math" panose="02040503050406030204" pitchFamily="18" charset="0"/>
                      </a:rPr>
                      <m:t>𝛾</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r>
                      <a:rPr lang="en-US" sz="2800" b="0" i="1" smtClean="0">
                        <a:latin typeface="Cambria Math" panose="02040503050406030204" pitchFamily="18" charset="0"/>
                      </a:rPr>
                      <m:t>/2</m:t>
                    </m:r>
                  </m:oMath>
                </a14:m>
                <a:r>
                  <a:rPr lang="en-US" sz="2800" dirty="0"/>
                  <a:t> for all </a:t>
                </a:r>
                <a14:m>
                  <m:oMath xmlns:m="http://schemas.openxmlformats.org/officeDocument/2006/math">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≥0</m:t>
                    </m:r>
                  </m:oMath>
                </a14:m>
                <a:r>
                  <a:rPr lang="en-US" sz="2800" dirty="0"/>
                  <a:t>.</a:t>
                </a:r>
              </a:p>
            </p:txBody>
          </p:sp>
        </mc:Choice>
        <mc:Fallback xmlns="">
          <p:sp>
            <p:nvSpPr>
              <p:cNvPr id="15" name="TextBox 14">
                <a:extLst>
                  <a:ext uri="{FF2B5EF4-FFF2-40B4-BE49-F238E27FC236}">
                    <a16:creationId xmlns:a16="http://schemas.microsoft.com/office/drawing/2014/main" id="{56717E03-9589-B448-AD4F-F8BBAF2889DF}"/>
                  </a:ext>
                </a:extLst>
              </p:cNvPr>
              <p:cNvSpPr txBox="1">
                <a:spLocks noRot="1" noChangeAspect="1" noMove="1" noResize="1" noEditPoints="1" noAdjustHandles="1" noChangeArrowheads="1" noChangeShapeType="1" noTextEdit="1"/>
              </p:cNvSpPr>
              <p:nvPr/>
            </p:nvSpPr>
            <p:spPr>
              <a:xfrm>
                <a:off x="838199" y="2892916"/>
                <a:ext cx="10833849" cy="979051"/>
              </a:xfrm>
              <a:prstGeom prst="rect">
                <a:avLst/>
              </a:prstGeom>
              <a:blipFill>
                <a:blip r:embed="rId7"/>
                <a:stretch>
                  <a:fillRect l="-1054" t="-7792" b="-15584"/>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38E1B66C-14AD-9A44-B7EA-C07792DAC79F}"/>
              </a:ext>
            </a:extLst>
          </p:cNvPr>
          <p:cNvSpPr/>
          <p:nvPr/>
        </p:nvSpPr>
        <p:spPr>
          <a:xfrm rot="16200000" flipH="1">
            <a:off x="4108257" y="976504"/>
            <a:ext cx="328401" cy="1839308"/>
          </a:xfrm>
          <a:prstGeom prst="rightBrace">
            <a:avLst>
              <a:gd name="adj1" fmla="val 8333"/>
              <a:gd name="adj2" fmla="val 49605"/>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7D2E8A5A-224B-2847-84B6-AC3782E80F25}"/>
              </a:ext>
            </a:extLst>
          </p:cNvPr>
          <p:cNvSpPr/>
          <p:nvPr/>
        </p:nvSpPr>
        <p:spPr>
          <a:xfrm>
            <a:off x="3560018" y="2029527"/>
            <a:ext cx="1424877" cy="461665"/>
          </a:xfrm>
          <a:prstGeom prst="rect">
            <a:avLst/>
          </a:prstGeom>
        </p:spPr>
        <p:txBody>
          <a:bodyPr wrap="none">
            <a:spAutoFit/>
          </a:bodyPr>
          <a:lstStyle/>
          <a:p>
            <a:r>
              <a:rPr lang="en-US" sz="2400" dirty="0">
                <a:solidFill>
                  <a:schemeClr val="accent1"/>
                </a:solidFill>
              </a:rPr>
              <a:t>Algorithm</a:t>
            </a:r>
          </a:p>
        </p:txBody>
      </p:sp>
      <p:sp>
        <p:nvSpPr>
          <p:cNvPr id="19" name="TextBox 18">
            <a:extLst>
              <a:ext uri="{FF2B5EF4-FFF2-40B4-BE49-F238E27FC236}">
                <a16:creationId xmlns:a16="http://schemas.microsoft.com/office/drawing/2014/main" id="{7A0C9D12-C493-FF42-B074-32507D384187}"/>
              </a:ext>
            </a:extLst>
          </p:cNvPr>
          <p:cNvSpPr txBox="1"/>
          <p:nvPr/>
        </p:nvSpPr>
        <p:spPr>
          <a:xfrm>
            <a:off x="838199" y="4273691"/>
            <a:ext cx="10833849" cy="861774"/>
          </a:xfrm>
          <a:prstGeom prst="rect">
            <a:avLst/>
          </a:prstGeom>
          <a:noFill/>
        </p:spPr>
        <p:txBody>
          <a:bodyPr wrap="square" rtlCol="0">
            <a:spAutoFit/>
          </a:bodyPr>
          <a:lstStyle/>
          <a:p>
            <a:r>
              <a:rPr lang="en-US" sz="2800" b="1" dirty="0"/>
              <a:t>Miracle. </a:t>
            </a:r>
            <a:r>
              <a:rPr lang="en-US" sz="2800" dirty="0"/>
              <a:t>Continuous argument can be discretized with </a:t>
            </a:r>
            <a:r>
              <a:rPr lang="en-US" sz="2800" b="1" i="1" dirty="0"/>
              <a:t>no loss</a:t>
            </a:r>
            <a:r>
              <a:rPr lang="en-US" sz="2800" dirty="0"/>
              <a:t>.</a:t>
            </a:r>
          </a:p>
          <a:p>
            <a:r>
              <a:rPr lang="en-US" sz="2200" dirty="0">
                <a:solidFill>
                  <a:schemeClr val="tx1">
                    <a:lumMod val="75000"/>
                    <a:lumOff val="25000"/>
                  </a:schemeClr>
                </a:solidFill>
              </a:rPr>
              <a:t>(recycle potential function but use discrete </a:t>
            </a:r>
            <a:r>
              <a:rPr lang="en-US" sz="2200" dirty="0" err="1">
                <a:solidFill>
                  <a:schemeClr val="tx1">
                    <a:lumMod val="75000"/>
                    <a:lumOff val="25000"/>
                  </a:schemeClr>
                </a:solidFill>
              </a:rPr>
              <a:t>It</a:t>
            </a:r>
            <a:r>
              <a:rPr lang="en-US" sz="2200" dirty="0" err="1">
                <a:solidFill>
                  <a:schemeClr val="tx1">
                    <a:lumMod val="75000"/>
                    <a:lumOff val="25000"/>
                  </a:schemeClr>
                </a:solidFill>
                <a:latin typeface="Calibri" panose="020F0502020204030204" pitchFamily="34" charset="0"/>
                <a:cs typeface="Calibri" panose="020F0502020204030204" pitchFamily="34" charset="0"/>
              </a:rPr>
              <a:t>ô</a:t>
            </a:r>
            <a:r>
              <a:rPr lang="en-US" sz="2200" dirty="0">
                <a:solidFill>
                  <a:schemeClr val="tx1">
                    <a:lumMod val="75000"/>
                    <a:lumOff val="25000"/>
                  </a:schemeClr>
                </a:solidFill>
                <a:latin typeface="Calibri" panose="020F0502020204030204" pitchFamily="34" charset="0"/>
                <a:cs typeface="Calibri" panose="020F0502020204030204" pitchFamily="34" charset="0"/>
              </a:rPr>
              <a:t>, discrete BHE, discrete derivative, etc.)</a:t>
            </a:r>
            <a:endParaRPr lang="en-US" sz="2200" b="1"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109D532-60BE-A14F-A91D-EB6E916AD7CD}"/>
                  </a:ext>
                </a:extLst>
              </p:cNvPr>
              <p:cNvSpPr txBox="1"/>
              <p:nvPr/>
            </p:nvSpPr>
            <p:spPr>
              <a:xfrm>
                <a:off x="838199" y="5408602"/>
                <a:ext cx="10833849" cy="1033553"/>
              </a:xfrm>
              <a:prstGeom prst="rect">
                <a:avLst/>
              </a:prstGeom>
              <a:noFill/>
            </p:spPr>
            <p:txBody>
              <a:bodyPr wrap="square" rtlCol="0">
                <a:spAutoFit/>
              </a:bodyPr>
              <a:lstStyle/>
              <a:p>
                <a:r>
                  <a:rPr lang="en-US" sz="2000" baseline="30000" dirty="0">
                    <a:solidFill>
                      <a:schemeClr val="tx1">
                        <a:lumMod val="65000"/>
                        <a:lumOff val="35000"/>
                      </a:schemeClr>
                    </a:solidFill>
                  </a:rPr>
                  <a:t>*</a:t>
                </a:r>
                <a:r>
                  <a:rPr lang="en-US" sz="2000" dirty="0">
                    <a:solidFill>
                      <a:schemeClr val="tx1">
                        <a:lumMod val="65000"/>
                        <a:lumOff val="35000"/>
                      </a:schemeClr>
                    </a:solidFill>
                  </a:rPr>
                  <a:t>Solving BHE requires boundary conditions.</a:t>
                </a:r>
              </a:p>
              <a:p>
                <a:pPr marL="457200" indent="-457200">
                  <a:buFont typeface="+mj-lt"/>
                  <a:buAutoNum type="arabicPeriod"/>
                </a:pPr>
                <a:r>
                  <a:rPr lang="en-US" sz="2000" b="0" dirty="0">
                    <a:solidFill>
                      <a:schemeClr val="tx1">
                        <a:lumMod val="65000"/>
                        <a:lumOff val="35000"/>
                      </a:schemeClr>
                    </a:solidFill>
                  </a:rPr>
                  <a:t> </a:t>
                </a:r>
                <a14:m>
                  <m:oMath xmlns:m="http://schemas.openxmlformats.org/officeDocument/2006/math">
                    <m:sSub>
                      <m:sSubPr>
                        <m:ctrlPr>
                          <a:rPr lang="en-US" sz="2000" b="0" i="1" smtClean="0">
                            <a:solidFill>
                              <a:schemeClr val="tx1">
                                <a:lumMod val="65000"/>
                                <a:lumOff val="35000"/>
                              </a:schemeClr>
                            </a:solidFill>
                            <a:latin typeface="Cambria Math" panose="02040503050406030204" pitchFamily="18" charset="0"/>
                          </a:rPr>
                        </m:ctrlPr>
                      </m:sSubPr>
                      <m:e>
                        <m:r>
                          <a:rPr lang="en-US" sz="2000" b="0" i="1" smtClean="0">
                            <a:solidFill>
                              <a:schemeClr val="tx1">
                                <a:lumMod val="65000"/>
                                <a:lumOff val="35000"/>
                              </a:schemeClr>
                            </a:solidFill>
                            <a:latin typeface="Cambria Math" panose="02040503050406030204" pitchFamily="18" charset="0"/>
                          </a:rPr>
                          <m:t>𝜕</m:t>
                        </m:r>
                      </m:e>
                      <m:sub>
                        <m:r>
                          <a:rPr lang="en-US" sz="2000" b="0" i="1" smtClean="0">
                            <a:solidFill>
                              <a:schemeClr val="tx1">
                                <a:lumMod val="65000"/>
                                <a:lumOff val="35000"/>
                              </a:schemeClr>
                            </a:solidFill>
                            <a:latin typeface="Cambria Math" panose="02040503050406030204" pitchFamily="18" charset="0"/>
                          </a:rPr>
                          <m:t>𝑥</m:t>
                        </m:r>
                      </m:sub>
                    </m:sSub>
                    <m:r>
                      <a:rPr lang="en-US" sz="2000" b="0" i="1" smtClean="0">
                        <a:solidFill>
                          <a:schemeClr val="tx1">
                            <a:lumMod val="65000"/>
                            <a:lumOff val="35000"/>
                          </a:schemeClr>
                        </a:solidFill>
                        <a:latin typeface="Cambria Math" panose="02040503050406030204" pitchFamily="18" charset="0"/>
                      </a:rPr>
                      <m:t>𝑅</m:t>
                    </m:r>
                    <m:d>
                      <m:dPr>
                        <m:ctrlPr>
                          <a:rPr lang="en-US" sz="2000" b="0" i="1" smtClean="0">
                            <a:solidFill>
                              <a:schemeClr val="tx1">
                                <a:lumMod val="65000"/>
                                <a:lumOff val="35000"/>
                              </a:schemeClr>
                            </a:solidFill>
                            <a:latin typeface="Cambria Math" panose="02040503050406030204" pitchFamily="18" charset="0"/>
                          </a:rPr>
                        </m:ctrlPr>
                      </m:dPr>
                      <m:e>
                        <m:r>
                          <a:rPr lang="en-US" sz="2000" b="0" i="1" smtClean="0">
                            <a:solidFill>
                              <a:schemeClr val="tx1">
                                <a:lumMod val="65000"/>
                                <a:lumOff val="35000"/>
                              </a:schemeClr>
                            </a:solidFill>
                            <a:latin typeface="Cambria Math" panose="02040503050406030204" pitchFamily="18" charset="0"/>
                          </a:rPr>
                          <m:t>𝑡</m:t>
                        </m:r>
                        <m:r>
                          <a:rPr lang="en-US" sz="2000" b="0" i="1" smtClean="0">
                            <a:solidFill>
                              <a:schemeClr val="tx1">
                                <a:lumMod val="65000"/>
                                <a:lumOff val="35000"/>
                              </a:schemeClr>
                            </a:solidFill>
                            <a:latin typeface="Cambria Math" panose="02040503050406030204" pitchFamily="18" charset="0"/>
                          </a:rPr>
                          <m:t>,</m:t>
                        </m:r>
                        <m:r>
                          <a:rPr lang="en-US" sz="2000" b="0" i="1" smtClean="0">
                            <a:solidFill>
                              <a:schemeClr val="tx1">
                                <a:lumMod val="65000"/>
                                <a:lumOff val="35000"/>
                              </a:schemeClr>
                            </a:solidFill>
                            <a:latin typeface="Cambria Math" panose="02040503050406030204" pitchFamily="18" charset="0"/>
                          </a:rPr>
                          <m:t>𝑥</m:t>
                        </m:r>
                      </m:e>
                    </m:d>
                    <m:r>
                      <a:rPr lang="en-US" sz="2000" b="0" i="1" smtClean="0">
                        <a:solidFill>
                          <a:schemeClr val="tx1">
                            <a:lumMod val="65000"/>
                            <a:lumOff val="35000"/>
                          </a:schemeClr>
                        </a:solidFill>
                        <a:latin typeface="Cambria Math" panose="02040503050406030204" pitchFamily="18" charset="0"/>
                      </a:rPr>
                      <m:t>=</m:t>
                    </m:r>
                    <m:f>
                      <m:fPr>
                        <m:type m:val="skw"/>
                        <m:ctrlPr>
                          <a:rPr lang="en-US" sz="2000" b="0" i="1" smtClean="0">
                            <a:solidFill>
                              <a:schemeClr val="tx1">
                                <a:lumMod val="65000"/>
                                <a:lumOff val="35000"/>
                              </a:schemeClr>
                            </a:solidFill>
                            <a:latin typeface="Cambria Math" panose="02040503050406030204" pitchFamily="18" charset="0"/>
                          </a:rPr>
                        </m:ctrlPr>
                      </m:fPr>
                      <m:num>
                        <m:r>
                          <a:rPr lang="en-US" sz="2000" b="0" i="1" smtClean="0">
                            <a:solidFill>
                              <a:schemeClr val="tx1">
                                <a:lumMod val="65000"/>
                                <a:lumOff val="35000"/>
                              </a:schemeClr>
                            </a:solidFill>
                            <a:latin typeface="Cambria Math" panose="02040503050406030204" pitchFamily="18" charset="0"/>
                          </a:rPr>
                          <m:t>1</m:t>
                        </m:r>
                      </m:num>
                      <m:den>
                        <m:r>
                          <a:rPr lang="en-US" sz="2000" b="0" i="1" smtClean="0">
                            <a:solidFill>
                              <a:schemeClr val="tx1">
                                <a:lumMod val="65000"/>
                                <a:lumOff val="35000"/>
                              </a:schemeClr>
                            </a:solidFill>
                            <a:latin typeface="Cambria Math" panose="02040503050406030204" pitchFamily="18" charset="0"/>
                          </a:rPr>
                          <m:t>2</m:t>
                        </m:r>
                      </m:den>
                    </m:f>
                  </m:oMath>
                </a14:m>
                <a:r>
                  <a:rPr lang="en-US" sz="2000" dirty="0">
                    <a:solidFill>
                      <a:schemeClr val="tx1">
                        <a:lumMod val="65000"/>
                        <a:lumOff val="35000"/>
                      </a:schemeClr>
                    </a:solidFill>
                  </a:rPr>
                  <a:t> (i.e. equally good experts)</a:t>
                </a:r>
              </a:p>
              <a:p>
                <a:pPr marL="457200" indent="-457200">
                  <a:buFont typeface="+mj-lt"/>
                  <a:buAutoNum type="arabicPeriod"/>
                </a:pPr>
                <a:r>
                  <a:rPr lang="en-US" sz="2000" dirty="0">
                    <a:solidFill>
                      <a:schemeClr val="tx1">
                        <a:lumMod val="65000"/>
                        <a:lumOff val="35000"/>
                      </a:schemeClr>
                    </a:solidFill>
                  </a:rPr>
                  <a:t> </a:t>
                </a:r>
                <a14:m>
                  <m:oMath xmlns:m="http://schemas.openxmlformats.org/officeDocument/2006/math">
                    <m:sSub>
                      <m:sSubPr>
                        <m:ctrlPr>
                          <a:rPr lang="en-US" sz="2000" b="0" i="1" smtClean="0">
                            <a:solidFill>
                              <a:schemeClr val="tx1">
                                <a:lumMod val="65000"/>
                                <a:lumOff val="35000"/>
                              </a:schemeClr>
                            </a:solidFill>
                            <a:latin typeface="Cambria Math" panose="02040503050406030204" pitchFamily="18" charset="0"/>
                          </a:rPr>
                        </m:ctrlPr>
                      </m:sSubPr>
                      <m:e>
                        <m:r>
                          <a:rPr lang="en-US" sz="2000" b="0" i="1" smtClean="0">
                            <a:solidFill>
                              <a:schemeClr val="tx1">
                                <a:lumMod val="65000"/>
                                <a:lumOff val="35000"/>
                              </a:schemeClr>
                            </a:solidFill>
                            <a:latin typeface="Cambria Math" panose="02040503050406030204" pitchFamily="18" charset="0"/>
                          </a:rPr>
                          <m:t>𝜕</m:t>
                        </m:r>
                      </m:e>
                      <m:sub>
                        <m:r>
                          <a:rPr lang="en-US" sz="2000" b="0" i="1" smtClean="0">
                            <a:solidFill>
                              <a:schemeClr val="tx1">
                                <a:lumMod val="65000"/>
                                <a:lumOff val="35000"/>
                              </a:schemeClr>
                            </a:solidFill>
                            <a:latin typeface="Cambria Math" panose="02040503050406030204" pitchFamily="18" charset="0"/>
                          </a:rPr>
                          <m:t>𝑥</m:t>
                        </m:r>
                      </m:sub>
                    </m:sSub>
                    <m:r>
                      <a:rPr lang="en-US" sz="2000" b="0" i="1" smtClean="0">
                        <a:solidFill>
                          <a:schemeClr val="tx1">
                            <a:lumMod val="65000"/>
                            <a:lumOff val="35000"/>
                          </a:schemeClr>
                        </a:solidFill>
                        <a:latin typeface="Cambria Math" panose="02040503050406030204" pitchFamily="18" charset="0"/>
                      </a:rPr>
                      <m:t>𝑅</m:t>
                    </m:r>
                    <m:d>
                      <m:dPr>
                        <m:ctrlPr>
                          <a:rPr lang="en-US" sz="2000" b="0" i="1" smtClean="0">
                            <a:solidFill>
                              <a:schemeClr val="tx1">
                                <a:lumMod val="65000"/>
                                <a:lumOff val="35000"/>
                              </a:schemeClr>
                            </a:solidFill>
                            <a:latin typeface="Cambria Math" panose="02040503050406030204" pitchFamily="18" charset="0"/>
                          </a:rPr>
                        </m:ctrlPr>
                      </m:dPr>
                      <m:e>
                        <m:r>
                          <a:rPr lang="en-US" sz="2000" b="0" i="1" smtClean="0">
                            <a:solidFill>
                              <a:schemeClr val="tx1">
                                <a:lumMod val="65000"/>
                                <a:lumOff val="35000"/>
                              </a:schemeClr>
                            </a:solidFill>
                            <a:latin typeface="Cambria Math" panose="02040503050406030204" pitchFamily="18" charset="0"/>
                          </a:rPr>
                          <m:t>𝑡</m:t>
                        </m:r>
                        <m:r>
                          <a:rPr lang="en-US" sz="2000" b="0" i="1" smtClean="0">
                            <a:solidFill>
                              <a:schemeClr val="tx1">
                                <a:lumMod val="65000"/>
                                <a:lumOff val="35000"/>
                              </a:schemeClr>
                            </a:solidFill>
                            <a:latin typeface="Cambria Math" panose="02040503050406030204" pitchFamily="18" charset="0"/>
                          </a:rPr>
                          <m:t>,</m:t>
                        </m:r>
                        <m:r>
                          <a:rPr lang="en-US" sz="2000" b="0" i="1" smtClean="0">
                            <a:solidFill>
                              <a:schemeClr val="tx1">
                                <a:lumMod val="65000"/>
                                <a:lumOff val="35000"/>
                              </a:schemeClr>
                            </a:solidFill>
                            <a:latin typeface="Cambria Math" panose="02040503050406030204" pitchFamily="18" charset="0"/>
                          </a:rPr>
                          <m:t>𝑥</m:t>
                        </m:r>
                      </m:e>
                    </m:d>
                    <m:r>
                      <a:rPr lang="en-US" sz="2000" b="0" i="1" smtClean="0">
                        <a:solidFill>
                          <a:schemeClr val="tx1">
                            <a:lumMod val="65000"/>
                            <a:lumOff val="35000"/>
                          </a:schemeClr>
                        </a:solidFill>
                        <a:latin typeface="Cambria Math" panose="02040503050406030204" pitchFamily="18" charset="0"/>
                      </a:rPr>
                      <m:t>=0</m:t>
                    </m:r>
                  </m:oMath>
                </a14:m>
                <a:r>
                  <a:rPr lang="en-US" sz="2000" dirty="0">
                    <a:solidFill>
                      <a:schemeClr val="tx1">
                        <a:lumMod val="65000"/>
                        <a:lumOff val="35000"/>
                      </a:schemeClr>
                    </a:solidFill>
                  </a:rPr>
                  <a:t> when </a:t>
                </a:r>
                <a14:m>
                  <m:oMath xmlns:m="http://schemas.openxmlformats.org/officeDocument/2006/math">
                    <m:r>
                      <a:rPr lang="en-US" sz="2000" b="0" i="1" smtClean="0">
                        <a:solidFill>
                          <a:schemeClr val="tx1">
                            <a:lumMod val="65000"/>
                            <a:lumOff val="35000"/>
                          </a:schemeClr>
                        </a:solidFill>
                        <a:latin typeface="Cambria Math" panose="02040503050406030204" pitchFamily="18" charset="0"/>
                      </a:rPr>
                      <m:t>𝑥</m:t>
                    </m:r>
                    <m:r>
                      <a:rPr lang="en-US" sz="2000" b="0" i="1" smtClean="0">
                        <a:solidFill>
                          <a:schemeClr val="tx1">
                            <a:lumMod val="65000"/>
                            <a:lumOff val="35000"/>
                          </a:schemeClr>
                        </a:solidFill>
                        <a:latin typeface="Cambria Math" panose="02040503050406030204" pitchFamily="18" charset="0"/>
                      </a:rPr>
                      <m:t>≥</m:t>
                    </m:r>
                    <m:r>
                      <a:rPr lang="en-US" sz="2000" b="0" i="1" smtClean="0">
                        <a:solidFill>
                          <a:schemeClr val="tx1">
                            <a:lumMod val="65000"/>
                            <a:lumOff val="35000"/>
                          </a:schemeClr>
                        </a:solidFill>
                        <a:latin typeface="Cambria Math" panose="02040503050406030204" pitchFamily="18" charset="0"/>
                      </a:rPr>
                      <m:t>𝛾</m:t>
                    </m:r>
                    <m:rad>
                      <m:radPr>
                        <m:degHide m:val="on"/>
                        <m:ctrlPr>
                          <a:rPr lang="en-US" sz="2000" b="0" i="1" smtClean="0">
                            <a:solidFill>
                              <a:schemeClr val="tx1">
                                <a:lumMod val="65000"/>
                                <a:lumOff val="35000"/>
                              </a:schemeClr>
                            </a:solidFill>
                            <a:latin typeface="Cambria Math" panose="02040503050406030204" pitchFamily="18" charset="0"/>
                          </a:rPr>
                        </m:ctrlPr>
                      </m:radPr>
                      <m:deg/>
                      <m:e>
                        <m:r>
                          <a:rPr lang="en-US" sz="2000" b="0" i="1" smtClean="0">
                            <a:solidFill>
                              <a:schemeClr val="tx1">
                                <a:lumMod val="65000"/>
                                <a:lumOff val="35000"/>
                              </a:schemeClr>
                            </a:solidFill>
                            <a:latin typeface="Cambria Math" panose="02040503050406030204" pitchFamily="18" charset="0"/>
                          </a:rPr>
                          <m:t>𝑡</m:t>
                        </m:r>
                      </m:e>
                    </m:rad>
                  </m:oMath>
                </a14:m>
                <a:r>
                  <a:rPr lang="en-US" sz="2000" dirty="0">
                    <a:solidFill>
                      <a:schemeClr val="tx1">
                        <a:lumMod val="65000"/>
                        <a:lumOff val="35000"/>
                      </a:schemeClr>
                    </a:solidFill>
                  </a:rPr>
                  <a:t> (i.e. ignore expert if sufficiently poor)</a:t>
                </a:r>
              </a:p>
            </p:txBody>
          </p:sp>
        </mc:Choice>
        <mc:Fallback xmlns="">
          <p:sp>
            <p:nvSpPr>
              <p:cNvPr id="12" name="TextBox 11">
                <a:extLst>
                  <a:ext uri="{FF2B5EF4-FFF2-40B4-BE49-F238E27FC236}">
                    <a16:creationId xmlns:a16="http://schemas.microsoft.com/office/drawing/2014/main" id="{B109D532-60BE-A14F-A91D-EB6E916AD7CD}"/>
                  </a:ext>
                </a:extLst>
              </p:cNvPr>
              <p:cNvSpPr txBox="1">
                <a:spLocks noRot="1" noChangeAspect="1" noMove="1" noResize="1" noEditPoints="1" noAdjustHandles="1" noChangeArrowheads="1" noChangeShapeType="1" noTextEdit="1"/>
              </p:cNvSpPr>
              <p:nvPr/>
            </p:nvSpPr>
            <p:spPr>
              <a:xfrm>
                <a:off x="838199" y="5408602"/>
                <a:ext cx="10833849" cy="1033553"/>
              </a:xfrm>
              <a:prstGeom prst="rect">
                <a:avLst/>
              </a:prstGeom>
              <a:blipFill>
                <a:blip r:embed="rId8"/>
                <a:stretch>
                  <a:fillRect l="-585" t="-15854" b="-39024"/>
                </a:stretch>
              </a:blipFill>
            </p:spPr>
            <p:txBody>
              <a:bodyPr/>
              <a:lstStyle/>
              <a:p>
                <a:r>
                  <a:rPr lang="en-US">
                    <a:noFill/>
                  </a:rPr>
                  <a:t> </a:t>
                </a:r>
              </a:p>
            </p:txBody>
          </p:sp>
        </mc:Fallback>
      </mc:AlternateContent>
    </p:spTree>
    <p:extLst>
      <p:ext uri="{BB962C8B-B14F-4D97-AF65-F5344CB8AC3E}">
        <p14:creationId xmlns:p14="http://schemas.microsoft.com/office/powerpoint/2010/main" val="3388375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P spid="12" grpId="0"/>
    </p:bld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as a stochastic integral</a:t>
            </a:r>
          </a:p>
        </p:txBody>
      </p:sp>
      <p:sp>
        <p:nvSpPr>
          <p:cNvPr id="12" name="Content Placeholder 2">
            <a:extLst>
              <a:ext uri="{FF2B5EF4-FFF2-40B4-BE49-F238E27FC236}">
                <a16:creationId xmlns:a16="http://schemas.microsoft.com/office/drawing/2014/main" id="{DF2282E8-C505-A641-BC17-5673CA998236}"/>
              </a:ext>
            </a:extLst>
          </p:cNvPr>
          <p:cNvSpPr>
            <a:spLocks noGrp="1"/>
          </p:cNvSpPr>
          <p:nvPr>
            <p:ph idx="1"/>
          </p:nvPr>
        </p:nvSpPr>
        <p:spPr>
          <a:xfrm>
            <a:off x="838199" y="1073889"/>
            <a:ext cx="10898689" cy="583461"/>
          </a:xfrm>
        </p:spPr>
        <p:txBody>
          <a:bodyPr>
            <a:normAutofit/>
          </a:bodyPr>
          <a:lstStyle/>
          <a:p>
            <a:pPr marL="0" indent="0">
              <a:buNone/>
            </a:pPr>
            <a:r>
              <a:rPr lang="en-US" dirty="0">
                <a:latin typeface="Calibri" panose="020F0502020204030204" pitchFamily="34" charset="0"/>
                <a:cs typeface="Calibri" panose="020F0502020204030204" pitchFamily="34" charset="0"/>
              </a:rPr>
              <a:t>Discrete regret for two experts:</a:t>
            </a:r>
          </a:p>
        </p:txBody>
      </p: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9EB3E358-14B2-BE46-AD77-DDF90E0735AA}"/>
                  </a:ext>
                </a:extLst>
              </p:cNvPr>
              <p:cNvSpPr txBox="1">
                <a:spLocks/>
              </p:cNvSpPr>
              <p:nvPr/>
            </p:nvSpPr>
            <p:spPr>
              <a:xfrm>
                <a:off x="838199" y="3370165"/>
                <a:ext cx="10515602" cy="1017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Calibri" panose="020F0502020204030204" pitchFamily="34" charset="0"/>
                    <a:cs typeface="Calibri" panose="020F0502020204030204" pitchFamily="34" charset="0"/>
                  </a:rPr>
                  <a:t>Idea.</a:t>
                </a:r>
                <a:r>
                  <a:rPr lang="en-US" dirty="0">
                    <a:latin typeface="Calibri" panose="020F0502020204030204" pitchFamily="34" charset="0"/>
                    <a:cs typeface="Calibri" panose="020F0502020204030204" pitchFamily="34" charset="0"/>
                  </a:rPr>
                  <a:t> Evolve </a:t>
                </a:r>
                <a14:m>
                  <m:oMath xmlns:m="http://schemas.openxmlformats.org/officeDocument/2006/math">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𝑔</m:t>
                        </m:r>
                      </m:e>
                      <m:sub>
                        <m:r>
                          <a:rPr lang="en-US" b="0" i="1" smtClean="0">
                            <a:latin typeface="Cambria Math" panose="02040503050406030204" pitchFamily="18" charset="0"/>
                            <a:cs typeface="Calibri" panose="020F0502020204030204" pitchFamily="34" charset="0"/>
                          </a:rPr>
                          <m:t>𝑡</m:t>
                        </m:r>
                      </m:sub>
                    </m:sSub>
                  </m:oMath>
                </a14:m>
                <a:r>
                  <a:rPr lang="en-US" dirty="0">
                    <a:latin typeface="Calibri" panose="020F0502020204030204" pitchFamily="34" charset="0"/>
                    <a:cs typeface="Calibri" panose="020F0502020204030204" pitchFamily="34" charset="0"/>
                  </a:rPr>
                  <a:t> as stochastic process and control regret almost surely.</a:t>
                </a:r>
              </a:p>
              <a:p>
                <a:pPr marL="0" indent="0">
                  <a:buNone/>
                </a:pPr>
                <a:r>
                  <a:rPr lang="en-US" b="1" dirty="0">
                    <a:solidFill>
                      <a:schemeClr val="bg1"/>
                    </a:solidFill>
                    <a:latin typeface="Calibri" panose="020F0502020204030204" pitchFamily="34" charset="0"/>
                    <a:cs typeface="Calibri" panose="020F0502020204030204" pitchFamily="34" charset="0"/>
                  </a:rPr>
                  <a:t>Idea.</a:t>
                </a:r>
                <a:r>
                  <a:rPr lang="en-US" dirty="0">
                    <a:latin typeface="Calibri" panose="020F0502020204030204" pitchFamily="34" charset="0"/>
                    <a:cs typeface="Calibri" panose="020F0502020204030204" pitchFamily="34" charset="0"/>
                  </a:rPr>
                  <a:t> Let’s evolve </a:t>
                </a:r>
                <a14:m>
                  <m:oMath xmlns:m="http://schemas.openxmlformats.org/officeDocument/2006/math">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𝑔</m:t>
                        </m:r>
                      </m:e>
                      <m:sub>
                        <m:r>
                          <a:rPr lang="en-US" b="0" i="1" smtClean="0">
                            <a:latin typeface="Cambria Math" panose="02040503050406030204" pitchFamily="18" charset="0"/>
                            <a:cs typeface="Calibri" panose="020F0502020204030204" pitchFamily="34" charset="0"/>
                          </a:rPr>
                          <m:t>𝑡</m:t>
                        </m:r>
                      </m:sub>
                    </m:sSub>
                  </m:oMath>
                </a14:m>
                <a:r>
                  <a:rPr lang="en-US"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as a reflected random walk.</a:t>
                </a:r>
              </a:p>
              <a:p>
                <a:pPr marL="0" indent="0">
                  <a:buFont typeface="Arial" panose="020B0604020202020204" pitchFamily="34" charset="0"/>
                  <a:buNone/>
                </a:pPr>
                <a:endParaRPr lang="en-US" b="1" dirty="0">
                  <a:latin typeface="Calibri" panose="020F0502020204030204" pitchFamily="34" charset="0"/>
                  <a:cs typeface="Calibri" panose="020F0502020204030204" pitchFamily="34" charset="0"/>
                </a:endParaRPr>
              </a:p>
            </p:txBody>
          </p:sp>
        </mc:Choice>
        <mc:Fallback xmlns="">
          <p:sp>
            <p:nvSpPr>
              <p:cNvPr id="20" name="Content Placeholder 2">
                <a:extLst>
                  <a:ext uri="{FF2B5EF4-FFF2-40B4-BE49-F238E27FC236}">
                    <a16:creationId xmlns:a16="http://schemas.microsoft.com/office/drawing/2014/main" id="{9EB3E358-14B2-BE46-AD77-DDF90E0735AA}"/>
                  </a:ext>
                </a:extLst>
              </p:cNvPr>
              <p:cNvSpPr txBox="1">
                <a:spLocks noRot="1" noChangeAspect="1" noMove="1" noResize="1" noEditPoints="1" noAdjustHandles="1" noChangeArrowheads="1" noChangeShapeType="1" noTextEdit="1"/>
              </p:cNvSpPr>
              <p:nvPr/>
            </p:nvSpPr>
            <p:spPr>
              <a:xfrm>
                <a:off x="838199" y="3370165"/>
                <a:ext cx="10515602" cy="1017411"/>
              </a:xfrm>
              <a:prstGeom prst="rect">
                <a:avLst/>
              </a:prstGeom>
              <a:blipFill>
                <a:blip r:embed="rId7"/>
                <a:stretch>
                  <a:fillRect l="-1086" t="-8642" b="-135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C985F439-F73C-E54A-9BB4-FA156A0C9CED}"/>
                  </a:ext>
                </a:extLst>
              </p:cNvPr>
              <p:cNvSpPr/>
              <p:nvPr/>
            </p:nvSpPr>
            <p:spPr>
              <a:xfrm>
                <a:off x="1007593" y="5056098"/>
                <a:ext cx="4983475" cy="99225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Cont</m:t>
                      </m:r>
                      <m:r>
                        <m:rPr>
                          <m:sty m:val="p"/>
                        </m:rPr>
                        <a:rPr lang="en-US" sz="2600" smtClean="0">
                          <a:latin typeface="Cambria Math" panose="02040503050406030204" pitchFamily="18" charset="0"/>
                        </a:rPr>
                        <m:t>Reg</m:t>
                      </m:r>
                      <m:d>
                        <m:dPr>
                          <m:ctrlPr>
                            <a:rPr lang="en-US" sz="2600" i="1">
                              <a:latin typeface="Cambria Math" panose="02040503050406030204" pitchFamily="18" charset="0"/>
                            </a:rPr>
                          </m:ctrlPr>
                        </m:dPr>
                        <m:e>
                          <m:r>
                            <a:rPr lang="en-US" sz="2600" i="1">
                              <a:latin typeface="Cambria Math" panose="02040503050406030204" pitchFamily="18" charset="0"/>
                            </a:rPr>
                            <m:t>𝑇</m:t>
                          </m:r>
                        </m:e>
                      </m:d>
                      <m:r>
                        <a:rPr lang="en-US" sz="2600" i="1">
                          <a:latin typeface="Cambria Math" panose="02040503050406030204" pitchFamily="18" charset="0"/>
                        </a:rPr>
                        <m:t>=</m:t>
                      </m:r>
                      <m:nary>
                        <m:naryPr>
                          <m:ctrlPr>
                            <a:rPr lang="en-US" sz="2600" b="0" i="1" smtClean="0">
                              <a:latin typeface="Cambria Math" panose="02040503050406030204" pitchFamily="18" charset="0"/>
                            </a:rPr>
                          </m:ctrlPr>
                        </m:naryPr>
                        <m:sub>
                          <m:r>
                            <a:rPr lang="en-US" sz="2600" b="0" i="1" smtClean="0">
                              <a:latin typeface="Cambria Math" panose="02040503050406030204" pitchFamily="18" charset="0"/>
                            </a:rPr>
                            <m:t>0</m:t>
                          </m:r>
                        </m:sub>
                        <m:sup>
                          <m:r>
                            <a:rPr lang="en-US" sz="2600" b="0" i="1" smtClean="0">
                              <a:latin typeface="Cambria Math" panose="02040503050406030204" pitchFamily="18" charset="0"/>
                            </a:rPr>
                            <m:t>𝑇</m:t>
                          </m:r>
                        </m:sup>
                        <m:e>
                          <m:r>
                            <a:rPr lang="en-US" sz="2600" b="1" i="1" smtClean="0">
                              <a:solidFill>
                                <a:schemeClr val="accent1"/>
                              </a:solidFill>
                              <a:latin typeface="Cambria Math" panose="02040503050406030204" pitchFamily="18" charset="0"/>
                            </a:rPr>
                            <m:t>𝒑</m:t>
                          </m:r>
                          <m:d>
                            <m:dPr>
                              <m:ctrlPr>
                                <a:rPr lang="en-US" sz="2600" b="1" i="1" smtClean="0">
                                  <a:solidFill>
                                    <a:schemeClr val="accent1"/>
                                  </a:solidFill>
                                  <a:latin typeface="Cambria Math" panose="02040503050406030204" pitchFamily="18" charset="0"/>
                                </a:rPr>
                              </m:ctrlPr>
                            </m:dPr>
                            <m:e>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d>
                                <m:dPr>
                                  <m:begChr m:val="|"/>
                                  <m:endChr m:val="|"/>
                                  <m:ctrlPr>
                                    <a:rPr lang="en-US" sz="2600" b="1" i="1" smtClean="0">
                                      <a:solidFill>
                                        <a:schemeClr val="accent1"/>
                                      </a:solidFill>
                                      <a:latin typeface="Cambria Math" panose="02040503050406030204" pitchFamily="18" charset="0"/>
                                    </a:rPr>
                                  </m:ctrlPr>
                                </m:dPr>
                                <m:e>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𝑩</m:t>
                                      </m:r>
                                    </m:e>
                                    <m:sub>
                                      <m:r>
                                        <a:rPr lang="en-US" sz="2600" b="1" i="1" smtClean="0">
                                          <a:solidFill>
                                            <a:schemeClr val="accent1"/>
                                          </a:solidFill>
                                          <a:latin typeface="Cambria Math" panose="02040503050406030204" pitchFamily="18" charset="0"/>
                                        </a:rPr>
                                        <m:t>𝒕</m:t>
                                      </m:r>
                                    </m:sub>
                                  </m:sSub>
                                </m:e>
                              </m:d>
                            </m:e>
                          </m:d>
                          <m:r>
                            <a:rPr lang="en-US" sz="2600" b="0" i="1" smtClean="0">
                              <a:latin typeface="Cambria Math" panose="02040503050406030204" pitchFamily="18" charset="0"/>
                            </a:rPr>
                            <m:t> </m:t>
                          </m:r>
                          <m:r>
                            <m:rPr>
                              <m:sty m:val="p"/>
                            </m:rPr>
                            <a:rPr lang="en-US" sz="2600" b="0" i="0" smtClean="0">
                              <a:latin typeface="Cambria Math" panose="02040503050406030204" pitchFamily="18" charset="0"/>
                            </a:rPr>
                            <m:t>d</m:t>
                          </m:r>
                          <m:d>
                            <m:dPr>
                              <m:begChr m:val="|"/>
                              <m:endChr m:val="|"/>
                              <m:ctrlPr>
                                <a:rPr lang="en-US" sz="2600" b="1" i="1" smtClean="0">
                                  <a:solidFill>
                                    <a:srgbClr val="FF0000"/>
                                  </a:solidFill>
                                  <a:latin typeface="Cambria Math" panose="02040503050406030204" pitchFamily="18" charset="0"/>
                                </a:rPr>
                              </m:ctrlPr>
                            </m:dPr>
                            <m:e>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𝑩</m:t>
                                  </m:r>
                                </m:e>
                                <m:sub>
                                  <m:r>
                                    <a:rPr lang="en-US" sz="2600" b="1" i="1" smtClean="0">
                                      <a:solidFill>
                                        <a:srgbClr val="FF0000"/>
                                      </a:solidFill>
                                      <a:latin typeface="Cambria Math" panose="02040503050406030204" pitchFamily="18" charset="0"/>
                                    </a:rPr>
                                    <m:t>𝒕</m:t>
                                  </m:r>
                                </m:sub>
                              </m:sSub>
                            </m:e>
                          </m:d>
                          <m:r>
                            <a:rPr lang="en-US" sz="2600" b="0" i="1" smtClean="0">
                              <a:latin typeface="Cambria Math" panose="02040503050406030204" pitchFamily="18" charset="0"/>
                            </a:rPr>
                            <m:t> </m:t>
                          </m:r>
                        </m:e>
                      </m:nary>
                    </m:oMath>
                  </m:oMathPara>
                </a14:m>
                <a:endParaRPr lang="en-US" sz="2600" dirty="0"/>
              </a:p>
            </p:txBody>
          </p:sp>
        </mc:Choice>
        <mc:Fallback xmlns="">
          <p:sp>
            <p:nvSpPr>
              <p:cNvPr id="22" name="Rectangle 21">
                <a:extLst>
                  <a:ext uri="{FF2B5EF4-FFF2-40B4-BE49-F238E27FC236}">
                    <a16:creationId xmlns:a16="http://schemas.microsoft.com/office/drawing/2014/main" id="{C985F439-F73C-E54A-9BB4-FA156A0C9CED}"/>
                  </a:ext>
                </a:extLst>
              </p:cNvPr>
              <p:cNvSpPr>
                <a:spLocks noRot="1" noChangeAspect="1" noMove="1" noResize="1" noEditPoints="1" noAdjustHandles="1" noChangeArrowheads="1" noChangeShapeType="1" noTextEdit="1"/>
              </p:cNvSpPr>
              <p:nvPr/>
            </p:nvSpPr>
            <p:spPr>
              <a:xfrm>
                <a:off x="1007593" y="5056098"/>
                <a:ext cx="4983475" cy="992259"/>
              </a:xfrm>
              <a:prstGeom prst="rect">
                <a:avLst/>
              </a:prstGeom>
              <a:blipFill>
                <a:blip r:embed="rId8"/>
                <a:stretch>
                  <a:fillRect t="-159494" r="-254" b="-236709"/>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97D10E78-10C6-E048-847D-6537A76ECCA2}"/>
              </a:ext>
            </a:extLst>
          </p:cNvPr>
          <p:cNvSpPr txBox="1">
            <a:spLocks/>
          </p:cNvSpPr>
          <p:nvPr/>
        </p:nvSpPr>
        <p:spPr>
          <a:xfrm>
            <a:off x="838198" y="4629900"/>
            <a:ext cx="10515602" cy="5780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A continuous formulation:</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74B75B5-ACA0-E441-B805-43515B9A91F3}"/>
                  </a:ext>
                </a:extLst>
              </p:cNvPr>
              <p:cNvSpPr txBox="1"/>
              <p:nvPr/>
            </p:nvSpPr>
            <p:spPr>
              <a:xfrm>
                <a:off x="6548203" y="5352172"/>
                <a:ext cx="3169907" cy="400110"/>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𝑩</m:t>
                        </m:r>
                      </m:e>
                      <m:sub>
                        <m:r>
                          <a:rPr lang="en-US" sz="2600" b="1" i="1" smtClean="0">
                            <a:solidFill>
                              <a:srgbClr val="FF0000"/>
                            </a:solidFill>
                            <a:latin typeface="Cambria Math" panose="02040503050406030204" pitchFamily="18" charset="0"/>
                          </a:rPr>
                          <m:t>𝒕</m:t>
                        </m:r>
                      </m:sub>
                    </m:sSub>
                  </m:oMath>
                </a14:m>
                <a:r>
                  <a:rPr lang="en-US" sz="2600" dirty="0"/>
                  <a:t> is Brownian Motion.</a:t>
                </a:r>
              </a:p>
            </p:txBody>
          </p:sp>
        </mc:Choice>
        <mc:Fallback xmlns="">
          <p:sp>
            <p:nvSpPr>
              <p:cNvPr id="25" name="TextBox 24">
                <a:extLst>
                  <a:ext uri="{FF2B5EF4-FFF2-40B4-BE49-F238E27FC236}">
                    <a16:creationId xmlns:a16="http://schemas.microsoft.com/office/drawing/2014/main" id="{374B75B5-ACA0-E441-B805-43515B9A91F3}"/>
                  </a:ext>
                </a:extLst>
              </p:cNvPr>
              <p:cNvSpPr txBox="1">
                <a:spLocks noRot="1" noChangeAspect="1" noMove="1" noResize="1" noEditPoints="1" noAdjustHandles="1" noChangeArrowheads="1" noChangeShapeType="1" noTextEdit="1"/>
              </p:cNvSpPr>
              <p:nvPr/>
            </p:nvSpPr>
            <p:spPr>
              <a:xfrm>
                <a:off x="6548203" y="5352172"/>
                <a:ext cx="3169907" cy="400110"/>
              </a:xfrm>
              <a:prstGeom prst="rect">
                <a:avLst/>
              </a:prstGeom>
              <a:blipFill>
                <a:blip r:embed="rId9"/>
                <a:stretch>
                  <a:fillRect l="-4016" t="-21212" r="-5221" b="-454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EC04ED5-4A78-CF47-892C-90C6C2B8FDEF}"/>
                  </a:ext>
                </a:extLst>
              </p:cNvPr>
              <p:cNvSpPr txBox="1"/>
              <p:nvPr/>
            </p:nvSpPr>
            <p:spPr>
              <a:xfrm>
                <a:off x="1137999" y="1657350"/>
                <a:ext cx="5361724" cy="970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r>
                            <a:rPr lang="en-US" sz="2600" b="1" i="1" smtClean="0">
                              <a:solidFill>
                                <a:schemeClr val="accent1"/>
                              </a:solidFill>
                              <a:latin typeface="Cambria Math" panose="02040503050406030204" pitchFamily="18" charset="0"/>
                            </a:rPr>
                            <m:t>𝒑</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𝒈</m:t>
                              </m:r>
                            </m:e>
                            <m:sub>
                              <m:r>
                                <a:rPr lang="en-US" sz="2600" b="0" i="1" smtClean="0">
                                  <a:solidFill>
                                    <a:schemeClr val="accent1"/>
                                  </a:solidFill>
                                  <a:latin typeface="Cambria Math" panose="02040503050406030204" pitchFamily="18" charset="0"/>
                                </a:rPr>
                                <m:t>𝑡</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𝟏</m:t>
                              </m:r>
                            </m:sub>
                          </m:sSub>
                          <m:r>
                            <a:rPr lang="en-US" sz="2600" b="1" i="1" smtClean="0">
                              <a:solidFill>
                                <a:schemeClr val="accent1"/>
                              </a:solidFill>
                              <a:latin typeface="Cambria Math" panose="02040503050406030204" pitchFamily="18" charset="0"/>
                            </a:rPr>
                            <m:t>)</m:t>
                          </m:r>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xmlns="">
          <p:sp>
            <p:nvSpPr>
              <p:cNvPr id="17" name="TextBox 16">
                <a:extLst>
                  <a:ext uri="{FF2B5EF4-FFF2-40B4-BE49-F238E27FC236}">
                    <a16:creationId xmlns:a16="http://schemas.microsoft.com/office/drawing/2014/main" id="{EEC04ED5-4A78-CF47-892C-90C6C2B8FDEF}"/>
                  </a:ext>
                </a:extLst>
              </p:cNvPr>
              <p:cNvSpPr txBox="1">
                <a:spLocks noRot="1" noChangeAspect="1" noMove="1" noResize="1" noEditPoints="1" noAdjustHandles="1" noChangeArrowheads="1" noChangeShapeType="1" noTextEdit="1"/>
              </p:cNvSpPr>
              <p:nvPr/>
            </p:nvSpPr>
            <p:spPr>
              <a:xfrm>
                <a:off x="1137999" y="1657350"/>
                <a:ext cx="5361724" cy="970971"/>
              </a:xfrm>
              <a:prstGeom prst="rect">
                <a:avLst/>
              </a:prstGeom>
              <a:blipFill>
                <a:blip r:embed="rId8"/>
                <a:stretch>
                  <a:fillRect l="-1418" t="-149351" r="-1418" b="-205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AD9641B-E18D-424B-8567-DA636CED64EE}"/>
                  </a:ext>
                </a:extLst>
              </p:cNvPr>
              <p:cNvSpPr txBox="1"/>
              <p:nvPr/>
            </p:nvSpPr>
            <p:spPr>
              <a:xfrm>
                <a:off x="6795886" y="1719424"/>
                <a:ext cx="4011867" cy="451662"/>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d>
                      <m:dPr>
                        <m:begChr m:val="|"/>
                        <m:endChr m:val="|"/>
                        <m:ctrlPr>
                          <a:rPr lang="en-US" sz="2600" b="0" i="1" smtClean="0">
                            <a:latin typeface="Cambria Math" panose="02040503050406030204" pitchFamily="18" charset="0"/>
                          </a:rPr>
                        </m:ctrlPr>
                      </m:dPr>
                      <m:e>
                        <m:nary>
                          <m:naryPr>
                            <m:chr m:val="∑"/>
                            <m:supHide m:val="on"/>
                            <m:ctrlPr>
                              <a:rPr lang="en-US" sz="2600" i="1" smtClean="0">
                                <a:latin typeface="Cambria Math" panose="02040503050406030204" pitchFamily="18" charset="0"/>
                                <a:cs typeface="Calibri" panose="020F0502020204030204" pitchFamily="34" charset="0"/>
                              </a:rPr>
                            </m:ctrlPr>
                          </m:naryPr>
                          <m:sub>
                            <m:r>
                              <a:rPr lang="en-US" sz="2600" i="1">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m:t>
                            </m:r>
                            <m:r>
                              <a:rPr lang="en-US" sz="2600" b="0" i="1" smtClean="0">
                                <a:latin typeface="Cambria Math" panose="02040503050406030204" pitchFamily="18" charset="0"/>
                                <a:cs typeface="Calibri" panose="020F0502020204030204" pitchFamily="34" charset="0"/>
                              </a:rPr>
                              <m:t>𝑇</m:t>
                            </m:r>
                          </m:sub>
                          <m:sup/>
                          <m:e>
                            <m:r>
                              <a:rPr lang="en-US" sz="2600" b="0" i="1" smtClean="0">
                                <a:latin typeface="Cambria Math" panose="02040503050406030204" pitchFamily="18" charset="0"/>
                                <a:cs typeface="Calibri" panose="020F0502020204030204" pitchFamily="34" charset="0"/>
                              </a:rPr>
                              <m:t>(</m:t>
                            </m:r>
                            <m:sSub>
                              <m:sSubPr>
                                <m:ctrlPr>
                                  <a:rPr lang="en-US" sz="2600" i="1">
                                    <a:latin typeface="Cambria Math" panose="02040503050406030204" pitchFamily="18" charset="0"/>
                                    <a:cs typeface="Calibri" panose="020F0502020204030204" pitchFamily="34" charset="0"/>
                                  </a:rPr>
                                </m:ctrlPr>
                              </m:sSubPr>
                              <m:e>
                                <m:r>
                                  <a:rPr lang="en-US" sz="2600" i="1">
                                    <a:latin typeface="Cambria Math" panose="02040503050406030204" pitchFamily="18" charset="0"/>
                                    <a:cs typeface="Calibri" panose="020F0502020204030204" pitchFamily="34" charset="0"/>
                                  </a:rPr>
                                  <m:t>𝑐</m:t>
                                </m:r>
                              </m:e>
                              <m:sub>
                                <m:r>
                                  <a:rPr lang="en-US" sz="2600" i="1">
                                    <a:latin typeface="Cambria Math" panose="02040503050406030204" pitchFamily="18" charset="0"/>
                                    <a:cs typeface="Calibri" panose="020F0502020204030204" pitchFamily="34" charset="0"/>
                                  </a:rPr>
                                  <m:t>𝑡</m:t>
                                </m:r>
                                <m:r>
                                  <a:rPr lang="en-US" sz="2600" i="1">
                                    <a:latin typeface="Cambria Math" panose="02040503050406030204" pitchFamily="18" charset="0"/>
                                    <a:cs typeface="Calibri" panose="020F0502020204030204" pitchFamily="34" charset="0"/>
                                  </a:rPr>
                                  <m:t>,1</m:t>
                                </m:r>
                              </m:sub>
                            </m:sSub>
                            <m:r>
                              <a:rPr lang="en-US" sz="2600" b="0" i="1" smtClean="0">
                                <a:latin typeface="Cambria Math" panose="02040503050406030204" pitchFamily="18" charset="0"/>
                                <a:cs typeface="Calibri" panose="020F0502020204030204" pitchFamily="34" charset="0"/>
                              </a:rPr>
                              <m:t>−</m:t>
                            </m:r>
                            <m:sSub>
                              <m:sSubPr>
                                <m:ctrlPr>
                                  <a:rPr lang="en-US" sz="2600" b="0" i="1" smtClean="0">
                                    <a:latin typeface="Cambria Math" panose="02040503050406030204" pitchFamily="18" charset="0"/>
                                    <a:cs typeface="Calibri" panose="020F0502020204030204" pitchFamily="34" charset="0"/>
                                  </a:rPr>
                                </m:ctrlPr>
                              </m:sSubPr>
                              <m:e>
                                <m:r>
                                  <a:rPr lang="en-US" sz="2600" b="0" i="1" smtClean="0">
                                    <a:latin typeface="Cambria Math" panose="02040503050406030204" pitchFamily="18" charset="0"/>
                                    <a:cs typeface="Calibri" panose="020F0502020204030204" pitchFamily="34" charset="0"/>
                                  </a:rPr>
                                  <m:t>𝑐</m:t>
                                </m:r>
                              </m:e>
                              <m:sub>
                                <m:r>
                                  <a:rPr lang="en-US" sz="2600" b="0" i="1" smtClean="0">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,2</m:t>
                                </m:r>
                              </m:sub>
                            </m:sSub>
                            <m:r>
                              <a:rPr lang="en-US" sz="2600" b="0" i="1" smtClean="0">
                                <a:latin typeface="Cambria Math" panose="02040503050406030204" pitchFamily="18" charset="0"/>
                                <a:cs typeface="Calibri" panose="020F0502020204030204" pitchFamily="34" charset="0"/>
                              </a:rPr>
                              <m:t>)</m:t>
                            </m:r>
                          </m:e>
                        </m:nary>
                      </m:e>
                    </m:d>
                  </m:oMath>
                </a14:m>
                <a:r>
                  <a:rPr lang="en-US" sz="2600" dirty="0"/>
                  <a:t> (gap)</a:t>
                </a:r>
              </a:p>
            </p:txBody>
          </p:sp>
        </mc:Choice>
        <mc:Fallback xmlns="">
          <p:sp>
            <p:nvSpPr>
              <p:cNvPr id="18" name="TextBox 17">
                <a:extLst>
                  <a:ext uri="{FF2B5EF4-FFF2-40B4-BE49-F238E27FC236}">
                    <a16:creationId xmlns:a16="http://schemas.microsoft.com/office/drawing/2014/main" id="{5AD9641B-E18D-424B-8567-DA636CED64EE}"/>
                  </a:ext>
                </a:extLst>
              </p:cNvPr>
              <p:cNvSpPr txBox="1">
                <a:spLocks noRot="1" noChangeAspect="1" noMove="1" noResize="1" noEditPoints="1" noAdjustHandles="1" noChangeArrowheads="1" noChangeShapeType="1" noTextEdit="1"/>
              </p:cNvSpPr>
              <p:nvPr/>
            </p:nvSpPr>
            <p:spPr>
              <a:xfrm>
                <a:off x="6795886" y="1719424"/>
                <a:ext cx="4011867" cy="451662"/>
              </a:xfrm>
              <a:prstGeom prst="rect">
                <a:avLst/>
              </a:prstGeom>
              <a:blipFill>
                <a:blip r:embed="rId7"/>
                <a:stretch>
                  <a:fillRect l="-2839" t="-137838" r="-3785" b="-2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BEA812F-6200-5B49-B239-5B0DDBA3B87A}"/>
                  </a:ext>
                </a:extLst>
              </p:cNvPr>
              <p:cNvSpPr txBox="1"/>
              <p:nvPr/>
            </p:nvSpPr>
            <p:spPr>
              <a:xfrm>
                <a:off x="6795886" y="2310485"/>
                <a:ext cx="4557914" cy="400110"/>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oMath>
                </a14:m>
                <a:r>
                  <a:rPr lang="en-US" sz="2600" dirty="0"/>
                  <a:t> is alg.’s weight on </a:t>
                </a:r>
                <a:r>
                  <a:rPr lang="en-US" sz="2600" b="1" i="1" dirty="0"/>
                  <a:t>worst</a:t>
                </a:r>
                <a:r>
                  <a:rPr lang="en-US" sz="2600" dirty="0"/>
                  <a:t> expert</a:t>
                </a:r>
              </a:p>
            </p:txBody>
          </p:sp>
        </mc:Choice>
        <mc:Fallback xmlns="">
          <p:sp>
            <p:nvSpPr>
              <p:cNvPr id="21" name="TextBox 20">
                <a:extLst>
                  <a:ext uri="{FF2B5EF4-FFF2-40B4-BE49-F238E27FC236}">
                    <a16:creationId xmlns:a16="http://schemas.microsoft.com/office/drawing/2014/main" id="{0BEA812F-6200-5B49-B239-5B0DDBA3B87A}"/>
                  </a:ext>
                </a:extLst>
              </p:cNvPr>
              <p:cNvSpPr txBox="1">
                <a:spLocks noRot="1" noChangeAspect="1" noMove="1" noResize="1" noEditPoints="1" noAdjustHandles="1" noChangeArrowheads="1" noChangeShapeType="1" noTextEdit="1"/>
              </p:cNvSpPr>
              <p:nvPr/>
            </p:nvSpPr>
            <p:spPr>
              <a:xfrm>
                <a:off x="6795886" y="2310485"/>
                <a:ext cx="4557914" cy="400110"/>
              </a:xfrm>
              <a:prstGeom prst="rect">
                <a:avLst/>
              </a:prstGeom>
              <a:blipFill>
                <a:blip r:embed="rId10"/>
                <a:stretch>
                  <a:fillRect l="-2222" t="-25000" r="-3333" b="-46875"/>
                </a:stretch>
              </a:blipFill>
            </p:spPr>
            <p:txBody>
              <a:bodyPr/>
              <a:lstStyle/>
              <a:p>
                <a:r>
                  <a:rPr lang="en-US">
                    <a:noFill/>
                  </a:rPr>
                  <a:t> </a:t>
                </a:r>
              </a:p>
            </p:txBody>
          </p:sp>
        </mc:Fallback>
      </mc:AlternateContent>
      <p:sp>
        <p:nvSpPr>
          <p:cNvPr id="23" name="Right Brace 22">
            <a:extLst>
              <a:ext uri="{FF2B5EF4-FFF2-40B4-BE49-F238E27FC236}">
                <a16:creationId xmlns:a16="http://schemas.microsoft.com/office/drawing/2014/main" id="{881E792B-DAAC-F941-9F55-7577C6F53995}"/>
              </a:ext>
            </a:extLst>
          </p:cNvPr>
          <p:cNvSpPr/>
          <p:nvPr/>
        </p:nvSpPr>
        <p:spPr>
          <a:xfrm rot="16200000" flipH="1">
            <a:off x="5492731" y="1634836"/>
            <a:ext cx="215227" cy="1492150"/>
          </a:xfrm>
          <a:prstGeom prst="rightBrace">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D667CF1-AEC0-7743-A693-7050EC3203A6}"/>
                  </a:ext>
                </a:extLst>
              </p:cNvPr>
              <p:cNvSpPr txBox="1"/>
              <p:nvPr/>
            </p:nvSpPr>
            <p:spPr>
              <a:xfrm>
                <a:off x="4909897" y="2501588"/>
                <a:ext cx="1406539"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oMath>
                  </m:oMathPara>
                </a14:m>
                <a:endParaRPr lang="en-US" sz="2600" dirty="0"/>
              </a:p>
            </p:txBody>
          </p:sp>
        </mc:Choice>
        <mc:Fallback xmlns="">
          <p:sp>
            <p:nvSpPr>
              <p:cNvPr id="26" name="TextBox 25">
                <a:extLst>
                  <a:ext uri="{FF2B5EF4-FFF2-40B4-BE49-F238E27FC236}">
                    <a16:creationId xmlns:a16="http://schemas.microsoft.com/office/drawing/2014/main" id="{ED667CF1-AEC0-7743-A693-7050EC3203A6}"/>
                  </a:ext>
                </a:extLst>
              </p:cNvPr>
              <p:cNvSpPr txBox="1">
                <a:spLocks noRot="1" noChangeAspect="1" noMove="1" noResize="1" noEditPoints="1" noAdjustHandles="1" noChangeArrowheads="1" noChangeShapeType="1" noTextEdit="1"/>
              </p:cNvSpPr>
              <p:nvPr/>
            </p:nvSpPr>
            <p:spPr>
              <a:xfrm>
                <a:off x="4909897" y="2501588"/>
                <a:ext cx="1406539" cy="400110"/>
              </a:xfrm>
              <a:prstGeom prst="rect">
                <a:avLst/>
              </a:prstGeom>
              <a:blipFill>
                <a:blip r:embed="rId11"/>
                <a:stretch>
                  <a:fillRect l="-3604" r="-7207" b="-34375"/>
                </a:stretch>
              </a:blipFill>
            </p:spPr>
            <p:txBody>
              <a:bodyPr/>
              <a:lstStyle/>
              <a:p>
                <a:r>
                  <a:rPr lang="en-US">
                    <a:noFill/>
                  </a:rPr>
                  <a:t> </a:t>
                </a:r>
              </a:p>
            </p:txBody>
          </p:sp>
        </mc:Fallback>
      </mc:AlternateContent>
    </p:spTree>
    <p:extLst>
      <p:ext uri="{BB962C8B-B14F-4D97-AF65-F5344CB8AC3E}">
        <p14:creationId xmlns:p14="http://schemas.microsoft.com/office/powerpoint/2010/main" val="1427306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4" grpId="0"/>
      <p:bldP spid="25" grpId="0"/>
    </p:bld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EFF7E903-6A6E-CA4F-87CE-40A015D4FFB8}"/>
                  </a:ext>
                </a:extLst>
              </p:cNvPr>
              <p:cNvSpPr/>
              <p:nvPr/>
            </p:nvSpPr>
            <p:spPr>
              <a:xfrm>
                <a:off x="838200" y="2456534"/>
                <a:ext cx="10121348"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xmlns="">
          <p:sp>
            <p:nvSpPr>
              <p:cNvPr id="14" name="Rounded Rectangle 13">
                <a:extLst>
                  <a:ext uri="{FF2B5EF4-FFF2-40B4-BE49-F238E27FC236}">
                    <a16:creationId xmlns:a16="http://schemas.microsoft.com/office/drawing/2014/main" id="{EFF7E903-6A6E-CA4F-87CE-40A015D4FFB8}"/>
                  </a:ext>
                </a:extLst>
              </p:cNvPr>
              <p:cNvSpPr>
                <a:spLocks noRot="1" noChangeAspect="1" noMove="1" noResize="1" noEditPoints="1" noAdjustHandles="1" noChangeArrowheads="1" noChangeShapeType="1" noTextEdit="1"/>
              </p:cNvSpPr>
              <p:nvPr/>
            </p:nvSpPr>
            <p:spPr>
              <a:xfrm>
                <a:off x="838200" y="2456534"/>
                <a:ext cx="10121348" cy="749851"/>
              </a:xfrm>
              <a:prstGeom prst="roundRect">
                <a:avLst/>
              </a:prstGeom>
              <a:blipFill>
                <a:blip r:embed="rId5"/>
                <a:stretch>
                  <a:fillRect t="-93548" b="-146774"/>
                </a:stretch>
              </a:blipFill>
              <a:ln w="31750"/>
            </p:spPr>
            <p:txBody>
              <a:bodyPr/>
              <a:lstStyle/>
              <a:p>
                <a:r>
                  <a:rPr lang="en-US">
                    <a:noFill/>
                  </a:rPr>
                  <a:t> </a:t>
                </a:r>
              </a:p>
            </p:txBody>
          </p:sp>
        </mc:Fallback>
      </mc:AlternateContent>
      <p:sp>
        <p:nvSpPr>
          <p:cNvPr id="6" name="Rectangle 5">
            <a:extLst>
              <a:ext uri="{FF2B5EF4-FFF2-40B4-BE49-F238E27FC236}">
                <a16:creationId xmlns:a16="http://schemas.microsoft.com/office/drawing/2014/main" id="{05413B7B-B497-C14F-997C-46DB38FF237E}"/>
              </a:ext>
            </a:extLst>
          </p:cNvPr>
          <p:cNvSpPr/>
          <p:nvPr/>
        </p:nvSpPr>
        <p:spPr>
          <a:xfrm>
            <a:off x="1137725" y="21583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29FCE2D-B9DA-9241-9396-8B62433F549B}"/>
                  </a:ext>
                </a:extLst>
              </p:cNvPr>
              <p:cNvSpPr txBox="1"/>
              <p:nvPr/>
            </p:nvSpPr>
            <p:spPr>
              <a:xfrm>
                <a:off x="816243" y="3812314"/>
                <a:ext cx="10833849" cy="523220"/>
              </a:xfrm>
              <a:prstGeom prst="rect">
                <a:avLst/>
              </a:prstGeom>
              <a:noFill/>
            </p:spPr>
            <p:txBody>
              <a:bodyPr wrap="square" rtlCol="0">
                <a:spAutoFit/>
              </a:bodyPr>
              <a:lstStyle/>
              <a:p>
                <a:r>
                  <a:rPr lang="en-US" sz="2800" b="1" dirty="0"/>
                  <a:t>Idea</a:t>
                </a:r>
                <a:r>
                  <a:rPr lang="en-US" sz="2800" dirty="0"/>
                  <a:t>. Find a “good” potential function </a:t>
                </a:r>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e>
                    </m:d>
                  </m:oMath>
                </a14:m>
                <a:r>
                  <a:rPr lang="en-US" sz="2800" dirty="0"/>
                  <a:t> and set alg. as </a:t>
                </a:r>
                <a14:m>
                  <m:oMath xmlns:m="http://schemas.openxmlformats.org/officeDocument/2006/math">
                    <m:r>
                      <a:rPr lang="en-US" sz="2800" b="0" i="1" smtClean="0">
                        <a:latin typeface="Cambria Math" panose="02040503050406030204" pitchFamily="18" charset="0"/>
                      </a:rPr>
                      <m:t>𝑝</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m:t>
                        </m:r>
                      </m:e>
                      <m:sub>
                        <m:r>
                          <a:rPr lang="en-US" sz="2800" b="0" i="1" smtClean="0">
                            <a:latin typeface="Cambria Math" panose="02040503050406030204" pitchFamily="18" charset="0"/>
                          </a:rPr>
                          <m:t>𝑥</m:t>
                        </m:r>
                      </m:sub>
                    </m:sSub>
                    <m:r>
                      <a:rPr lang="en-US" sz="2800" b="0" i="1" smtClean="0">
                        <a:latin typeface="Cambria Math" panose="02040503050406030204" pitchFamily="18" charset="0"/>
                      </a:rPr>
                      <m:t>𝑅</m:t>
                    </m:r>
                  </m:oMath>
                </a14:m>
                <a:r>
                  <a:rPr lang="en-US" sz="2800" dirty="0"/>
                  <a:t>.</a:t>
                </a:r>
              </a:p>
            </p:txBody>
          </p:sp>
        </mc:Choice>
        <mc:Fallback xmlns="">
          <p:sp>
            <p:nvSpPr>
              <p:cNvPr id="26" name="TextBox 25">
                <a:extLst>
                  <a:ext uri="{FF2B5EF4-FFF2-40B4-BE49-F238E27FC236}">
                    <a16:creationId xmlns:a16="http://schemas.microsoft.com/office/drawing/2014/main" id="{B29FCE2D-B9DA-9241-9396-8B62433F549B}"/>
                  </a:ext>
                </a:extLst>
              </p:cNvPr>
              <p:cNvSpPr txBox="1">
                <a:spLocks noRot="1" noChangeAspect="1" noMove="1" noResize="1" noEditPoints="1" noAdjustHandles="1" noChangeArrowheads="1" noChangeShapeType="1" noTextEdit="1"/>
              </p:cNvSpPr>
              <p:nvPr/>
            </p:nvSpPr>
            <p:spPr>
              <a:xfrm>
                <a:off x="816243" y="3812314"/>
                <a:ext cx="10833849" cy="523220"/>
              </a:xfrm>
              <a:prstGeom prst="rect">
                <a:avLst/>
              </a:prstGeom>
              <a:blipFill>
                <a:blip r:embed="rId6"/>
                <a:stretch>
                  <a:fillRect l="-1054" t="-12195" b="-317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1AF6404-CC9D-344F-ACEF-337130BD1E49}"/>
                  </a:ext>
                </a:extLst>
              </p:cNvPr>
              <p:cNvSpPr txBox="1"/>
              <p:nvPr/>
            </p:nvSpPr>
            <p:spPr>
              <a:xfrm>
                <a:off x="8866868" y="3166000"/>
                <a:ext cx="2708834" cy="430887"/>
              </a:xfrm>
              <a:prstGeom prst="rect">
                <a:avLst/>
              </a:prstGeom>
              <a:noFill/>
            </p:spPr>
            <p:txBody>
              <a:bodyPr wrap="square" rtlCol="0">
                <a:spAutoFit/>
              </a:bodyPr>
              <a:lstStyle/>
              <a:p>
                <a:r>
                  <a:rPr lang="en-US" sz="2200" dirty="0">
                    <a:solidFill>
                      <a:schemeClr val="bg2">
                        <a:lumMod val="50000"/>
                      </a:schemeClr>
                    </a:solidFill>
                  </a:rPr>
                  <a:t>Assuming </a:t>
                </a:r>
                <a14:m>
                  <m:oMath xmlns:m="http://schemas.openxmlformats.org/officeDocument/2006/math">
                    <m:r>
                      <a:rPr lang="en-US" sz="2200" b="0" i="1" smtClean="0">
                        <a:solidFill>
                          <a:schemeClr val="bg2">
                            <a:lumMod val="50000"/>
                          </a:schemeClr>
                        </a:solidFill>
                        <a:latin typeface="Cambria Math" panose="02040503050406030204" pitchFamily="18" charset="0"/>
                      </a:rPr>
                      <m:t>𝑅</m:t>
                    </m:r>
                    <m:d>
                      <m:dPr>
                        <m:ctrlPr>
                          <a:rPr lang="en-US" sz="2200" i="1" smtClean="0">
                            <a:solidFill>
                              <a:schemeClr val="bg2">
                                <a:lumMod val="50000"/>
                              </a:schemeClr>
                            </a:solidFill>
                            <a:latin typeface="Cambria Math" panose="02040503050406030204" pitchFamily="18" charset="0"/>
                          </a:rPr>
                        </m:ctrlPr>
                      </m:dPr>
                      <m:e>
                        <m:r>
                          <a:rPr lang="en-US" sz="2200" b="0" i="1" smtClean="0">
                            <a:solidFill>
                              <a:schemeClr val="bg2">
                                <a:lumMod val="50000"/>
                              </a:schemeClr>
                            </a:solidFill>
                            <a:latin typeface="Cambria Math" panose="02040503050406030204" pitchFamily="18" charset="0"/>
                          </a:rPr>
                          <m:t>0,0</m:t>
                        </m:r>
                      </m:e>
                    </m:d>
                    <m:r>
                      <a:rPr lang="en-US" sz="2200" b="0" i="1" smtClean="0">
                        <a:solidFill>
                          <a:schemeClr val="bg2">
                            <a:lumMod val="50000"/>
                          </a:schemeClr>
                        </a:solidFill>
                        <a:latin typeface="Cambria Math" panose="02040503050406030204" pitchFamily="18" charset="0"/>
                      </a:rPr>
                      <m:t>=0.</m:t>
                    </m:r>
                  </m:oMath>
                </a14:m>
                <a:endParaRPr lang="en-US" sz="2200" dirty="0">
                  <a:solidFill>
                    <a:schemeClr val="bg2">
                      <a:lumMod val="50000"/>
                    </a:schemeClr>
                  </a:solidFill>
                </a:endParaRPr>
              </a:p>
            </p:txBody>
          </p:sp>
        </mc:Choice>
        <mc:Fallback xmlns="">
          <p:sp>
            <p:nvSpPr>
              <p:cNvPr id="9" name="TextBox 8">
                <a:extLst>
                  <a:ext uri="{FF2B5EF4-FFF2-40B4-BE49-F238E27FC236}">
                    <a16:creationId xmlns:a16="http://schemas.microsoft.com/office/drawing/2014/main" id="{F1AF6404-CC9D-344F-ACEF-337130BD1E49}"/>
                  </a:ext>
                </a:extLst>
              </p:cNvPr>
              <p:cNvSpPr txBox="1">
                <a:spLocks noRot="1" noChangeAspect="1" noMove="1" noResize="1" noEditPoints="1" noAdjustHandles="1" noChangeArrowheads="1" noChangeShapeType="1" noTextEdit="1"/>
              </p:cNvSpPr>
              <p:nvPr/>
            </p:nvSpPr>
            <p:spPr>
              <a:xfrm>
                <a:off x="8866868" y="3166000"/>
                <a:ext cx="2708834" cy="430887"/>
              </a:xfrm>
              <a:prstGeom prst="rect">
                <a:avLst/>
              </a:prstGeom>
              <a:blipFill>
                <a:blip r:embed="rId7"/>
                <a:stretch>
                  <a:fillRect l="-2336" t="-5714" b="-28571"/>
                </a:stretch>
              </a:blipFill>
            </p:spPr>
            <p:txBody>
              <a:bodyPr/>
              <a:lstStyle/>
              <a:p>
                <a:r>
                  <a:rPr lang="en-US">
                    <a:noFill/>
                  </a:rPr>
                  <a:t> </a:t>
                </a:r>
              </a:p>
            </p:txBody>
          </p:sp>
        </mc:Fallback>
      </mc:AlternateContent>
    </p:spTree>
    <p:extLst>
      <p:ext uri="{BB962C8B-B14F-4D97-AF65-F5344CB8AC3E}">
        <p14:creationId xmlns:p14="http://schemas.microsoft.com/office/powerpoint/2010/main" val="2688934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animBg="1"/>
      <p:bldP spid="26" grpId="0"/>
      <p:bldP spid="9" grpId="0"/>
    </p:bld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EFF7E903-6A6E-CA4F-87CE-40A015D4FFB8}"/>
                  </a:ext>
                </a:extLst>
              </p:cNvPr>
              <p:cNvSpPr/>
              <p:nvPr/>
            </p:nvSpPr>
            <p:spPr>
              <a:xfrm>
                <a:off x="838200" y="2456534"/>
                <a:ext cx="10121348"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xmlns="">
          <p:sp>
            <p:nvSpPr>
              <p:cNvPr id="14" name="Rounded Rectangle 13">
                <a:extLst>
                  <a:ext uri="{FF2B5EF4-FFF2-40B4-BE49-F238E27FC236}">
                    <a16:creationId xmlns:a16="http://schemas.microsoft.com/office/drawing/2014/main" id="{EFF7E903-6A6E-CA4F-87CE-40A015D4FFB8}"/>
                  </a:ext>
                </a:extLst>
              </p:cNvPr>
              <p:cNvSpPr>
                <a:spLocks noRot="1" noChangeAspect="1" noMove="1" noResize="1" noEditPoints="1" noAdjustHandles="1" noChangeArrowheads="1" noChangeShapeType="1" noTextEdit="1"/>
              </p:cNvSpPr>
              <p:nvPr/>
            </p:nvSpPr>
            <p:spPr>
              <a:xfrm>
                <a:off x="838200" y="2456534"/>
                <a:ext cx="10121348" cy="749851"/>
              </a:xfrm>
              <a:prstGeom prst="roundRect">
                <a:avLst/>
              </a:prstGeom>
              <a:blipFill>
                <a:blip r:embed="rId5"/>
                <a:stretch>
                  <a:fillRect t="-93548" b="-146774"/>
                </a:stretch>
              </a:blipFill>
              <a:ln w="31750"/>
            </p:spPr>
            <p:txBody>
              <a:bodyPr/>
              <a:lstStyle/>
              <a:p>
                <a:r>
                  <a:rPr lang="en-US">
                    <a:noFill/>
                  </a:rPr>
                  <a:t> </a:t>
                </a:r>
              </a:p>
            </p:txBody>
          </p:sp>
        </mc:Fallback>
      </mc:AlternateContent>
      <p:sp>
        <p:nvSpPr>
          <p:cNvPr id="6" name="Rectangle 5">
            <a:extLst>
              <a:ext uri="{FF2B5EF4-FFF2-40B4-BE49-F238E27FC236}">
                <a16:creationId xmlns:a16="http://schemas.microsoft.com/office/drawing/2014/main" id="{05413B7B-B497-C14F-997C-46DB38FF237E}"/>
              </a:ext>
            </a:extLst>
          </p:cNvPr>
          <p:cNvSpPr/>
          <p:nvPr/>
        </p:nvSpPr>
        <p:spPr>
          <a:xfrm>
            <a:off x="1137725" y="21583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01A9CD3-D8B3-D14D-A9E0-5CF8639FB565}"/>
                  </a:ext>
                </a:extLst>
              </p:cNvPr>
              <p:cNvSpPr txBox="1"/>
              <p:nvPr/>
            </p:nvSpPr>
            <p:spPr>
              <a:xfrm>
                <a:off x="838200" y="3861124"/>
                <a:ext cx="10833849" cy="523220"/>
              </a:xfrm>
              <a:prstGeom prst="rect">
                <a:avLst/>
              </a:prstGeom>
              <a:noFill/>
            </p:spPr>
            <p:txBody>
              <a:bodyPr wrap="square" rtlCol="0">
                <a:spAutoFit/>
              </a:bodyPr>
              <a:lstStyle/>
              <a:p>
                <a:r>
                  <a:rPr lang="en-US" sz="2800" dirty="0"/>
                  <a:t>If </a:t>
                </a:r>
                <a14:m>
                  <m:oMath xmlns:m="http://schemas.openxmlformats.org/officeDocument/2006/math">
                    <m:d>
                      <m:dPr>
                        <m:ctrlPr>
                          <a:rPr lang="en-US" sz="2800" i="1">
                            <a:solidFill>
                              <a:srgbClr val="7030A0"/>
                            </a:solidFill>
                            <a:latin typeface="Cambria Math" panose="02040503050406030204" pitchFamily="18" charset="0"/>
                          </a:rPr>
                        </m:ctrlPr>
                      </m:dPr>
                      <m:e>
                        <m:sSub>
                          <m:sSubPr>
                            <m:ctrlPr>
                              <a:rPr lang="en-US" sz="2800" i="1">
                                <a:solidFill>
                                  <a:srgbClr val="7030A0"/>
                                </a:solidFill>
                                <a:latin typeface="Cambria Math" panose="02040503050406030204" pitchFamily="18" charset="0"/>
                              </a:rPr>
                            </m:ctrlPr>
                          </m:sSubPr>
                          <m:e>
                            <m:r>
                              <a:rPr lang="en-US" sz="2800" i="1">
                                <a:solidFill>
                                  <a:srgbClr val="7030A0"/>
                                </a:solidFill>
                                <a:latin typeface="Cambria Math" panose="02040503050406030204" pitchFamily="18" charset="0"/>
                              </a:rPr>
                              <m:t>𝜕</m:t>
                            </m:r>
                          </m:e>
                          <m:sub>
                            <m:r>
                              <a:rPr lang="en-US" sz="2800" i="1">
                                <a:solidFill>
                                  <a:srgbClr val="7030A0"/>
                                </a:solidFill>
                                <a:latin typeface="Cambria Math" panose="02040503050406030204" pitchFamily="18" charset="0"/>
                              </a:rPr>
                              <m:t>𝑡</m:t>
                            </m:r>
                          </m:sub>
                        </m:sSub>
                        <m:r>
                          <a:rPr lang="en-US" sz="2800" i="1">
                            <a:solidFill>
                              <a:srgbClr val="7030A0"/>
                            </a:solidFill>
                            <a:latin typeface="Cambria Math" panose="02040503050406030204" pitchFamily="18" charset="0"/>
                          </a:rPr>
                          <m:t>+</m:t>
                        </m:r>
                        <m:f>
                          <m:fPr>
                            <m:type m:val="skw"/>
                            <m:ctrlPr>
                              <a:rPr lang="en-US" sz="2800" i="1">
                                <a:solidFill>
                                  <a:srgbClr val="7030A0"/>
                                </a:solidFill>
                                <a:latin typeface="Cambria Math" panose="02040503050406030204" pitchFamily="18" charset="0"/>
                              </a:rPr>
                            </m:ctrlPr>
                          </m:fPr>
                          <m:num>
                            <m:r>
                              <a:rPr lang="en-US" sz="2800" i="1">
                                <a:solidFill>
                                  <a:srgbClr val="7030A0"/>
                                </a:solidFill>
                                <a:latin typeface="Cambria Math" panose="02040503050406030204" pitchFamily="18" charset="0"/>
                              </a:rPr>
                              <m:t>1</m:t>
                            </m:r>
                          </m:num>
                          <m:den>
                            <m:r>
                              <a:rPr lang="en-US" sz="2800" i="1">
                                <a:solidFill>
                                  <a:srgbClr val="7030A0"/>
                                </a:solidFill>
                                <a:latin typeface="Cambria Math" panose="02040503050406030204" pitchFamily="18" charset="0"/>
                              </a:rPr>
                              <m:t>2</m:t>
                            </m:r>
                          </m:den>
                        </m:f>
                        <m:sSub>
                          <m:sSubPr>
                            <m:ctrlPr>
                              <a:rPr lang="en-US" sz="2800" i="1">
                                <a:solidFill>
                                  <a:srgbClr val="7030A0"/>
                                </a:solidFill>
                                <a:latin typeface="Cambria Math" panose="02040503050406030204" pitchFamily="18" charset="0"/>
                              </a:rPr>
                            </m:ctrlPr>
                          </m:sSubPr>
                          <m:e>
                            <m:r>
                              <a:rPr lang="en-US" sz="2800" i="1">
                                <a:solidFill>
                                  <a:srgbClr val="7030A0"/>
                                </a:solidFill>
                                <a:latin typeface="Cambria Math" panose="02040503050406030204" pitchFamily="18" charset="0"/>
                              </a:rPr>
                              <m:t>𝜕</m:t>
                            </m:r>
                          </m:e>
                          <m:sub>
                            <m:r>
                              <a:rPr lang="en-US" sz="2800" i="1">
                                <a:solidFill>
                                  <a:srgbClr val="7030A0"/>
                                </a:solidFill>
                                <a:latin typeface="Cambria Math" panose="02040503050406030204" pitchFamily="18" charset="0"/>
                              </a:rPr>
                              <m:t>𝑥𝑥</m:t>
                            </m:r>
                          </m:sub>
                        </m:sSub>
                      </m:e>
                    </m:d>
                    <m:r>
                      <a:rPr lang="en-US" sz="2800" i="1">
                        <a:solidFill>
                          <a:srgbClr val="7030A0"/>
                        </a:solidFill>
                        <a:latin typeface="Cambria Math" panose="02040503050406030204" pitchFamily="18" charset="0"/>
                      </a:rPr>
                      <m:t>𝑅</m:t>
                    </m:r>
                    <m:d>
                      <m:dPr>
                        <m:ctrlPr>
                          <a:rPr lang="en-US" sz="2800" i="1">
                            <a:solidFill>
                              <a:srgbClr val="7030A0"/>
                            </a:solidFill>
                            <a:latin typeface="Cambria Math" panose="02040503050406030204" pitchFamily="18" charset="0"/>
                          </a:rPr>
                        </m:ctrlPr>
                      </m:dPr>
                      <m:e>
                        <m:r>
                          <a:rPr lang="en-US" sz="2800" i="1">
                            <a:solidFill>
                              <a:srgbClr val="7030A0"/>
                            </a:solidFill>
                            <a:latin typeface="Cambria Math" panose="02040503050406030204" pitchFamily="18" charset="0"/>
                          </a:rPr>
                          <m:t>𝑡</m:t>
                        </m:r>
                        <m:r>
                          <a:rPr lang="en-US" sz="2800" i="1">
                            <a:solidFill>
                              <a:srgbClr val="7030A0"/>
                            </a:solidFill>
                            <a:latin typeface="Cambria Math" panose="02040503050406030204" pitchFamily="18" charset="0"/>
                          </a:rPr>
                          <m:t>,</m:t>
                        </m:r>
                        <m:r>
                          <a:rPr lang="en-US" sz="2800" b="0" i="1" smtClean="0">
                            <a:solidFill>
                              <a:srgbClr val="7030A0"/>
                            </a:solidFill>
                            <a:latin typeface="Cambria Math" panose="02040503050406030204" pitchFamily="18" charset="0"/>
                          </a:rPr>
                          <m:t>𝑥</m:t>
                        </m:r>
                      </m:e>
                    </m:d>
                    <m:r>
                      <a:rPr lang="en-US" sz="2800" b="0" i="1" smtClean="0">
                        <a:solidFill>
                          <a:srgbClr val="7030A0"/>
                        </a:solidFill>
                        <a:latin typeface="Cambria Math" panose="02040503050406030204" pitchFamily="18" charset="0"/>
                      </a:rPr>
                      <m:t>=0</m:t>
                    </m:r>
                  </m:oMath>
                </a14:m>
                <a:r>
                  <a:rPr lang="en-US" sz="2800" dirty="0"/>
                  <a:t>, </a:t>
                </a:r>
                <a14:m>
                  <m:oMath xmlns:m="http://schemas.openxmlformats.org/officeDocument/2006/math">
                    <m:r>
                      <a:rPr lang="en-US" sz="2800" b="1" i="1" smtClean="0">
                        <a:solidFill>
                          <a:schemeClr val="accent1"/>
                        </a:solidFill>
                        <a:latin typeface="Cambria Math" panose="02040503050406030204" pitchFamily="18" charset="0"/>
                      </a:rPr>
                      <m:t>𝒑</m:t>
                    </m:r>
                    <m:r>
                      <a:rPr lang="en-US" sz="2800" b="1" i="1" smtClean="0">
                        <a:solidFill>
                          <a:schemeClr val="accent1"/>
                        </a:solidFill>
                        <a:latin typeface="Cambria Math" panose="02040503050406030204" pitchFamily="18" charset="0"/>
                      </a:rPr>
                      <m:t>≔</m:t>
                    </m:r>
                    <m:sSub>
                      <m:sSubPr>
                        <m:ctrlPr>
                          <a:rPr lang="en-US" sz="2800" b="1" i="1">
                            <a:solidFill>
                              <a:schemeClr val="accent1"/>
                            </a:solidFill>
                            <a:latin typeface="Cambria Math" panose="02040503050406030204" pitchFamily="18" charset="0"/>
                          </a:rPr>
                        </m:ctrlPr>
                      </m:sSubPr>
                      <m:e>
                        <m:r>
                          <a:rPr lang="en-US" sz="2800" b="1" i="1">
                            <a:solidFill>
                              <a:schemeClr val="accent1"/>
                            </a:solidFill>
                            <a:latin typeface="Cambria Math" panose="02040503050406030204" pitchFamily="18" charset="0"/>
                          </a:rPr>
                          <m:t>𝝏</m:t>
                        </m:r>
                      </m:e>
                      <m:sub>
                        <m:r>
                          <a:rPr lang="en-US" sz="2800" b="1" i="1">
                            <a:solidFill>
                              <a:schemeClr val="accent1"/>
                            </a:solidFill>
                            <a:latin typeface="Cambria Math" panose="02040503050406030204" pitchFamily="18" charset="0"/>
                          </a:rPr>
                          <m:t>𝒙</m:t>
                        </m:r>
                      </m:sub>
                    </m:sSub>
                    <m:r>
                      <a:rPr lang="en-US" sz="2800" b="1" i="1">
                        <a:solidFill>
                          <a:schemeClr val="accent1"/>
                        </a:solidFill>
                        <a:latin typeface="Cambria Math" panose="02040503050406030204" pitchFamily="18" charset="0"/>
                      </a:rPr>
                      <m:t>𝑹</m:t>
                    </m:r>
                  </m:oMath>
                </a14:m>
                <a:r>
                  <a:rPr lang="en-US" sz="2800" dirty="0"/>
                  <a:t>, and </a:t>
                </a:r>
                <a14:m>
                  <m:oMath xmlns:m="http://schemas.openxmlformats.org/officeDocument/2006/math">
                    <m:sSub>
                      <m:sSubPr>
                        <m:ctrlPr>
                          <a:rPr lang="en-US" sz="2800" b="1" i="1">
                            <a:solidFill>
                              <a:schemeClr val="accent1"/>
                            </a:solidFill>
                            <a:latin typeface="Cambria Math" panose="02040503050406030204" pitchFamily="18" charset="0"/>
                          </a:rPr>
                        </m:ctrlPr>
                      </m:sSubPr>
                      <m:e>
                        <m:r>
                          <a:rPr lang="en-US" sz="2800" b="1" i="1">
                            <a:solidFill>
                              <a:schemeClr val="accent1"/>
                            </a:solidFill>
                            <a:latin typeface="Cambria Math" panose="02040503050406030204" pitchFamily="18" charset="0"/>
                          </a:rPr>
                          <m:t>𝝏</m:t>
                        </m:r>
                      </m:e>
                      <m:sub>
                        <m:r>
                          <a:rPr lang="en-US" sz="2800" b="1" i="1">
                            <a:solidFill>
                              <a:schemeClr val="accent1"/>
                            </a:solidFill>
                            <a:latin typeface="Cambria Math" panose="02040503050406030204" pitchFamily="18" charset="0"/>
                          </a:rPr>
                          <m:t>𝒙</m:t>
                        </m:r>
                      </m:sub>
                    </m:sSub>
                    <m:r>
                      <a:rPr lang="en-US" sz="2800" b="1" i="1">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r>
                          <a:rPr lang="en-US" sz="2800" b="1" i="1" smtClean="0">
                            <a:solidFill>
                              <a:schemeClr val="accent1"/>
                            </a:solidFill>
                            <a:latin typeface="Cambria Math" panose="02040503050406030204" pitchFamily="18" charset="0"/>
                          </a:rPr>
                          <m:t>𝟎</m:t>
                        </m:r>
                      </m:e>
                    </m:d>
                    <m:r>
                      <a:rPr lang="en-US" sz="2800" b="1" i="1" smtClean="0">
                        <a:solidFill>
                          <a:schemeClr val="accent1"/>
                        </a:solidFill>
                        <a:latin typeface="Cambria Math" panose="02040503050406030204" pitchFamily="18" charset="0"/>
                      </a:rPr>
                      <m:t>=</m:t>
                    </m:r>
                    <m:f>
                      <m:fPr>
                        <m:type m:val="skw"/>
                        <m:ctrlPr>
                          <a:rPr lang="en-US" sz="2800" b="1" i="1" smtClean="0">
                            <a:solidFill>
                              <a:schemeClr val="accent1"/>
                            </a:solidFill>
                            <a:latin typeface="Cambria Math" panose="02040503050406030204" pitchFamily="18" charset="0"/>
                          </a:rPr>
                        </m:ctrlPr>
                      </m:fPr>
                      <m:num>
                        <m:r>
                          <a:rPr lang="en-US" sz="2800" b="1" i="1" smtClean="0">
                            <a:solidFill>
                              <a:schemeClr val="accent1"/>
                            </a:solidFill>
                            <a:latin typeface="Cambria Math" panose="02040503050406030204" pitchFamily="18" charset="0"/>
                          </a:rPr>
                          <m:t>𝟏</m:t>
                        </m:r>
                      </m:num>
                      <m:den>
                        <m:r>
                          <a:rPr lang="en-US" sz="2800" b="1" i="1" smtClean="0">
                            <a:solidFill>
                              <a:schemeClr val="accent1"/>
                            </a:solidFill>
                            <a:latin typeface="Cambria Math" panose="02040503050406030204" pitchFamily="18" charset="0"/>
                          </a:rPr>
                          <m:t>𝟐</m:t>
                        </m:r>
                      </m:den>
                    </m:f>
                  </m:oMath>
                </a14:m>
                <a:r>
                  <a:rPr lang="en-US" sz="2800" dirty="0"/>
                  <a:t> then</a:t>
                </a:r>
              </a:p>
            </p:txBody>
          </p:sp>
        </mc:Choice>
        <mc:Fallback xmlns="">
          <p:sp>
            <p:nvSpPr>
              <p:cNvPr id="23" name="TextBox 22">
                <a:extLst>
                  <a:ext uri="{FF2B5EF4-FFF2-40B4-BE49-F238E27FC236}">
                    <a16:creationId xmlns:a16="http://schemas.microsoft.com/office/drawing/2014/main" id="{401A9CD3-D8B3-D14D-A9E0-5CF8639FB565}"/>
                  </a:ext>
                </a:extLst>
              </p:cNvPr>
              <p:cNvSpPr txBox="1">
                <a:spLocks noRot="1" noChangeAspect="1" noMove="1" noResize="1" noEditPoints="1" noAdjustHandles="1" noChangeArrowheads="1" noChangeShapeType="1" noTextEdit="1"/>
              </p:cNvSpPr>
              <p:nvPr/>
            </p:nvSpPr>
            <p:spPr>
              <a:xfrm>
                <a:off x="838200" y="3861124"/>
                <a:ext cx="10833849" cy="523220"/>
              </a:xfrm>
              <a:prstGeom prst="rect">
                <a:avLst/>
              </a:prstGeom>
              <a:blipFill>
                <a:blip r:embed="rId6"/>
                <a:stretch>
                  <a:fillRect l="-1054" t="-126190" b="-1904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5E3A8DBC-E371-844F-8FB0-DAFB1F41F109}"/>
                  </a:ext>
                </a:extLst>
              </p:cNvPr>
              <p:cNvSpPr/>
              <p:nvPr/>
            </p:nvSpPr>
            <p:spPr>
              <a:xfrm>
                <a:off x="838200" y="4572625"/>
                <a:ext cx="7855576"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a:t>
                </a:r>
              </a:p>
            </p:txBody>
          </p:sp>
        </mc:Choice>
        <mc:Fallback xmlns="">
          <p:sp>
            <p:nvSpPr>
              <p:cNvPr id="24" name="Rounded Rectangle 23">
                <a:extLst>
                  <a:ext uri="{FF2B5EF4-FFF2-40B4-BE49-F238E27FC236}">
                    <a16:creationId xmlns:a16="http://schemas.microsoft.com/office/drawing/2014/main" id="{5E3A8DBC-E371-844F-8FB0-DAFB1F41F109}"/>
                  </a:ext>
                </a:extLst>
              </p:cNvPr>
              <p:cNvSpPr>
                <a:spLocks noRot="1" noChangeAspect="1" noMove="1" noResize="1" noEditPoints="1" noAdjustHandles="1" noChangeArrowheads="1" noChangeShapeType="1" noTextEdit="1"/>
              </p:cNvSpPr>
              <p:nvPr/>
            </p:nvSpPr>
            <p:spPr>
              <a:xfrm>
                <a:off x="838200" y="4572625"/>
                <a:ext cx="7855576" cy="749851"/>
              </a:xfrm>
              <a:prstGeom prst="roundRect">
                <a:avLst/>
              </a:prstGeom>
              <a:blipFill>
                <a:blip r:embed="rId7"/>
                <a:stretch>
                  <a:fillRect t="-90476" b="-144444"/>
                </a:stretch>
              </a:blipFill>
              <a:ln w="31750"/>
            </p:spPr>
            <p:txBody>
              <a:bodyPr/>
              <a:lstStyle/>
              <a:p>
                <a:r>
                  <a:rPr lang="en-US">
                    <a:noFill/>
                  </a:rPr>
                  <a:t> </a:t>
                </a:r>
              </a:p>
            </p:txBody>
          </p:sp>
        </mc:Fallback>
      </mc:AlternateContent>
      <p:sp>
        <p:nvSpPr>
          <p:cNvPr id="8" name="Right Brace 7">
            <a:extLst>
              <a:ext uri="{FF2B5EF4-FFF2-40B4-BE49-F238E27FC236}">
                <a16:creationId xmlns:a16="http://schemas.microsoft.com/office/drawing/2014/main" id="{A186E2C3-FAD8-8C4F-A909-E087A6D827FB}"/>
              </a:ext>
            </a:extLst>
          </p:cNvPr>
          <p:cNvSpPr/>
          <p:nvPr/>
        </p:nvSpPr>
        <p:spPr>
          <a:xfrm rot="16200000">
            <a:off x="2917824" y="1955150"/>
            <a:ext cx="366379" cy="3790123"/>
          </a:xfrm>
          <a:prstGeom prst="rightBrace">
            <a:avLst/>
          </a:prstGeom>
          <a:ln w="3492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F9CF0D82-A4A0-D54E-9CD1-3C07FE850CC0}"/>
              </a:ext>
            </a:extLst>
          </p:cNvPr>
          <p:cNvSpPr txBox="1"/>
          <p:nvPr/>
        </p:nvSpPr>
        <p:spPr>
          <a:xfrm>
            <a:off x="2708417" y="3269806"/>
            <a:ext cx="4156209" cy="523220"/>
          </a:xfrm>
          <a:prstGeom prst="rect">
            <a:avLst/>
          </a:prstGeom>
          <a:noFill/>
        </p:spPr>
        <p:txBody>
          <a:bodyPr wrap="square" rtlCol="0">
            <a:spAutoFit/>
          </a:bodyPr>
          <a:lstStyle/>
          <a:p>
            <a:r>
              <a:rPr lang="en-US" sz="2800" b="1" dirty="0">
                <a:solidFill>
                  <a:srgbClr val="7030A0"/>
                </a:solidFill>
              </a:rPr>
              <a:t>BHE </a:t>
            </a:r>
            <a:r>
              <a:rPr lang="en-US" sz="2400" dirty="0">
                <a:solidFill>
                  <a:srgbClr val="7030A0">
                    <a:alpha val="70000"/>
                  </a:srgbClr>
                </a:solidFill>
              </a:rPr>
              <a:t>(or space-time harmonic)</a:t>
            </a:r>
            <a:endParaRPr lang="en-US" sz="2800" dirty="0">
              <a:solidFill>
                <a:srgbClr val="7030A0">
                  <a:alpha val="70000"/>
                </a:srgbClr>
              </a:solidFill>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29FCE2D-B9DA-9241-9396-8B62433F549B}"/>
                  </a:ext>
                </a:extLst>
              </p:cNvPr>
              <p:cNvSpPr txBox="1"/>
              <p:nvPr/>
            </p:nvSpPr>
            <p:spPr>
              <a:xfrm>
                <a:off x="838199" y="5457749"/>
                <a:ext cx="10833849" cy="523220"/>
              </a:xfrm>
              <a:prstGeom prst="rect">
                <a:avLst/>
              </a:prstGeom>
              <a:noFill/>
            </p:spPr>
            <p:txBody>
              <a:bodyPr wrap="square" rtlCol="0">
                <a:spAutoFit/>
              </a:bodyPr>
              <a:lstStyle/>
              <a:p>
                <a:r>
                  <a:rPr lang="en-US" sz="2800" b="1" dirty="0"/>
                  <a:t>Key Idea. </a:t>
                </a:r>
                <a:r>
                  <a:rPr lang="en-US" sz="2800" dirty="0"/>
                  <a:t>If </a:t>
                </a:r>
                <a:r>
                  <a:rPr lang="en-US" sz="2800" b="1" dirty="0">
                    <a:solidFill>
                      <a:srgbClr val="7030A0"/>
                    </a:solidFill>
                  </a:rPr>
                  <a:t>BHE</a:t>
                </a:r>
                <a:r>
                  <a:rPr lang="en-US" sz="2800" dirty="0"/>
                  <a:t> holds then </a:t>
                </a:r>
                <a14:m>
                  <m:oMath xmlns:m="http://schemas.openxmlformats.org/officeDocument/2006/math">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is path-independent.</a:t>
                </a:r>
              </a:p>
            </p:txBody>
          </p:sp>
        </mc:Choice>
        <mc:Fallback xmlns="">
          <p:sp>
            <p:nvSpPr>
              <p:cNvPr id="26" name="TextBox 25">
                <a:extLst>
                  <a:ext uri="{FF2B5EF4-FFF2-40B4-BE49-F238E27FC236}">
                    <a16:creationId xmlns:a16="http://schemas.microsoft.com/office/drawing/2014/main" id="{B29FCE2D-B9DA-9241-9396-8B62433F549B}"/>
                  </a:ext>
                </a:extLst>
              </p:cNvPr>
              <p:cNvSpPr txBox="1">
                <a:spLocks noRot="1" noChangeAspect="1" noMove="1" noResize="1" noEditPoints="1" noAdjustHandles="1" noChangeArrowheads="1" noChangeShapeType="1" noTextEdit="1"/>
              </p:cNvSpPr>
              <p:nvPr/>
            </p:nvSpPr>
            <p:spPr>
              <a:xfrm>
                <a:off x="838199" y="5457749"/>
                <a:ext cx="10833849" cy="523220"/>
              </a:xfrm>
              <a:prstGeom prst="rect">
                <a:avLst/>
              </a:prstGeom>
              <a:blipFill>
                <a:blip r:embed="rId8"/>
                <a:stretch>
                  <a:fillRect l="-1054" t="-11905" b="-28571"/>
                </a:stretch>
              </a:blipFill>
            </p:spPr>
            <p:txBody>
              <a:bodyPr/>
              <a:lstStyle/>
              <a:p>
                <a:r>
                  <a:rPr lang="en-US">
                    <a:noFill/>
                  </a:rPr>
                  <a:t> </a:t>
                </a:r>
              </a:p>
            </p:txBody>
          </p:sp>
        </mc:Fallback>
      </mc:AlternateContent>
    </p:spTree>
    <p:extLst>
      <p:ext uri="{BB962C8B-B14F-4D97-AF65-F5344CB8AC3E}">
        <p14:creationId xmlns:p14="http://schemas.microsoft.com/office/powerpoint/2010/main" val="20230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5E3A8DBC-E371-844F-8FB0-DAFB1F41F109}"/>
                  </a:ext>
                </a:extLst>
              </p:cNvPr>
              <p:cNvSpPr/>
              <p:nvPr/>
            </p:nvSpPr>
            <p:spPr>
              <a:xfrm>
                <a:off x="838199" y="1194862"/>
                <a:ext cx="7855576"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a:t>
                </a:r>
              </a:p>
            </p:txBody>
          </p:sp>
        </mc:Choice>
        <mc:Fallback xmlns="">
          <p:sp>
            <p:nvSpPr>
              <p:cNvPr id="24" name="Rounded Rectangle 23">
                <a:extLst>
                  <a:ext uri="{FF2B5EF4-FFF2-40B4-BE49-F238E27FC236}">
                    <a16:creationId xmlns:a16="http://schemas.microsoft.com/office/drawing/2014/main" id="{5E3A8DBC-E371-844F-8FB0-DAFB1F41F109}"/>
                  </a:ext>
                </a:extLst>
              </p:cNvPr>
              <p:cNvSpPr>
                <a:spLocks noRot="1" noChangeAspect="1" noMove="1" noResize="1" noEditPoints="1" noAdjustHandles="1" noChangeArrowheads="1" noChangeShapeType="1" noTextEdit="1"/>
              </p:cNvSpPr>
              <p:nvPr/>
            </p:nvSpPr>
            <p:spPr>
              <a:xfrm>
                <a:off x="838199" y="1194862"/>
                <a:ext cx="7855576" cy="749851"/>
              </a:xfrm>
              <a:prstGeom prst="roundRect">
                <a:avLst/>
              </a:prstGeom>
              <a:blipFill>
                <a:blip r:embed="rId5"/>
                <a:stretch>
                  <a:fillRect t="-90476" b="-144444"/>
                </a:stretch>
              </a:blipFill>
              <a:ln w="317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9DCD324-2C49-3A48-B046-0F1EB1F7CD56}"/>
                  </a:ext>
                </a:extLst>
              </p:cNvPr>
              <p:cNvSpPr/>
              <p:nvPr/>
            </p:nvSpPr>
            <p:spPr>
              <a:xfrm>
                <a:off x="5779337" y="2060356"/>
                <a:ext cx="4263411" cy="461665"/>
              </a:xfrm>
              <a:prstGeom prst="rect">
                <a:avLst/>
              </a:prstGeom>
            </p:spPr>
            <p:txBody>
              <a:bodyPr wrap="none">
                <a:spAutoFit/>
              </a:bodyPr>
              <a:lstStyle/>
              <a:p>
                <a:r>
                  <a:rPr lang="en-US" sz="2400" dirty="0"/>
                  <a:t>(Assuming</a:t>
                </a:r>
                <a:r>
                  <a:rPr lang="en-US" sz="2400" dirty="0">
                    <a:solidFill>
                      <a:srgbClr val="7030A0"/>
                    </a:solidFill>
                  </a:rPr>
                  <a:t> </a:t>
                </a:r>
                <a14:m>
                  <m:oMath xmlns:m="http://schemas.openxmlformats.org/officeDocument/2006/math">
                    <m:d>
                      <m:dPr>
                        <m:ctrlPr>
                          <a:rPr lang="en-US" sz="2400" i="1" smtClean="0">
                            <a:solidFill>
                              <a:srgbClr val="7030A0"/>
                            </a:solidFill>
                            <a:latin typeface="Cambria Math" panose="02040503050406030204" pitchFamily="18" charset="0"/>
                          </a:rPr>
                        </m:ctrlPr>
                      </m:dPr>
                      <m:e>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𝑡</m:t>
                            </m:r>
                          </m:sub>
                        </m:sSub>
                        <m:r>
                          <a:rPr lang="en-US" sz="2400" i="1">
                            <a:solidFill>
                              <a:srgbClr val="7030A0"/>
                            </a:solidFill>
                            <a:latin typeface="Cambria Math" panose="02040503050406030204" pitchFamily="18" charset="0"/>
                          </a:rPr>
                          <m:t>+</m:t>
                        </m:r>
                        <m:f>
                          <m:fPr>
                            <m:type m:val="skw"/>
                            <m:ctrlPr>
                              <a:rPr lang="en-US" sz="2400" i="1">
                                <a:solidFill>
                                  <a:srgbClr val="7030A0"/>
                                </a:solidFill>
                                <a:latin typeface="Cambria Math" panose="02040503050406030204" pitchFamily="18" charset="0"/>
                              </a:rPr>
                            </m:ctrlPr>
                          </m:fPr>
                          <m:num>
                            <m:r>
                              <a:rPr lang="en-US" sz="2400" i="1">
                                <a:solidFill>
                                  <a:srgbClr val="7030A0"/>
                                </a:solidFill>
                                <a:latin typeface="Cambria Math" panose="02040503050406030204" pitchFamily="18" charset="0"/>
                              </a:rPr>
                              <m:t>1</m:t>
                            </m:r>
                          </m:num>
                          <m:den>
                            <m:r>
                              <a:rPr lang="en-US" sz="2400" i="1">
                                <a:solidFill>
                                  <a:srgbClr val="7030A0"/>
                                </a:solidFill>
                                <a:latin typeface="Cambria Math" panose="02040503050406030204" pitchFamily="18" charset="0"/>
                              </a:rPr>
                              <m:t>2</m:t>
                            </m:r>
                          </m:den>
                        </m:f>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𝑥𝑥</m:t>
                            </m:r>
                          </m:sub>
                        </m:sSub>
                      </m:e>
                    </m:d>
                    <m:r>
                      <a:rPr lang="en-US" sz="2400" i="1">
                        <a:solidFill>
                          <a:srgbClr val="7030A0"/>
                        </a:solidFill>
                        <a:latin typeface="Cambria Math" panose="02040503050406030204" pitchFamily="18" charset="0"/>
                      </a:rPr>
                      <m:t>𝑅</m:t>
                    </m:r>
                    <m:r>
                      <a:rPr lang="en-US" sz="2400" b="0" i="1" smtClean="0">
                        <a:solidFill>
                          <a:srgbClr val="7030A0"/>
                        </a:solidFill>
                        <a:latin typeface="Cambria Math" panose="02040503050406030204" pitchFamily="18" charset="0"/>
                      </a:rPr>
                      <m:t>=0</m:t>
                    </m:r>
                  </m:oMath>
                </a14:m>
                <a:r>
                  <a:rPr lang="en-US" sz="2400" dirty="0"/>
                  <a:t>.)</a:t>
                </a:r>
              </a:p>
            </p:txBody>
          </p:sp>
        </mc:Choice>
        <mc:Fallback xmlns="">
          <p:sp>
            <p:nvSpPr>
              <p:cNvPr id="5" name="Rectangle 4">
                <a:extLst>
                  <a:ext uri="{FF2B5EF4-FFF2-40B4-BE49-F238E27FC236}">
                    <a16:creationId xmlns:a16="http://schemas.microsoft.com/office/drawing/2014/main" id="{E9DCD324-2C49-3A48-B046-0F1EB1F7CD56}"/>
                  </a:ext>
                </a:extLst>
              </p:cNvPr>
              <p:cNvSpPr>
                <a:spLocks noRot="1" noChangeAspect="1" noMove="1" noResize="1" noEditPoints="1" noAdjustHandles="1" noChangeArrowheads="1" noChangeShapeType="1" noTextEdit="1"/>
              </p:cNvSpPr>
              <p:nvPr/>
            </p:nvSpPr>
            <p:spPr>
              <a:xfrm>
                <a:off x="5779337" y="2060356"/>
                <a:ext cx="4263411" cy="461665"/>
              </a:xfrm>
              <a:prstGeom prst="rect">
                <a:avLst/>
              </a:prstGeom>
              <a:blipFill>
                <a:blip r:embed="rId6"/>
                <a:stretch>
                  <a:fillRect l="-2077" t="-121053" r="-890" b="-186842"/>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38E1B66C-14AD-9A44-B7EA-C07792DAC79F}"/>
              </a:ext>
            </a:extLst>
          </p:cNvPr>
          <p:cNvSpPr/>
          <p:nvPr/>
        </p:nvSpPr>
        <p:spPr>
          <a:xfrm rot="16200000" flipH="1">
            <a:off x="4108257" y="976504"/>
            <a:ext cx="328401" cy="1839308"/>
          </a:xfrm>
          <a:prstGeom prst="rightBrace">
            <a:avLst>
              <a:gd name="adj1" fmla="val 8333"/>
              <a:gd name="adj2" fmla="val 49605"/>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7D2E8A5A-224B-2847-84B6-AC3782E80F25}"/>
              </a:ext>
            </a:extLst>
          </p:cNvPr>
          <p:cNvSpPr/>
          <p:nvPr/>
        </p:nvSpPr>
        <p:spPr>
          <a:xfrm>
            <a:off x="3560018" y="2029527"/>
            <a:ext cx="1424877" cy="461665"/>
          </a:xfrm>
          <a:prstGeom prst="rect">
            <a:avLst/>
          </a:prstGeom>
        </p:spPr>
        <p:txBody>
          <a:bodyPr wrap="none">
            <a:spAutoFit/>
          </a:bodyPr>
          <a:lstStyle/>
          <a:p>
            <a:r>
              <a:rPr lang="en-US" sz="2400" dirty="0">
                <a:solidFill>
                  <a:schemeClr val="accent1"/>
                </a:solidFill>
              </a:rPr>
              <a:t>Algorithm</a:t>
            </a:r>
          </a:p>
        </p:txBody>
      </p:sp>
      <p:pic>
        <p:nvPicPr>
          <p:cNvPr id="7" name="Picture 6">
            <a:extLst>
              <a:ext uri="{FF2B5EF4-FFF2-40B4-BE49-F238E27FC236}">
                <a16:creationId xmlns:a16="http://schemas.microsoft.com/office/drawing/2014/main" id="{15F7EA87-7BC5-534E-B172-3C5E46456EFE}"/>
              </a:ext>
            </a:extLst>
          </p:cNvPr>
          <p:cNvPicPr>
            <a:picLocks noChangeAspect="1"/>
          </p:cNvPicPr>
          <p:nvPr/>
        </p:nvPicPr>
        <p:blipFill>
          <a:blip r:embed="rId7"/>
          <a:stretch>
            <a:fillRect/>
          </a:stretch>
        </p:blipFill>
        <p:spPr>
          <a:xfrm>
            <a:off x="-415105" y="3313519"/>
            <a:ext cx="10800000" cy="36000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756BC18-32E8-A347-889B-CE52F87FE59D}"/>
                  </a:ext>
                </a:extLst>
              </p:cNvPr>
              <p:cNvSpPr txBox="1"/>
              <p:nvPr/>
            </p:nvSpPr>
            <p:spPr>
              <a:xfrm>
                <a:off x="5721535" y="5319701"/>
                <a:ext cx="5854167" cy="369332"/>
              </a:xfrm>
              <a:prstGeom prst="rect">
                <a:avLst/>
              </a:prstGeom>
              <a:solidFill>
                <a:schemeClr val="bg1">
                  <a:alpha val="9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rgbClr val="2CA02C"/>
                          </a:solidFill>
                          <a:latin typeface="Cambria Math" panose="02040503050406030204" pitchFamily="18" charset="0"/>
                        </a:rPr>
                        <m:t>𝐂𝐨𝐧𝐭𝐑𝐞𝐠</m:t>
                      </m:r>
                      <m:d>
                        <m:dPr>
                          <m:ctrlPr>
                            <a:rPr lang="en-US" sz="2400" b="1" i="1" smtClean="0">
                              <a:solidFill>
                                <a:srgbClr val="2CA02C"/>
                              </a:solidFill>
                              <a:latin typeface="Cambria Math" panose="02040503050406030204" pitchFamily="18" charset="0"/>
                            </a:rPr>
                          </m:ctrlPr>
                        </m:dPr>
                        <m:e>
                          <m:r>
                            <a:rPr lang="en-US" sz="2400" b="1" i="1" smtClean="0">
                              <a:solidFill>
                                <a:srgbClr val="2CA02C"/>
                              </a:solidFill>
                              <a:latin typeface="Cambria Math" panose="02040503050406030204" pitchFamily="18" charset="0"/>
                            </a:rPr>
                            <m:t>𝑻</m:t>
                          </m:r>
                        </m:e>
                      </m:d>
                      <m:r>
                        <a:rPr lang="en-US" sz="2400" b="0" i="1" smtClean="0">
                          <a:latin typeface="Cambria Math" panose="02040503050406030204" pitchFamily="18" charset="0"/>
                        </a:rPr>
                        <m:t>=</m:t>
                      </m:r>
                      <m:r>
                        <a:rPr lang="en-US" sz="2400" b="1" i="0" smtClean="0">
                          <a:solidFill>
                            <a:srgbClr val="FF7F0B"/>
                          </a:solidFill>
                          <a:latin typeface="Cambria Math" panose="02040503050406030204" pitchFamily="18" charset="0"/>
                        </a:rPr>
                        <m:t>𝐂𝐨𝐧𝐭𝐑𝐞𝐠</m:t>
                      </m:r>
                      <m:d>
                        <m:dPr>
                          <m:ctrlPr>
                            <a:rPr lang="en-US" sz="2400" b="1" i="1" smtClean="0">
                              <a:solidFill>
                                <a:srgbClr val="FF7F0B"/>
                              </a:solidFill>
                              <a:latin typeface="Cambria Math" panose="02040503050406030204" pitchFamily="18" charset="0"/>
                            </a:rPr>
                          </m:ctrlPr>
                        </m:dPr>
                        <m:e>
                          <m:r>
                            <a:rPr lang="en-US" sz="2400" b="1" i="1" smtClean="0">
                              <a:solidFill>
                                <a:srgbClr val="FF7F0B"/>
                              </a:solidFill>
                              <a:latin typeface="Cambria Math" panose="02040503050406030204" pitchFamily="18" charset="0"/>
                            </a:rPr>
                            <m:t>𝑻</m:t>
                          </m:r>
                        </m:e>
                      </m:d>
                      <m:r>
                        <a:rPr lang="en-US" sz="2400" b="0" i="1" smtClean="0">
                          <a:latin typeface="Cambria Math" panose="02040503050406030204" pitchFamily="18" charset="0"/>
                        </a:rPr>
                        <m:t>=</m:t>
                      </m:r>
                      <m:r>
                        <a:rPr lang="en-US" sz="2400" b="1" i="0" smtClean="0">
                          <a:solidFill>
                            <a:srgbClr val="1F78B4"/>
                          </a:solidFill>
                          <a:latin typeface="Cambria Math" panose="02040503050406030204" pitchFamily="18" charset="0"/>
                        </a:rPr>
                        <m:t>𝐂𝐨𝐧𝐭𝐑𝐞𝐠</m:t>
                      </m:r>
                      <m:r>
                        <a:rPr lang="en-US" sz="2400" b="1" i="1" smtClean="0">
                          <a:solidFill>
                            <a:srgbClr val="1F78B4"/>
                          </a:solidFill>
                          <a:latin typeface="Cambria Math" panose="02040503050406030204" pitchFamily="18" charset="0"/>
                        </a:rPr>
                        <m:t>(</m:t>
                      </m:r>
                      <m:r>
                        <a:rPr lang="en-US" sz="2400" b="1" i="1" smtClean="0">
                          <a:solidFill>
                            <a:srgbClr val="1F78B4"/>
                          </a:solidFill>
                          <a:latin typeface="Cambria Math" panose="02040503050406030204" pitchFamily="18" charset="0"/>
                        </a:rPr>
                        <m:t>𝑻</m:t>
                      </m:r>
                      <m:r>
                        <a:rPr lang="en-US" sz="2400" b="1" i="1" smtClean="0">
                          <a:solidFill>
                            <a:srgbClr val="1F78B4"/>
                          </a:solidFill>
                          <a:latin typeface="Cambria Math" panose="02040503050406030204" pitchFamily="18" charset="0"/>
                        </a:rPr>
                        <m:t>)</m:t>
                      </m:r>
                    </m:oMath>
                  </m:oMathPara>
                </a14:m>
                <a:endParaRPr lang="en-US" sz="2400" b="1" dirty="0"/>
              </a:p>
            </p:txBody>
          </p:sp>
        </mc:Choice>
        <mc:Fallback xmlns="">
          <p:sp>
            <p:nvSpPr>
              <p:cNvPr id="8" name="TextBox 7">
                <a:extLst>
                  <a:ext uri="{FF2B5EF4-FFF2-40B4-BE49-F238E27FC236}">
                    <a16:creationId xmlns:a16="http://schemas.microsoft.com/office/drawing/2014/main" id="{5756BC18-32E8-A347-889B-CE52F87FE59D}"/>
                  </a:ext>
                </a:extLst>
              </p:cNvPr>
              <p:cNvSpPr txBox="1">
                <a:spLocks noRot="1" noChangeAspect="1" noMove="1" noResize="1" noEditPoints="1" noAdjustHandles="1" noChangeArrowheads="1" noChangeShapeType="1" noTextEdit="1"/>
              </p:cNvSpPr>
              <p:nvPr/>
            </p:nvSpPr>
            <p:spPr>
              <a:xfrm>
                <a:off x="5721535" y="5319701"/>
                <a:ext cx="5854167" cy="369332"/>
              </a:xfrm>
              <a:prstGeom prst="rect">
                <a:avLst/>
              </a:prstGeom>
              <a:blipFill>
                <a:blip r:embed="rId8"/>
                <a:stretch>
                  <a:fillRect l="-1302" r="-1302" b="-30000"/>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B79DDB67-B533-274E-BDD0-9A7931BFEAFA}"/>
              </a:ext>
            </a:extLst>
          </p:cNvPr>
          <p:cNvCxnSpPr>
            <a:cxnSpLocks/>
          </p:cNvCxnSpPr>
          <p:nvPr/>
        </p:nvCxnSpPr>
        <p:spPr>
          <a:xfrm>
            <a:off x="1100380" y="6425726"/>
            <a:ext cx="8203769" cy="0"/>
          </a:xfrm>
          <a:prstGeom prst="line">
            <a:avLst/>
          </a:prstGeom>
          <a:ln w="63500">
            <a:solidFill>
              <a:schemeClr val="accent1">
                <a:alpha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ACB122A-31A0-E542-8927-99F49BFD2864}"/>
              </a:ext>
            </a:extLst>
          </p:cNvPr>
          <p:cNvCxnSpPr>
            <a:cxnSpLocks/>
          </p:cNvCxnSpPr>
          <p:nvPr/>
        </p:nvCxnSpPr>
        <p:spPr>
          <a:xfrm flipH="1">
            <a:off x="6917635" y="6148304"/>
            <a:ext cx="810160" cy="233680"/>
          </a:xfrm>
          <a:prstGeom prst="straightConnector1">
            <a:avLst/>
          </a:prstGeom>
          <a:ln w="63500">
            <a:solidFill>
              <a:srgbClr val="6E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BF3A8732-7412-BC4F-8943-DFDC4CC817CF}"/>
                  </a:ext>
                </a:extLst>
              </p:cNvPr>
              <p:cNvSpPr/>
              <p:nvPr/>
            </p:nvSpPr>
            <p:spPr>
              <a:xfrm>
                <a:off x="7727795" y="5798775"/>
                <a:ext cx="2187202" cy="5325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200" b="1" i="1" smtClean="0">
                              <a:solidFill>
                                <a:srgbClr val="6E30A0"/>
                              </a:solidFill>
                              <a:latin typeface="Cambria Math" panose="02040503050406030204" pitchFamily="18" charset="0"/>
                            </a:rPr>
                          </m:ctrlPr>
                        </m:sSubPr>
                        <m:e>
                          <m:r>
                            <a:rPr lang="en-US" sz="2200" b="1" i="1">
                              <a:solidFill>
                                <a:srgbClr val="6E30A0"/>
                              </a:solidFill>
                              <a:latin typeface="Cambria Math" panose="02040503050406030204" pitchFamily="18" charset="0"/>
                            </a:rPr>
                            <m:t>𝝏</m:t>
                          </m:r>
                        </m:e>
                        <m:sub>
                          <m:r>
                            <a:rPr lang="en-US" sz="2200" b="1" i="1">
                              <a:solidFill>
                                <a:srgbClr val="6E30A0"/>
                              </a:solidFill>
                              <a:latin typeface="Cambria Math" panose="02040503050406030204" pitchFamily="18" charset="0"/>
                            </a:rPr>
                            <m:t>𝒙</m:t>
                          </m:r>
                        </m:sub>
                      </m:sSub>
                      <m:r>
                        <a:rPr lang="en-US" sz="2200" b="1" i="1">
                          <a:solidFill>
                            <a:srgbClr val="6E30A0"/>
                          </a:solidFill>
                          <a:latin typeface="Cambria Math" panose="02040503050406030204" pitchFamily="18" charset="0"/>
                        </a:rPr>
                        <m:t>𝑹</m:t>
                      </m:r>
                      <m:d>
                        <m:dPr>
                          <m:ctrlPr>
                            <a:rPr lang="en-US" sz="2200" b="1" i="1">
                              <a:solidFill>
                                <a:srgbClr val="6E30A0"/>
                              </a:solidFill>
                              <a:latin typeface="Cambria Math" panose="02040503050406030204" pitchFamily="18" charset="0"/>
                            </a:rPr>
                          </m:ctrlPr>
                        </m:dPr>
                        <m:e>
                          <m:r>
                            <a:rPr lang="en-US" sz="2200" b="1" i="1">
                              <a:solidFill>
                                <a:srgbClr val="6E30A0"/>
                              </a:solidFill>
                              <a:latin typeface="Cambria Math" panose="02040503050406030204" pitchFamily="18" charset="0"/>
                            </a:rPr>
                            <m:t>𝒕</m:t>
                          </m:r>
                          <m:r>
                            <a:rPr lang="en-US" sz="2200" b="1" i="1">
                              <a:solidFill>
                                <a:srgbClr val="6E30A0"/>
                              </a:solidFill>
                              <a:latin typeface="Cambria Math" panose="02040503050406030204" pitchFamily="18" charset="0"/>
                            </a:rPr>
                            <m:t>,</m:t>
                          </m:r>
                          <m:r>
                            <a:rPr lang="en-US" sz="2200" b="1" i="1" smtClean="0">
                              <a:solidFill>
                                <a:srgbClr val="6E30A0"/>
                              </a:solidFill>
                              <a:latin typeface="Cambria Math" panose="02040503050406030204" pitchFamily="18" charset="0"/>
                            </a:rPr>
                            <m:t>𝟎</m:t>
                          </m:r>
                        </m:e>
                      </m:d>
                      <m:r>
                        <a:rPr lang="en-US" sz="2200" b="1" i="1" smtClean="0">
                          <a:solidFill>
                            <a:srgbClr val="6E30A0"/>
                          </a:solidFill>
                          <a:latin typeface="Cambria Math" panose="02040503050406030204" pitchFamily="18" charset="0"/>
                        </a:rPr>
                        <m:t>=</m:t>
                      </m:r>
                      <m:f>
                        <m:fPr>
                          <m:type m:val="skw"/>
                          <m:ctrlPr>
                            <a:rPr lang="en-US" sz="2200" b="1" i="1" smtClean="0">
                              <a:solidFill>
                                <a:srgbClr val="6E30A0"/>
                              </a:solidFill>
                              <a:latin typeface="Cambria Math" panose="02040503050406030204" pitchFamily="18" charset="0"/>
                            </a:rPr>
                          </m:ctrlPr>
                        </m:fPr>
                        <m:num>
                          <m:r>
                            <a:rPr lang="en-US" sz="2200" b="1" i="1" smtClean="0">
                              <a:solidFill>
                                <a:srgbClr val="6E30A0"/>
                              </a:solidFill>
                              <a:latin typeface="Cambria Math" panose="02040503050406030204" pitchFamily="18" charset="0"/>
                            </a:rPr>
                            <m:t>𝟏</m:t>
                          </m:r>
                        </m:num>
                        <m:den>
                          <m:r>
                            <a:rPr lang="en-US" sz="2200" b="1" i="1" smtClean="0">
                              <a:solidFill>
                                <a:srgbClr val="6E30A0"/>
                              </a:solidFill>
                              <a:latin typeface="Cambria Math" panose="02040503050406030204" pitchFamily="18" charset="0"/>
                            </a:rPr>
                            <m:t>𝟐</m:t>
                          </m:r>
                        </m:den>
                      </m:f>
                    </m:oMath>
                  </m:oMathPara>
                </a14:m>
                <a:endParaRPr lang="en-US" sz="2200" dirty="0">
                  <a:solidFill>
                    <a:srgbClr val="6E30A0"/>
                  </a:solidFill>
                </a:endParaRPr>
              </a:p>
            </p:txBody>
          </p:sp>
        </mc:Choice>
        <mc:Fallback xmlns="">
          <p:sp>
            <p:nvSpPr>
              <p:cNvPr id="26" name="Rectangle 25">
                <a:extLst>
                  <a:ext uri="{FF2B5EF4-FFF2-40B4-BE49-F238E27FC236}">
                    <a16:creationId xmlns:a16="http://schemas.microsoft.com/office/drawing/2014/main" id="{BF3A8732-7412-BC4F-8943-DFDC4CC817CF}"/>
                  </a:ext>
                </a:extLst>
              </p:cNvPr>
              <p:cNvSpPr>
                <a:spLocks noRot="1" noChangeAspect="1" noMove="1" noResize="1" noEditPoints="1" noAdjustHandles="1" noChangeArrowheads="1" noChangeShapeType="1" noTextEdit="1"/>
              </p:cNvSpPr>
              <p:nvPr/>
            </p:nvSpPr>
            <p:spPr>
              <a:xfrm>
                <a:off x="7727795" y="5798775"/>
                <a:ext cx="2187202" cy="532518"/>
              </a:xfrm>
              <a:prstGeom prst="rect">
                <a:avLst/>
              </a:prstGeom>
              <a:blipFill>
                <a:blip r:embed="rId9"/>
                <a:stretch>
                  <a:fillRect t="-120930" r="-9195" b="-186047"/>
                </a:stretch>
              </a:blipFill>
            </p:spPr>
            <p:txBody>
              <a:bodyPr/>
              <a:lstStyle/>
              <a:p>
                <a:r>
                  <a:rPr lang="en-US">
                    <a:noFill/>
                  </a:rPr>
                  <a:t> </a:t>
                </a:r>
              </a:p>
            </p:txBody>
          </p:sp>
        </mc:Fallback>
      </mc:AlternateContent>
      <p:sp>
        <p:nvSpPr>
          <p:cNvPr id="34" name="Freeform 33">
            <a:extLst>
              <a:ext uri="{FF2B5EF4-FFF2-40B4-BE49-F238E27FC236}">
                <a16:creationId xmlns:a16="http://schemas.microsoft.com/office/drawing/2014/main" id="{4026AA00-C21A-284E-80D4-4279B68D3713}"/>
              </a:ext>
            </a:extLst>
          </p:cNvPr>
          <p:cNvSpPr/>
          <p:nvPr/>
        </p:nvSpPr>
        <p:spPr>
          <a:xfrm>
            <a:off x="1092820" y="4076977"/>
            <a:ext cx="8207297" cy="2364058"/>
          </a:xfrm>
          <a:custGeom>
            <a:avLst/>
            <a:gdLst>
              <a:gd name="connsiteX0" fmla="*/ 0 w 8207297"/>
              <a:gd name="connsiteY0" fmla="*/ 2364058 h 2364058"/>
              <a:gd name="connsiteX1" fmla="*/ 1773043 w 8207297"/>
              <a:gd name="connsiteY1" fmla="*/ 825190 h 2364058"/>
              <a:gd name="connsiteX2" fmla="*/ 8207297 w 8207297"/>
              <a:gd name="connsiteY2" fmla="*/ 0 h 2364058"/>
            </a:gdLst>
            <a:ahLst/>
            <a:cxnLst>
              <a:cxn ang="0">
                <a:pos x="connsiteX0" y="connsiteY0"/>
              </a:cxn>
              <a:cxn ang="0">
                <a:pos x="connsiteX1" y="connsiteY1"/>
              </a:cxn>
              <a:cxn ang="0">
                <a:pos x="connsiteX2" y="connsiteY2"/>
              </a:cxn>
            </a:cxnLst>
            <a:rect l="l" t="t" r="r" b="b"/>
            <a:pathLst>
              <a:path w="8207297" h="2364058">
                <a:moveTo>
                  <a:pt x="0" y="2364058"/>
                </a:moveTo>
                <a:cubicBezTo>
                  <a:pt x="202580" y="1791629"/>
                  <a:pt x="405160" y="1219200"/>
                  <a:pt x="1773043" y="825190"/>
                </a:cubicBezTo>
                <a:cubicBezTo>
                  <a:pt x="3140926" y="431180"/>
                  <a:pt x="5674111" y="215590"/>
                  <a:pt x="8207297" y="0"/>
                </a:cubicBezTo>
              </a:path>
            </a:pathLst>
          </a:custGeom>
          <a:noFill/>
          <a:ln w="635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F62B8016-2C8E-1942-B2B4-E974BF773453}"/>
                  </a:ext>
                </a:extLst>
              </p:cNvPr>
              <p:cNvSpPr/>
              <p:nvPr/>
            </p:nvSpPr>
            <p:spPr>
              <a:xfrm>
                <a:off x="1202128" y="3846738"/>
                <a:ext cx="2233560" cy="1157496"/>
              </a:xfrm>
              <a:prstGeom prst="rect">
                <a:avLst/>
              </a:prstGeom>
              <a:solidFill>
                <a:schemeClr val="bg1">
                  <a:alpha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200" b="1" i="1" smtClean="0">
                              <a:solidFill>
                                <a:srgbClr val="6E30A0"/>
                              </a:solidFill>
                              <a:latin typeface="Cambria Math" panose="02040503050406030204" pitchFamily="18" charset="0"/>
                            </a:rPr>
                          </m:ctrlPr>
                        </m:sSubPr>
                        <m:e>
                          <m:r>
                            <a:rPr lang="en-US" sz="2200" b="1" i="1">
                              <a:solidFill>
                                <a:srgbClr val="6E30A0"/>
                              </a:solidFill>
                              <a:latin typeface="Cambria Math" panose="02040503050406030204" pitchFamily="18" charset="0"/>
                            </a:rPr>
                            <m:t>𝝏</m:t>
                          </m:r>
                        </m:e>
                        <m:sub>
                          <m:r>
                            <a:rPr lang="en-US" sz="2200" b="1" i="1">
                              <a:solidFill>
                                <a:srgbClr val="6E30A0"/>
                              </a:solidFill>
                              <a:latin typeface="Cambria Math" panose="02040503050406030204" pitchFamily="18" charset="0"/>
                            </a:rPr>
                            <m:t>𝒙</m:t>
                          </m:r>
                        </m:sub>
                      </m:sSub>
                      <m:r>
                        <a:rPr lang="en-US" sz="2200" b="1" i="1">
                          <a:solidFill>
                            <a:srgbClr val="6E30A0"/>
                          </a:solidFill>
                          <a:latin typeface="Cambria Math" panose="02040503050406030204" pitchFamily="18" charset="0"/>
                        </a:rPr>
                        <m:t>𝑹</m:t>
                      </m:r>
                      <m:d>
                        <m:dPr>
                          <m:ctrlPr>
                            <a:rPr lang="en-US" sz="2200" b="1" i="1">
                              <a:solidFill>
                                <a:srgbClr val="6E30A0"/>
                              </a:solidFill>
                              <a:latin typeface="Cambria Math" panose="02040503050406030204" pitchFamily="18" charset="0"/>
                            </a:rPr>
                          </m:ctrlPr>
                        </m:dPr>
                        <m:e>
                          <m:r>
                            <a:rPr lang="en-US" sz="2200" b="1" i="1">
                              <a:solidFill>
                                <a:srgbClr val="6E30A0"/>
                              </a:solidFill>
                              <a:latin typeface="Cambria Math" panose="02040503050406030204" pitchFamily="18" charset="0"/>
                            </a:rPr>
                            <m:t>𝒕</m:t>
                          </m:r>
                          <m:r>
                            <a:rPr lang="en-US" sz="2200" b="1" i="1">
                              <a:solidFill>
                                <a:srgbClr val="6E30A0"/>
                              </a:solidFill>
                              <a:latin typeface="Cambria Math" panose="02040503050406030204" pitchFamily="18" charset="0"/>
                            </a:rPr>
                            <m:t>,</m:t>
                          </m:r>
                          <m:r>
                            <a:rPr lang="en-US" sz="2200" b="1" i="1" smtClean="0">
                              <a:solidFill>
                                <a:srgbClr val="6E30A0"/>
                              </a:solidFill>
                              <a:latin typeface="Cambria Math" panose="02040503050406030204" pitchFamily="18" charset="0"/>
                            </a:rPr>
                            <m:t>𝜸</m:t>
                          </m:r>
                          <m:rad>
                            <m:radPr>
                              <m:degHide m:val="on"/>
                              <m:ctrlPr>
                                <a:rPr lang="en-US" sz="2200" b="1" i="1" smtClean="0">
                                  <a:solidFill>
                                    <a:srgbClr val="6E30A0"/>
                                  </a:solidFill>
                                  <a:latin typeface="Cambria Math" panose="02040503050406030204" pitchFamily="18" charset="0"/>
                                </a:rPr>
                              </m:ctrlPr>
                            </m:radPr>
                            <m:deg/>
                            <m:e>
                              <m:r>
                                <a:rPr lang="en-US" sz="2200" b="1" i="1" smtClean="0">
                                  <a:solidFill>
                                    <a:srgbClr val="6E30A0"/>
                                  </a:solidFill>
                                  <a:latin typeface="Cambria Math" panose="02040503050406030204" pitchFamily="18" charset="0"/>
                                </a:rPr>
                                <m:t>𝒕</m:t>
                              </m:r>
                            </m:e>
                          </m:rad>
                        </m:e>
                      </m:d>
                      <m:r>
                        <a:rPr lang="en-US" sz="2200" b="1" i="1" smtClean="0">
                          <a:solidFill>
                            <a:srgbClr val="6E30A0"/>
                          </a:solidFill>
                          <a:latin typeface="Cambria Math" panose="02040503050406030204" pitchFamily="18" charset="0"/>
                        </a:rPr>
                        <m:t>=</m:t>
                      </m:r>
                      <m:r>
                        <a:rPr lang="en-US" sz="2200" b="1" i="1" smtClean="0">
                          <a:solidFill>
                            <a:srgbClr val="6E30A0"/>
                          </a:solidFill>
                          <a:latin typeface="Cambria Math" panose="02040503050406030204" pitchFamily="18" charset="0"/>
                        </a:rPr>
                        <m:t>𝟎</m:t>
                      </m:r>
                    </m:oMath>
                  </m:oMathPara>
                </a14:m>
                <a:endParaRPr lang="en-US" sz="2200" dirty="0">
                  <a:solidFill>
                    <a:srgbClr val="6E30A0"/>
                  </a:solidFill>
                </a:endParaRPr>
              </a:p>
              <a:p>
                <a:pPr algn="ctr"/>
                <a:r>
                  <a:rPr lang="en-US" sz="2200" dirty="0"/>
                  <a:t>(no mass on very</a:t>
                </a:r>
              </a:p>
              <a:p>
                <a:pPr algn="ctr"/>
                <a:r>
                  <a:rPr lang="en-US" sz="2200" dirty="0"/>
                  <a:t>bad expert)</a:t>
                </a:r>
              </a:p>
            </p:txBody>
          </p:sp>
        </mc:Choice>
        <mc:Fallback xmlns="">
          <p:sp>
            <p:nvSpPr>
              <p:cNvPr id="35" name="Rectangle 34">
                <a:extLst>
                  <a:ext uri="{FF2B5EF4-FFF2-40B4-BE49-F238E27FC236}">
                    <a16:creationId xmlns:a16="http://schemas.microsoft.com/office/drawing/2014/main" id="{F62B8016-2C8E-1942-B2B4-E974BF773453}"/>
                  </a:ext>
                </a:extLst>
              </p:cNvPr>
              <p:cNvSpPr>
                <a:spLocks noRot="1" noChangeAspect="1" noMove="1" noResize="1" noEditPoints="1" noAdjustHandles="1" noChangeArrowheads="1" noChangeShapeType="1" noTextEdit="1"/>
              </p:cNvSpPr>
              <p:nvPr/>
            </p:nvSpPr>
            <p:spPr>
              <a:xfrm>
                <a:off x="1202128" y="3846738"/>
                <a:ext cx="2233560" cy="1157496"/>
              </a:xfrm>
              <a:prstGeom prst="rect">
                <a:avLst/>
              </a:prstGeom>
              <a:blipFill>
                <a:blip r:embed="rId10"/>
                <a:stretch>
                  <a:fillRect l="-565" b="-8696"/>
                </a:stretch>
              </a:blipFill>
            </p:spPr>
            <p:txBody>
              <a:bodyPr/>
              <a:lstStyle/>
              <a:p>
                <a:r>
                  <a:rPr lang="en-US">
                    <a:noFill/>
                  </a:rPr>
                  <a:t> </a:t>
                </a:r>
              </a:p>
            </p:txBody>
          </p:sp>
        </mc:Fallback>
      </mc:AlternateContent>
      <p:cxnSp>
        <p:nvCxnSpPr>
          <p:cNvPr id="36" name="Straight Arrow Connector 35">
            <a:extLst>
              <a:ext uri="{FF2B5EF4-FFF2-40B4-BE49-F238E27FC236}">
                <a16:creationId xmlns:a16="http://schemas.microsoft.com/office/drawing/2014/main" id="{6061CA01-25D6-8C4F-B78D-C1ECC8CADFB5}"/>
              </a:ext>
            </a:extLst>
          </p:cNvPr>
          <p:cNvCxnSpPr>
            <a:cxnSpLocks/>
            <a:stCxn id="35" idx="3"/>
          </p:cNvCxnSpPr>
          <p:nvPr/>
        </p:nvCxnSpPr>
        <p:spPr>
          <a:xfrm>
            <a:off x="3435688" y="4425486"/>
            <a:ext cx="658754" cy="163053"/>
          </a:xfrm>
          <a:prstGeom prst="straightConnector1">
            <a:avLst/>
          </a:prstGeom>
          <a:ln w="63500">
            <a:solidFill>
              <a:srgbClr val="6E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1790BE8-3312-7E4F-AEF0-6FEE5F787A2B}"/>
                  </a:ext>
                </a:extLst>
              </p:cNvPr>
              <p:cNvSpPr txBox="1"/>
              <p:nvPr/>
            </p:nvSpPr>
            <p:spPr>
              <a:xfrm>
                <a:off x="838199" y="2519630"/>
                <a:ext cx="10833849" cy="979051"/>
              </a:xfrm>
              <a:prstGeom prst="rect">
                <a:avLst/>
              </a:prstGeom>
              <a:noFill/>
            </p:spPr>
            <p:txBody>
              <a:bodyPr wrap="square" rtlCol="0">
                <a:spAutoFit/>
              </a:bodyPr>
              <a:lstStyle/>
              <a:p>
                <a:r>
                  <a:rPr lang="en-US" sz="2800" b="1" dirty="0"/>
                  <a:t>Miracle. </a:t>
                </a:r>
                <a:r>
                  <a:rPr lang="en-US" sz="2800" dirty="0"/>
                  <a:t>Solving </a:t>
                </a:r>
                <a:r>
                  <a:rPr lang="en-US" sz="2800" b="1" dirty="0">
                    <a:solidFill>
                      <a:srgbClr val="6E30A0"/>
                    </a:solidFill>
                  </a:rPr>
                  <a:t>BHE</a:t>
                </a:r>
                <a:r>
                  <a:rPr lang="en-US" sz="2800" dirty="0"/>
                  <a:t> gives </a:t>
                </a:r>
                <a14:m>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oMath>
                </a14:m>
                <a:r>
                  <a:rPr lang="en-US" sz="2800" dirty="0"/>
                  <a:t> satisfying </a:t>
                </a:r>
                <a14:m>
                  <m:oMath xmlns:m="http://schemas.openxmlformats.org/officeDocument/2006/math">
                    <m:r>
                      <a:rPr lang="en-US" sz="2800" i="1">
                        <a:latin typeface="Cambria Math" panose="02040503050406030204" pitchFamily="18" charset="0"/>
                      </a:rPr>
                      <m:t>𝑅</m:t>
                    </m:r>
                    <m:d>
                      <m:dPr>
                        <m:ctrlPr>
                          <a:rPr lang="en-US" sz="2800" i="1">
                            <a:latin typeface="Cambria Math" panose="02040503050406030204" pitchFamily="18" charset="0"/>
                          </a:rPr>
                        </m:ctrlPr>
                      </m:dPr>
                      <m:e>
                        <m:r>
                          <a:rPr lang="en-US" sz="2800" i="1">
                            <a:latin typeface="Cambria Math" panose="02040503050406030204" pitchFamily="18" charset="0"/>
                          </a:rPr>
                          <m:t>𝑡</m:t>
                        </m:r>
                        <m:r>
                          <a:rPr lang="en-US" sz="2800" i="1">
                            <a:latin typeface="Cambria Math" panose="02040503050406030204" pitchFamily="18" charset="0"/>
                          </a:rPr>
                          <m:t>,</m:t>
                        </m:r>
                        <m:r>
                          <a:rPr lang="en-US" sz="2800" i="1">
                            <a:latin typeface="Cambria Math" panose="02040503050406030204" pitchFamily="18" charset="0"/>
                          </a:rPr>
                          <m:t>𝑥</m:t>
                        </m:r>
                      </m:e>
                    </m:d>
                    <m:r>
                      <a:rPr lang="en-US" sz="2800" b="0" i="1" smtClean="0">
                        <a:latin typeface="Cambria Math" panose="02040503050406030204" pitchFamily="18" charset="0"/>
                      </a:rPr>
                      <m:t>≤</m:t>
                    </m:r>
                    <m:r>
                      <a:rPr lang="en-US" sz="2800" b="0" i="1" smtClean="0">
                        <a:latin typeface="Cambria Math" panose="02040503050406030204" pitchFamily="18" charset="0"/>
                      </a:rPr>
                      <m:t>𝛾</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r>
                      <a:rPr lang="en-US" sz="2800" b="0" i="1" smtClean="0">
                        <a:latin typeface="Cambria Math" panose="02040503050406030204" pitchFamily="18" charset="0"/>
                      </a:rPr>
                      <m:t>/2</m:t>
                    </m:r>
                  </m:oMath>
                </a14:m>
                <a:r>
                  <a:rPr lang="en-US" sz="2800" dirty="0"/>
                  <a:t>.</a:t>
                </a:r>
              </a:p>
              <a:p>
                <a:r>
                  <a:rPr lang="en-US" sz="2800" b="1" dirty="0"/>
                  <a:t>Super Miracle.</a:t>
                </a:r>
                <a:r>
                  <a:rPr lang="en-US" sz="2800" dirty="0"/>
                  <a:t> This can all be discretized (discrete </a:t>
                </a:r>
                <a:r>
                  <a:rPr lang="en-US" sz="2800" dirty="0" err="1"/>
                  <a:t>It</a:t>
                </a:r>
                <a:r>
                  <a:rPr lang="en-US" sz="2800" dirty="0" err="1">
                    <a:latin typeface="Calibri" panose="020F0502020204030204" pitchFamily="34" charset="0"/>
                    <a:cs typeface="Calibri" panose="020F0502020204030204" pitchFamily="34" charset="0"/>
                  </a:rPr>
                  <a:t>ô</a:t>
                </a:r>
                <a:r>
                  <a:rPr lang="en-US" sz="2800" dirty="0">
                    <a:latin typeface="Calibri" panose="020F0502020204030204" pitchFamily="34" charset="0"/>
                    <a:cs typeface="Calibri" panose="020F0502020204030204" pitchFamily="34" charset="0"/>
                  </a:rPr>
                  <a:t>, discrete BHE, etc.).</a:t>
                </a:r>
                <a:endParaRPr lang="en-US" sz="2800" dirty="0"/>
              </a:p>
            </p:txBody>
          </p:sp>
        </mc:Choice>
        <mc:Fallback xmlns="">
          <p:sp>
            <p:nvSpPr>
              <p:cNvPr id="46" name="TextBox 45">
                <a:extLst>
                  <a:ext uri="{FF2B5EF4-FFF2-40B4-BE49-F238E27FC236}">
                    <a16:creationId xmlns:a16="http://schemas.microsoft.com/office/drawing/2014/main" id="{31790BE8-3312-7E4F-AEF0-6FEE5F787A2B}"/>
                  </a:ext>
                </a:extLst>
              </p:cNvPr>
              <p:cNvSpPr txBox="1">
                <a:spLocks noRot="1" noChangeAspect="1" noMove="1" noResize="1" noEditPoints="1" noAdjustHandles="1" noChangeArrowheads="1" noChangeShapeType="1" noTextEdit="1"/>
              </p:cNvSpPr>
              <p:nvPr/>
            </p:nvSpPr>
            <p:spPr>
              <a:xfrm>
                <a:off x="838199" y="2519630"/>
                <a:ext cx="10833849" cy="979051"/>
              </a:xfrm>
              <a:prstGeom prst="rect">
                <a:avLst/>
              </a:prstGeom>
              <a:blipFill>
                <a:blip r:embed="rId11"/>
                <a:stretch>
                  <a:fillRect l="-1054" t="-2564" r="-234" b="-16667"/>
                </a:stretch>
              </a:blipFill>
            </p:spPr>
            <p:txBody>
              <a:bodyPr/>
              <a:lstStyle/>
              <a:p>
                <a:r>
                  <a:rPr lang="en-US">
                    <a:noFill/>
                  </a:rPr>
                  <a:t> </a:t>
                </a:r>
              </a:p>
            </p:txBody>
          </p:sp>
        </mc:Fallback>
      </mc:AlternateContent>
    </p:spTree>
    <p:extLst>
      <p:ext uri="{BB962C8B-B14F-4D97-AF65-F5344CB8AC3E}">
        <p14:creationId xmlns:p14="http://schemas.microsoft.com/office/powerpoint/2010/main" val="1919500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6" grpId="0"/>
      <p:bldP spid="34" grpId="0" animBg="1"/>
      <p:bldP spid="3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a:extLst>
              <a:ext uri="{FF2B5EF4-FFF2-40B4-BE49-F238E27FC236}">
                <a16:creationId xmlns:a16="http://schemas.microsoft.com/office/drawing/2014/main" id="{3C6CADBE-7ACA-864F-9638-DBED794698DC}"/>
              </a:ext>
            </a:extLst>
          </p:cNvPr>
          <p:cNvSpPr/>
          <p:nvPr/>
        </p:nvSpPr>
        <p:spPr>
          <a:xfrm>
            <a:off x="2203201" y="1901548"/>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5662CC-49DC-EF4D-B82A-A709F65FC23F}"/>
                  </a:ext>
                </a:extLst>
              </p:cNvPr>
              <p:cNvSpPr>
                <a:spLocks noGrp="1"/>
              </p:cNvSpPr>
              <p:nvPr>
                <p:ph idx="1"/>
              </p:nvPr>
            </p:nvSpPr>
            <p:spPr>
              <a:xfrm>
                <a:off x="4091073" y="398725"/>
                <a:ext cx="7288099" cy="1159916"/>
              </a:xfrm>
            </p:spPr>
            <p:txBody>
              <a:bodyPr>
                <a:normAutofit fontScale="92500"/>
              </a:bodyPr>
              <a:lstStyle/>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cs typeface="Calibri" panose="020F0502020204030204" pitchFamily="34" charset="0"/>
                        </a:rPr>
                        <m:t>Reg</m:t>
                      </m:r>
                      <m:d>
                        <m:dPr>
                          <m:ctrlPr>
                            <a:rPr lang="en-US" b="0" i="1" smtClean="0">
                              <a:latin typeface="Cambria Math" panose="02040503050406030204" pitchFamily="18" charset="0"/>
                              <a:cs typeface="Calibri" panose="020F0502020204030204" pitchFamily="34" charset="0"/>
                            </a:rPr>
                          </m:ctrlPr>
                        </m:dPr>
                        <m:e>
                          <m:r>
                            <a:rPr lang="en-US" b="0" i="1" smtClean="0">
                              <a:latin typeface="Cambria Math" panose="02040503050406030204" pitchFamily="18" charset="0"/>
                              <a:cs typeface="Calibri" panose="020F0502020204030204" pitchFamily="34" charset="0"/>
                            </a:rPr>
                            <m:t>𝑇</m:t>
                          </m:r>
                        </m:e>
                      </m:d>
                      <m:r>
                        <a:rPr lang="en-US" b="0" i="1" smtClean="0">
                          <a:latin typeface="Cambria Math" panose="02040503050406030204" pitchFamily="18" charset="0"/>
                          <a:cs typeface="Calibri" panose="020F0502020204030204" pitchFamily="34" charset="0"/>
                        </a:rPr>
                        <m:t>≔</m:t>
                      </m:r>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Sup>
                            <m:sSubSupPr>
                              <m:ctrlPr>
                                <a:rPr lang="en-US" b="0" i="1" smtClean="0">
                                  <a:latin typeface="Cambria Math" panose="02040503050406030204" pitchFamily="18" charset="0"/>
                                  <a:cs typeface="Calibri" panose="020F0502020204030204" pitchFamily="34" charset="0"/>
                                </a:rPr>
                              </m:ctrlPr>
                            </m:sSubSup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sub>
                            <m:sup>
                              <m:r>
                                <m:rPr>
                                  <m:sty m:val="p"/>
                                </m:rPr>
                                <a:rPr lang="en-US" b="0" i="0" smtClean="0">
                                  <a:latin typeface="Cambria Math" panose="02040503050406030204" pitchFamily="18" charset="0"/>
                                  <a:cs typeface="Calibri" panose="020F0502020204030204" pitchFamily="34" charset="0"/>
                                </a:rPr>
                                <m:t>T</m:t>
                              </m:r>
                            </m:sup>
                          </m:sSubSup>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𝑥</m:t>
                              </m:r>
                            </m:e>
                            <m:sub>
                              <m:r>
                                <a:rPr lang="en-US" b="0" i="1" smtClean="0">
                                  <a:latin typeface="Cambria Math" panose="02040503050406030204" pitchFamily="18" charset="0"/>
                                  <a:cs typeface="Calibri" panose="020F0502020204030204" pitchFamily="34" charset="0"/>
                                </a:rPr>
                                <m:t>𝑡</m:t>
                              </m:r>
                            </m:sub>
                          </m:sSub>
                        </m:e>
                      </m:nary>
                      <m:r>
                        <a:rPr lang="en-US" b="0" i="1" smtClean="0">
                          <a:latin typeface="Cambria Math" panose="02040503050406030204" pitchFamily="18" charset="0"/>
                          <a:cs typeface="Calibri" panose="020F0502020204030204" pitchFamily="34" charset="0"/>
                        </a:rPr>
                        <m:t>−</m:t>
                      </m:r>
                      <m:func>
                        <m:funcPr>
                          <m:ctrlPr>
                            <a:rPr lang="en-US" b="0" i="1" smtClean="0">
                              <a:latin typeface="Cambria Math" panose="02040503050406030204" pitchFamily="18" charset="0"/>
                              <a:cs typeface="Calibri" panose="020F0502020204030204" pitchFamily="34" charset="0"/>
                            </a:rPr>
                          </m:ctrlPr>
                        </m:funcPr>
                        <m:fName>
                          <m:limLow>
                            <m:limLowPr>
                              <m:ctrlPr>
                                <a:rPr lang="en-US" b="0" i="1" smtClean="0">
                                  <a:latin typeface="Cambria Math" panose="02040503050406030204" pitchFamily="18" charset="0"/>
                                  <a:cs typeface="Calibri" panose="020F0502020204030204" pitchFamily="34" charset="0"/>
                                </a:rPr>
                              </m:ctrlPr>
                            </m:limLowPr>
                            <m:e>
                              <m:r>
                                <m:rPr>
                                  <m:sty m:val="p"/>
                                </m:rPr>
                                <a:rPr lang="en-US" b="0" i="0" smtClean="0">
                                  <a:latin typeface="Cambria Math" panose="02040503050406030204" pitchFamily="18" charset="0"/>
                                  <a:cs typeface="Calibri" panose="020F0502020204030204" pitchFamily="34" charset="0"/>
                                </a:rPr>
                                <m:t>min</m:t>
                              </m:r>
                            </m:e>
                            <m:lim>
                              <m:r>
                                <a:rPr lang="en-US" b="0" i="1" smtClean="0">
                                  <a:latin typeface="Cambria Math" panose="02040503050406030204" pitchFamily="18" charset="0"/>
                                  <a:cs typeface="Calibri" panose="020F0502020204030204" pitchFamily="34" charset="0"/>
                                </a:rPr>
                                <m:t>𝑖</m:t>
                              </m:r>
                            </m:lim>
                          </m:limLow>
                        </m:fName>
                        <m:e>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𝑖</m:t>
                                  </m:r>
                                </m:sub>
                              </m:sSub>
                            </m:e>
                          </m:nary>
                        </m:e>
                      </m:func>
                    </m:oMath>
                  </m:oMathPara>
                </a14:m>
                <a:endParaRPr lang="en-US"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C15662CC-49DC-EF4D-B82A-A709F65FC23F}"/>
                  </a:ext>
                </a:extLst>
              </p:cNvPr>
              <p:cNvSpPr>
                <a:spLocks noGrp="1" noRot="1" noChangeAspect="1" noMove="1" noResize="1" noEditPoints="1" noAdjustHandles="1" noChangeArrowheads="1" noChangeShapeType="1" noTextEdit="1"/>
              </p:cNvSpPr>
              <p:nvPr>
                <p:ph idx="1"/>
              </p:nvPr>
            </p:nvSpPr>
            <p:spPr>
              <a:xfrm>
                <a:off x="4091073" y="398725"/>
                <a:ext cx="7288099" cy="1159916"/>
              </a:xfrm>
              <a:blipFill>
                <a:blip r:embed="rId3"/>
                <a:stretch>
                  <a:fillRect t="-111828" b="-1645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3F9F587-44CE-EC4A-838E-67E34F26E0D9}"/>
                  </a:ext>
                </a:extLst>
              </p:cNvPr>
              <p:cNvSpPr txBox="1"/>
              <p:nvPr/>
            </p:nvSpPr>
            <p:spPr>
              <a:xfrm>
                <a:off x="2567794" y="1689328"/>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=5</m:t>
                      </m:r>
                    </m:oMath>
                  </m:oMathPara>
                </a14:m>
                <a:endParaRPr lang="en-US" sz="2400" dirty="0"/>
              </a:p>
            </p:txBody>
          </p:sp>
        </mc:Choice>
        <mc:Fallback xmlns="">
          <p:sp>
            <p:nvSpPr>
              <p:cNvPr id="6" name="TextBox 5">
                <a:extLst>
                  <a:ext uri="{FF2B5EF4-FFF2-40B4-BE49-F238E27FC236}">
                    <a16:creationId xmlns:a16="http://schemas.microsoft.com/office/drawing/2014/main" id="{63F9F587-44CE-EC4A-838E-67E34F26E0D9}"/>
                  </a:ext>
                </a:extLst>
              </p:cNvPr>
              <p:cNvSpPr txBox="1">
                <a:spLocks noRot="1" noChangeAspect="1" noMove="1" noResize="1" noEditPoints="1" noAdjustHandles="1" noChangeArrowheads="1" noChangeShapeType="1" noTextEdit="1"/>
              </p:cNvSpPr>
              <p:nvPr/>
            </p:nvSpPr>
            <p:spPr>
              <a:xfrm>
                <a:off x="2567794" y="1689328"/>
                <a:ext cx="95301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E6EC1BE-0612-E146-BD56-A5A80F9ACB39}"/>
                  </a:ext>
                </a:extLst>
              </p:cNvPr>
              <p:cNvSpPr/>
              <p:nvPr/>
            </p:nvSpPr>
            <p:spPr>
              <a:xfrm>
                <a:off x="2454210" y="2055975"/>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𝟓</m:t>
                          </m:r>
                        </m:sub>
                      </m:sSub>
                    </m:oMath>
                  </m:oMathPara>
                </a14:m>
                <a:endParaRPr lang="en-US" sz="2400" dirty="0">
                  <a:solidFill>
                    <a:schemeClr val="accent1"/>
                  </a:solidFill>
                </a:endParaRPr>
              </a:p>
            </p:txBody>
          </p:sp>
        </mc:Choice>
        <mc:Fallback xmlns="">
          <p:sp>
            <p:nvSpPr>
              <p:cNvPr id="8" name="Rectangle 7">
                <a:extLst>
                  <a:ext uri="{FF2B5EF4-FFF2-40B4-BE49-F238E27FC236}">
                    <a16:creationId xmlns:a16="http://schemas.microsoft.com/office/drawing/2014/main" id="{1E6EC1BE-0612-E146-BD56-A5A80F9ACB39}"/>
                  </a:ext>
                </a:extLst>
              </p:cNvPr>
              <p:cNvSpPr>
                <a:spLocks noRot="1" noChangeAspect="1" noMove="1" noResize="1" noEditPoints="1" noAdjustHandles="1" noChangeArrowheads="1" noChangeShapeType="1" noTextEdit="1"/>
              </p:cNvSpPr>
              <p:nvPr/>
            </p:nvSpPr>
            <p:spPr>
              <a:xfrm>
                <a:off x="2454210" y="2055975"/>
                <a:ext cx="578941" cy="461665"/>
              </a:xfrm>
              <a:prstGeom prst="rect">
                <a:avLst/>
              </a:prstGeom>
              <a:blipFill>
                <a:blip r:embed="rId5"/>
                <a:stretch>
                  <a:fillRect b="-270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D49AF9B-BD04-B844-8638-C829F459086F}"/>
              </a:ext>
            </a:extLst>
          </p:cNvPr>
          <p:cNvSpPr txBox="1"/>
          <p:nvPr/>
        </p:nvSpPr>
        <p:spPr>
          <a:xfrm>
            <a:off x="2552407" y="3762617"/>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6F4907-A766-1945-8C8E-AC11478BAB34}"/>
                  </a:ext>
                </a:extLst>
              </p:cNvPr>
              <p:cNvSpPr txBox="1"/>
              <p:nvPr/>
            </p:nvSpPr>
            <p:spPr>
              <a:xfrm>
                <a:off x="3208051" y="2683153"/>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13" name="TextBox 12">
                <a:extLst>
                  <a:ext uri="{FF2B5EF4-FFF2-40B4-BE49-F238E27FC236}">
                    <a16:creationId xmlns:a16="http://schemas.microsoft.com/office/drawing/2014/main" id="{F96F4907-A766-1945-8C8E-AC11478BAB34}"/>
                  </a:ext>
                </a:extLst>
              </p:cNvPr>
              <p:cNvSpPr txBox="1">
                <a:spLocks noRot="1" noChangeAspect="1" noMove="1" noResize="1" noEditPoints="1" noAdjustHandles="1" noChangeArrowheads="1" noChangeShapeType="1" noTextEdit="1"/>
              </p:cNvSpPr>
              <p:nvPr/>
            </p:nvSpPr>
            <p:spPr>
              <a:xfrm>
                <a:off x="3208051" y="2683153"/>
                <a:ext cx="253274" cy="369332"/>
              </a:xfrm>
              <a:prstGeom prst="rect">
                <a:avLst/>
              </a:prstGeom>
              <a:blipFill>
                <a:blip r:embed="rId6"/>
                <a:stretch>
                  <a:fillRect l="-23810" r="-1904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7F8D831-459B-C949-A356-66096E1DA66D}"/>
                  </a:ext>
                </a:extLst>
              </p:cNvPr>
              <p:cNvSpPr/>
              <p:nvPr/>
            </p:nvSpPr>
            <p:spPr>
              <a:xfrm>
                <a:off x="3082038" y="2066312"/>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𝟓</m:t>
                          </m:r>
                        </m:sub>
                      </m:sSub>
                    </m:oMath>
                  </m:oMathPara>
                </a14:m>
                <a:endParaRPr lang="en-US" sz="2400" dirty="0">
                  <a:solidFill>
                    <a:srgbClr val="FF0000"/>
                  </a:solidFill>
                </a:endParaRPr>
              </a:p>
            </p:txBody>
          </p:sp>
        </mc:Choice>
        <mc:Fallback xmlns="">
          <p:sp>
            <p:nvSpPr>
              <p:cNvPr id="14" name="Rectangle 13">
                <a:extLst>
                  <a:ext uri="{FF2B5EF4-FFF2-40B4-BE49-F238E27FC236}">
                    <a16:creationId xmlns:a16="http://schemas.microsoft.com/office/drawing/2014/main" id="{27F8D831-459B-C949-A356-66096E1DA66D}"/>
                  </a:ext>
                </a:extLst>
              </p:cNvPr>
              <p:cNvSpPr>
                <a:spLocks noRot="1" noChangeAspect="1" noMove="1" noResize="1" noEditPoints="1" noAdjustHandles="1" noChangeArrowheads="1" noChangeShapeType="1" noTextEdit="1"/>
              </p:cNvSpPr>
              <p:nvPr/>
            </p:nvSpPr>
            <p:spPr>
              <a:xfrm>
                <a:off x="3082038" y="2066312"/>
                <a:ext cx="556499"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BE3B46-6543-FD4F-A2FB-642BB47A8B22}"/>
                  </a:ext>
                </a:extLst>
              </p:cNvPr>
              <p:cNvSpPr txBox="1"/>
              <p:nvPr/>
            </p:nvSpPr>
            <p:spPr>
              <a:xfrm>
                <a:off x="3204785" y="3762617"/>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15" name="TextBox 14">
                <a:extLst>
                  <a:ext uri="{FF2B5EF4-FFF2-40B4-BE49-F238E27FC236}">
                    <a16:creationId xmlns:a16="http://schemas.microsoft.com/office/drawing/2014/main" id="{B3BE3B46-6543-FD4F-A2FB-642BB47A8B22}"/>
                  </a:ext>
                </a:extLst>
              </p:cNvPr>
              <p:cNvSpPr txBox="1">
                <a:spLocks noRot="1" noChangeAspect="1" noMove="1" noResize="1" noEditPoints="1" noAdjustHandles="1" noChangeArrowheads="1" noChangeShapeType="1" noTextEdit="1"/>
              </p:cNvSpPr>
              <p:nvPr/>
            </p:nvSpPr>
            <p:spPr>
              <a:xfrm>
                <a:off x="3204785" y="3762617"/>
                <a:ext cx="253274" cy="369332"/>
              </a:xfrm>
              <a:prstGeom prst="rect">
                <a:avLst/>
              </a:prstGeom>
              <a:blipFill>
                <a:blip r:embed="rId8"/>
                <a:stretch>
                  <a:fillRect l="-30000" r="-25000" b="-6667"/>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727828BA-63FA-394A-BF0A-96A9D9B6A03C}"/>
              </a:ext>
            </a:extLst>
          </p:cNvPr>
          <p:cNvSpPr/>
          <p:nvPr/>
        </p:nvSpPr>
        <p:spPr>
          <a:xfrm>
            <a:off x="2738591" y="5822937"/>
            <a:ext cx="572593" cy="461665"/>
          </a:xfrm>
          <a:prstGeom prst="rect">
            <a:avLst/>
          </a:prstGeom>
        </p:spPr>
        <p:txBody>
          <a:bodyPr wrap="none">
            <a:spAutoFit/>
          </a:bodyPr>
          <a:lstStyle/>
          <a:p>
            <a:r>
              <a:rPr lang="en-US" sz="2400" dirty="0"/>
              <a:t>0.7</a:t>
            </a:r>
          </a:p>
        </p:txBody>
      </p:sp>
      <p:sp>
        <p:nvSpPr>
          <p:cNvPr id="27" name="TextBox 26">
            <a:extLst>
              <a:ext uri="{FF2B5EF4-FFF2-40B4-BE49-F238E27FC236}">
                <a16:creationId xmlns:a16="http://schemas.microsoft.com/office/drawing/2014/main" id="{36D3EFB4-DD11-D443-B448-219655EF795A}"/>
              </a:ext>
            </a:extLst>
          </p:cNvPr>
          <p:cNvSpPr txBox="1"/>
          <p:nvPr/>
        </p:nvSpPr>
        <p:spPr>
          <a:xfrm>
            <a:off x="2547312" y="2684184"/>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17" name="Rectangle 16">
            <a:extLst>
              <a:ext uri="{FF2B5EF4-FFF2-40B4-BE49-F238E27FC236}">
                <a16:creationId xmlns:a16="http://schemas.microsoft.com/office/drawing/2014/main" id="{A51A5ED9-297C-CB46-B5F4-FCD5EDCE053B}"/>
              </a:ext>
            </a:extLst>
          </p:cNvPr>
          <p:cNvSpPr/>
          <p:nvPr/>
        </p:nvSpPr>
        <p:spPr>
          <a:xfrm>
            <a:off x="504556" y="4732757"/>
            <a:ext cx="1424877" cy="461665"/>
          </a:xfrm>
          <a:prstGeom prst="rect">
            <a:avLst/>
          </a:prstGeom>
        </p:spPr>
        <p:txBody>
          <a:bodyPr wrap="none">
            <a:spAutoFit/>
          </a:bodyPr>
          <a:lstStyle/>
          <a:p>
            <a:r>
              <a:rPr lang="en-US" sz="2400" dirty="0"/>
              <a:t>Algorithm</a:t>
            </a:r>
          </a:p>
        </p:txBody>
      </p:sp>
      <p:sp>
        <p:nvSpPr>
          <p:cNvPr id="18" name="Rectangle 17">
            <a:extLst>
              <a:ext uri="{FF2B5EF4-FFF2-40B4-BE49-F238E27FC236}">
                <a16:creationId xmlns:a16="http://schemas.microsoft.com/office/drawing/2014/main" id="{E0B5F327-051B-0F47-BAF5-E5FB8A3076B1}"/>
              </a:ext>
            </a:extLst>
          </p:cNvPr>
          <p:cNvSpPr/>
          <p:nvPr/>
        </p:nvSpPr>
        <p:spPr>
          <a:xfrm>
            <a:off x="415460" y="5277847"/>
            <a:ext cx="1603068" cy="461665"/>
          </a:xfrm>
          <a:prstGeom prst="rect">
            <a:avLst/>
          </a:prstGeom>
        </p:spPr>
        <p:txBody>
          <a:bodyPr wrap="none">
            <a:spAutoFit/>
          </a:bodyPr>
          <a:lstStyle/>
          <a:p>
            <a:r>
              <a:rPr lang="en-US" sz="2400" dirty="0"/>
              <a:t>Best Expert</a:t>
            </a:r>
          </a:p>
        </p:txBody>
      </p:sp>
      <p:sp>
        <p:nvSpPr>
          <p:cNvPr id="19" name="Rectangle 18">
            <a:extLst>
              <a:ext uri="{FF2B5EF4-FFF2-40B4-BE49-F238E27FC236}">
                <a16:creationId xmlns:a16="http://schemas.microsoft.com/office/drawing/2014/main" id="{CC0F3242-4EB1-8847-91B9-13C276A78C6A}"/>
              </a:ext>
            </a:extLst>
          </p:cNvPr>
          <p:cNvSpPr/>
          <p:nvPr/>
        </p:nvSpPr>
        <p:spPr>
          <a:xfrm>
            <a:off x="2738590" y="4739747"/>
            <a:ext cx="572593" cy="461665"/>
          </a:xfrm>
          <a:prstGeom prst="rect">
            <a:avLst/>
          </a:prstGeom>
        </p:spPr>
        <p:txBody>
          <a:bodyPr wrap="none">
            <a:spAutoFit/>
          </a:bodyPr>
          <a:lstStyle/>
          <a:p>
            <a:r>
              <a:rPr lang="en-US" sz="2400" dirty="0"/>
              <a:t>2.7</a:t>
            </a:r>
          </a:p>
        </p:txBody>
      </p:sp>
      <p:sp>
        <p:nvSpPr>
          <p:cNvPr id="20" name="Rectangle 19">
            <a:extLst>
              <a:ext uri="{FF2B5EF4-FFF2-40B4-BE49-F238E27FC236}">
                <a16:creationId xmlns:a16="http://schemas.microsoft.com/office/drawing/2014/main" id="{069D80B4-BB1B-6B4F-AC87-E5D407EF966A}"/>
              </a:ext>
            </a:extLst>
          </p:cNvPr>
          <p:cNvSpPr/>
          <p:nvPr/>
        </p:nvSpPr>
        <p:spPr>
          <a:xfrm>
            <a:off x="2738589" y="5254783"/>
            <a:ext cx="340158" cy="461665"/>
          </a:xfrm>
          <a:prstGeom prst="rect">
            <a:avLst/>
          </a:prstGeom>
        </p:spPr>
        <p:txBody>
          <a:bodyPr wrap="none">
            <a:spAutoFit/>
          </a:bodyPr>
          <a:lstStyle/>
          <a:p>
            <a:r>
              <a:rPr lang="en-US" sz="2400" dirty="0"/>
              <a:t>2</a:t>
            </a:r>
          </a:p>
        </p:txBody>
      </p:sp>
      <p:sp>
        <p:nvSpPr>
          <p:cNvPr id="21" name="Rounded Rectangle 20">
            <a:extLst>
              <a:ext uri="{FF2B5EF4-FFF2-40B4-BE49-F238E27FC236}">
                <a16:creationId xmlns:a16="http://schemas.microsoft.com/office/drawing/2014/main" id="{46671911-AA24-724F-8030-95AD234C8506}"/>
              </a:ext>
            </a:extLst>
          </p:cNvPr>
          <p:cNvSpPr/>
          <p:nvPr/>
        </p:nvSpPr>
        <p:spPr>
          <a:xfrm>
            <a:off x="4047175"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61F3AC4-10B6-8147-9C9D-6B52DC46960B}"/>
                  </a:ext>
                </a:extLst>
              </p:cNvPr>
              <p:cNvSpPr txBox="1"/>
              <p:nvPr/>
            </p:nvSpPr>
            <p:spPr>
              <a:xfrm>
                <a:off x="4411768"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=6</m:t>
                      </m:r>
                    </m:oMath>
                  </m:oMathPara>
                </a14:m>
                <a:endParaRPr lang="en-US" sz="2400" dirty="0"/>
              </a:p>
            </p:txBody>
          </p:sp>
        </mc:Choice>
        <mc:Fallback xmlns="">
          <p:sp>
            <p:nvSpPr>
              <p:cNvPr id="22" name="TextBox 21">
                <a:extLst>
                  <a:ext uri="{FF2B5EF4-FFF2-40B4-BE49-F238E27FC236}">
                    <a16:creationId xmlns:a16="http://schemas.microsoft.com/office/drawing/2014/main" id="{C61F3AC4-10B6-8147-9C9D-6B52DC46960B}"/>
                  </a:ext>
                </a:extLst>
              </p:cNvPr>
              <p:cNvSpPr txBox="1">
                <a:spLocks noRot="1" noChangeAspect="1" noMove="1" noResize="1" noEditPoints="1" noAdjustHandles="1" noChangeArrowheads="1" noChangeShapeType="1" noTextEdit="1"/>
              </p:cNvSpPr>
              <p:nvPr/>
            </p:nvSpPr>
            <p:spPr>
              <a:xfrm>
                <a:off x="4411768" y="1687650"/>
                <a:ext cx="953018"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E0F16F4-25CC-7A4D-83DC-96BD2A508EA9}"/>
                  </a:ext>
                </a:extLst>
              </p:cNvPr>
              <p:cNvSpPr/>
              <p:nvPr/>
            </p:nvSpPr>
            <p:spPr>
              <a:xfrm>
                <a:off x="4298184"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𝟔</m:t>
                          </m:r>
                        </m:sub>
                      </m:sSub>
                    </m:oMath>
                  </m:oMathPara>
                </a14:m>
                <a:endParaRPr lang="en-US" sz="2400" dirty="0">
                  <a:solidFill>
                    <a:schemeClr val="accent1"/>
                  </a:solidFill>
                </a:endParaRPr>
              </a:p>
            </p:txBody>
          </p:sp>
        </mc:Choice>
        <mc:Fallback xmlns="">
          <p:sp>
            <p:nvSpPr>
              <p:cNvPr id="23" name="Rectangle 22">
                <a:extLst>
                  <a:ext uri="{FF2B5EF4-FFF2-40B4-BE49-F238E27FC236}">
                    <a16:creationId xmlns:a16="http://schemas.microsoft.com/office/drawing/2014/main" id="{EE0F16F4-25CC-7A4D-83DC-96BD2A508EA9}"/>
                  </a:ext>
                </a:extLst>
              </p:cNvPr>
              <p:cNvSpPr>
                <a:spLocks noRot="1" noChangeAspect="1" noMove="1" noResize="1" noEditPoints="1" noAdjustHandles="1" noChangeArrowheads="1" noChangeShapeType="1" noTextEdit="1"/>
              </p:cNvSpPr>
              <p:nvPr/>
            </p:nvSpPr>
            <p:spPr>
              <a:xfrm>
                <a:off x="4298184" y="2054297"/>
                <a:ext cx="578941" cy="461665"/>
              </a:xfrm>
              <a:prstGeom prst="rect">
                <a:avLst/>
              </a:prstGeom>
              <a:blipFill>
                <a:blip r:embed="rId11"/>
                <a:stretch>
                  <a:fillRect b="-2703"/>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55C94A46-4DC7-CC4D-B856-4A13B46EBD1A}"/>
              </a:ext>
            </a:extLst>
          </p:cNvPr>
          <p:cNvSpPr txBox="1"/>
          <p:nvPr/>
        </p:nvSpPr>
        <p:spPr>
          <a:xfrm>
            <a:off x="4396381" y="3760939"/>
            <a:ext cx="392736" cy="369332"/>
          </a:xfrm>
          <a:prstGeom prst="rect">
            <a:avLst/>
          </a:prstGeom>
          <a:noFill/>
        </p:spPr>
        <p:txBody>
          <a:bodyPr wrap="none" lIns="0" tIns="0" rIns="0" bIns="0" rtlCol="0">
            <a:spAutoFit/>
          </a:bodyPr>
          <a:lstStyle/>
          <a:p>
            <a:r>
              <a:rPr lang="en-US" sz="2400" b="1" dirty="0">
                <a:solidFill>
                  <a:schemeClr val="accent1"/>
                </a:solidFill>
              </a:rPr>
              <a:t>0.6</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2829225-6D42-8644-AD5E-4F6992B584EF}"/>
                  </a:ext>
                </a:extLst>
              </p:cNvPr>
              <p:cNvSpPr txBox="1"/>
              <p:nvPr/>
            </p:nvSpPr>
            <p:spPr>
              <a:xfrm>
                <a:off x="5052025"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25" name="TextBox 24">
                <a:extLst>
                  <a:ext uri="{FF2B5EF4-FFF2-40B4-BE49-F238E27FC236}">
                    <a16:creationId xmlns:a16="http://schemas.microsoft.com/office/drawing/2014/main" id="{12829225-6D42-8644-AD5E-4F6992B584EF}"/>
                  </a:ext>
                </a:extLst>
              </p:cNvPr>
              <p:cNvSpPr txBox="1">
                <a:spLocks noRot="1" noChangeAspect="1" noMove="1" noResize="1" noEditPoints="1" noAdjustHandles="1" noChangeArrowheads="1" noChangeShapeType="1" noTextEdit="1"/>
              </p:cNvSpPr>
              <p:nvPr/>
            </p:nvSpPr>
            <p:spPr>
              <a:xfrm>
                <a:off x="5052025" y="2681475"/>
                <a:ext cx="253274" cy="369332"/>
              </a:xfrm>
              <a:prstGeom prst="rect">
                <a:avLst/>
              </a:prstGeom>
              <a:blipFill>
                <a:blip r:embed="rId1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EDC10561-18FF-B74D-9339-D89A24D22007}"/>
                  </a:ext>
                </a:extLst>
              </p:cNvPr>
              <p:cNvSpPr/>
              <p:nvPr/>
            </p:nvSpPr>
            <p:spPr>
              <a:xfrm>
                <a:off x="4926012"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𝟔</m:t>
                          </m:r>
                        </m:sub>
                      </m:sSub>
                    </m:oMath>
                  </m:oMathPara>
                </a14:m>
                <a:endParaRPr lang="en-US" sz="2400" dirty="0">
                  <a:solidFill>
                    <a:srgbClr val="FF0000"/>
                  </a:solidFill>
                </a:endParaRPr>
              </a:p>
            </p:txBody>
          </p:sp>
        </mc:Choice>
        <mc:Fallback xmlns="">
          <p:sp>
            <p:nvSpPr>
              <p:cNvPr id="26" name="Rectangle 25">
                <a:extLst>
                  <a:ext uri="{FF2B5EF4-FFF2-40B4-BE49-F238E27FC236}">
                    <a16:creationId xmlns:a16="http://schemas.microsoft.com/office/drawing/2014/main" id="{EDC10561-18FF-B74D-9339-D89A24D22007}"/>
                  </a:ext>
                </a:extLst>
              </p:cNvPr>
              <p:cNvSpPr>
                <a:spLocks noRot="1" noChangeAspect="1" noMove="1" noResize="1" noEditPoints="1" noAdjustHandles="1" noChangeArrowheads="1" noChangeShapeType="1" noTextEdit="1"/>
              </p:cNvSpPr>
              <p:nvPr/>
            </p:nvSpPr>
            <p:spPr>
              <a:xfrm>
                <a:off x="4926012" y="2064634"/>
                <a:ext cx="556499" cy="461665"/>
              </a:xfrm>
              <a:prstGeom prst="rect">
                <a:avLst/>
              </a:prstGeom>
              <a:blipFill>
                <a:blip r:embed="rId1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B9FBA5F-AA74-6546-B9D4-0C3A71B52B66}"/>
                  </a:ext>
                </a:extLst>
              </p:cNvPr>
              <p:cNvSpPr txBox="1"/>
              <p:nvPr/>
            </p:nvSpPr>
            <p:spPr>
              <a:xfrm>
                <a:off x="5048759"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28" name="TextBox 27">
                <a:extLst>
                  <a:ext uri="{FF2B5EF4-FFF2-40B4-BE49-F238E27FC236}">
                    <a16:creationId xmlns:a16="http://schemas.microsoft.com/office/drawing/2014/main" id="{EB9FBA5F-AA74-6546-B9D4-0C3A71B52B66}"/>
                  </a:ext>
                </a:extLst>
              </p:cNvPr>
              <p:cNvSpPr txBox="1">
                <a:spLocks noRot="1" noChangeAspect="1" noMove="1" noResize="1" noEditPoints="1" noAdjustHandles="1" noChangeArrowheads="1" noChangeShapeType="1" noTextEdit="1"/>
              </p:cNvSpPr>
              <p:nvPr/>
            </p:nvSpPr>
            <p:spPr>
              <a:xfrm>
                <a:off x="5048759" y="3760939"/>
                <a:ext cx="253274" cy="369332"/>
              </a:xfrm>
              <a:prstGeom prst="rect">
                <a:avLst/>
              </a:prstGeom>
              <a:blipFill>
                <a:blip r:embed="rId14"/>
                <a:stretch>
                  <a:fillRect l="-25000" r="-25000" b="-6667"/>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89EFB533-826A-774F-9401-666B1CD9A603}"/>
              </a:ext>
            </a:extLst>
          </p:cNvPr>
          <p:cNvSpPr/>
          <p:nvPr/>
        </p:nvSpPr>
        <p:spPr>
          <a:xfrm>
            <a:off x="4582565" y="5821259"/>
            <a:ext cx="572593" cy="461665"/>
          </a:xfrm>
          <a:prstGeom prst="rect">
            <a:avLst/>
          </a:prstGeom>
        </p:spPr>
        <p:txBody>
          <a:bodyPr wrap="none">
            <a:spAutoFit/>
          </a:bodyPr>
          <a:lstStyle/>
          <a:p>
            <a:r>
              <a:rPr lang="en-US" sz="2400" dirty="0"/>
              <a:t>0.7</a:t>
            </a:r>
          </a:p>
        </p:txBody>
      </p:sp>
      <p:sp>
        <p:nvSpPr>
          <p:cNvPr id="30" name="TextBox 29">
            <a:extLst>
              <a:ext uri="{FF2B5EF4-FFF2-40B4-BE49-F238E27FC236}">
                <a16:creationId xmlns:a16="http://schemas.microsoft.com/office/drawing/2014/main" id="{2E81DFAF-1BF4-1B44-B508-6FEAC2A384BF}"/>
              </a:ext>
            </a:extLst>
          </p:cNvPr>
          <p:cNvSpPr txBox="1"/>
          <p:nvPr/>
        </p:nvSpPr>
        <p:spPr>
          <a:xfrm>
            <a:off x="4391286" y="2682506"/>
            <a:ext cx="392736" cy="369332"/>
          </a:xfrm>
          <a:prstGeom prst="rect">
            <a:avLst/>
          </a:prstGeom>
          <a:noFill/>
        </p:spPr>
        <p:txBody>
          <a:bodyPr wrap="none" lIns="0" tIns="0" rIns="0" bIns="0" rtlCol="0">
            <a:spAutoFit/>
          </a:bodyPr>
          <a:lstStyle/>
          <a:p>
            <a:r>
              <a:rPr lang="en-US" sz="2400" b="1" dirty="0">
                <a:solidFill>
                  <a:schemeClr val="accent1"/>
                </a:solidFill>
              </a:rPr>
              <a:t>0.4</a:t>
            </a:r>
          </a:p>
        </p:txBody>
      </p:sp>
      <p:sp>
        <p:nvSpPr>
          <p:cNvPr id="31" name="Rectangle 30">
            <a:extLst>
              <a:ext uri="{FF2B5EF4-FFF2-40B4-BE49-F238E27FC236}">
                <a16:creationId xmlns:a16="http://schemas.microsoft.com/office/drawing/2014/main" id="{82F74786-BAA2-224B-9F30-8889FAAB9A5F}"/>
              </a:ext>
            </a:extLst>
          </p:cNvPr>
          <p:cNvSpPr/>
          <p:nvPr/>
        </p:nvSpPr>
        <p:spPr>
          <a:xfrm>
            <a:off x="4582564" y="4738069"/>
            <a:ext cx="572593" cy="461665"/>
          </a:xfrm>
          <a:prstGeom prst="rect">
            <a:avLst/>
          </a:prstGeom>
        </p:spPr>
        <p:txBody>
          <a:bodyPr wrap="none">
            <a:spAutoFit/>
          </a:bodyPr>
          <a:lstStyle/>
          <a:p>
            <a:r>
              <a:rPr lang="en-US" sz="2400" dirty="0"/>
              <a:t>3.7</a:t>
            </a:r>
          </a:p>
        </p:txBody>
      </p:sp>
      <p:sp>
        <p:nvSpPr>
          <p:cNvPr id="32" name="Rectangle 31">
            <a:extLst>
              <a:ext uri="{FF2B5EF4-FFF2-40B4-BE49-F238E27FC236}">
                <a16:creationId xmlns:a16="http://schemas.microsoft.com/office/drawing/2014/main" id="{B1929D11-16E2-5145-B5D9-6A3ECB7C6E19}"/>
              </a:ext>
            </a:extLst>
          </p:cNvPr>
          <p:cNvSpPr/>
          <p:nvPr/>
        </p:nvSpPr>
        <p:spPr>
          <a:xfrm>
            <a:off x="4582563" y="5253105"/>
            <a:ext cx="340158" cy="461665"/>
          </a:xfrm>
          <a:prstGeom prst="rect">
            <a:avLst/>
          </a:prstGeom>
        </p:spPr>
        <p:txBody>
          <a:bodyPr wrap="none">
            <a:spAutoFit/>
          </a:bodyPr>
          <a:lstStyle/>
          <a:p>
            <a:r>
              <a:rPr lang="en-US" sz="2400" dirty="0"/>
              <a:t>3</a:t>
            </a:r>
          </a:p>
        </p:txBody>
      </p:sp>
      <p:sp>
        <p:nvSpPr>
          <p:cNvPr id="33" name="Rounded Rectangle 32">
            <a:extLst>
              <a:ext uri="{FF2B5EF4-FFF2-40B4-BE49-F238E27FC236}">
                <a16:creationId xmlns:a16="http://schemas.microsoft.com/office/drawing/2014/main" id="{9F50D358-26C4-6043-8787-36CC78C6A4D7}"/>
              </a:ext>
            </a:extLst>
          </p:cNvPr>
          <p:cNvSpPr/>
          <p:nvPr/>
        </p:nvSpPr>
        <p:spPr>
          <a:xfrm>
            <a:off x="5891149"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549B6DA-BBC3-0C4B-A7FC-6E8F625D9DC2}"/>
                  </a:ext>
                </a:extLst>
              </p:cNvPr>
              <p:cNvSpPr txBox="1"/>
              <p:nvPr/>
            </p:nvSpPr>
            <p:spPr>
              <a:xfrm>
                <a:off x="6255742"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=7</m:t>
                      </m:r>
                    </m:oMath>
                  </m:oMathPara>
                </a14:m>
                <a:endParaRPr lang="en-US" sz="2400" dirty="0"/>
              </a:p>
            </p:txBody>
          </p:sp>
        </mc:Choice>
        <mc:Fallback xmlns="">
          <p:sp>
            <p:nvSpPr>
              <p:cNvPr id="34" name="TextBox 33">
                <a:extLst>
                  <a:ext uri="{FF2B5EF4-FFF2-40B4-BE49-F238E27FC236}">
                    <a16:creationId xmlns:a16="http://schemas.microsoft.com/office/drawing/2014/main" id="{C549B6DA-BBC3-0C4B-A7FC-6E8F625D9DC2}"/>
                  </a:ext>
                </a:extLst>
              </p:cNvPr>
              <p:cNvSpPr txBox="1">
                <a:spLocks noRot="1" noChangeAspect="1" noMove="1" noResize="1" noEditPoints="1" noAdjustHandles="1" noChangeArrowheads="1" noChangeShapeType="1" noTextEdit="1"/>
              </p:cNvSpPr>
              <p:nvPr/>
            </p:nvSpPr>
            <p:spPr>
              <a:xfrm>
                <a:off x="6255742" y="1687650"/>
                <a:ext cx="953018" cy="46166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6DF09D37-B199-4844-80A8-3C60BBCA4D3E}"/>
                  </a:ext>
                </a:extLst>
              </p:cNvPr>
              <p:cNvSpPr/>
              <p:nvPr/>
            </p:nvSpPr>
            <p:spPr>
              <a:xfrm>
                <a:off x="6142158"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𝟕</m:t>
                          </m:r>
                        </m:sub>
                      </m:sSub>
                    </m:oMath>
                  </m:oMathPara>
                </a14:m>
                <a:endParaRPr lang="en-US" sz="2400" dirty="0">
                  <a:solidFill>
                    <a:schemeClr val="accent1"/>
                  </a:solidFill>
                </a:endParaRPr>
              </a:p>
            </p:txBody>
          </p:sp>
        </mc:Choice>
        <mc:Fallback xmlns="">
          <p:sp>
            <p:nvSpPr>
              <p:cNvPr id="35" name="Rectangle 34">
                <a:extLst>
                  <a:ext uri="{FF2B5EF4-FFF2-40B4-BE49-F238E27FC236}">
                    <a16:creationId xmlns:a16="http://schemas.microsoft.com/office/drawing/2014/main" id="{6DF09D37-B199-4844-80A8-3C60BBCA4D3E}"/>
                  </a:ext>
                </a:extLst>
              </p:cNvPr>
              <p:cNvSpPr>
                <a:spLocks noRot="1" noChangeAspect="1" noMove="1" noResize="1" noEditPoints="1" noAdjustHandles="1" noChangeArrowheads="1" noChangeShapeType="1" noTextEdit="1"/>
              </p:cNvSpPr>
              <p:nvPr/>
            </p:nvSpPr>
            <p:spPr>
              <a:xfrm>
                <a:off x="6142158" y="2054297"/>
                <a:ext cx="578941" cy="461665"/>
              </a:xfrm>
              <a:prstGeom prst="rect">
                <a:avLst/>
              </a:prstGeom>
              <a:blipFill>
                <a:blip r:embed="rId16"/>
                <a:stretch>
                  <a:fillRect b="-2703"/>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05A336A8-4E60-E848-8EB7-8986EE0362CB}"/>
              </a:ext>
            </a:extLst>
          </p:cNvPr>
          <p:cNvSpPr txBox="1"/>
          <p:nvPr/>
        </p:nvSpPr>
        <p:spPr>
          <a:xfrm>
            <a:off x="6240355" y="3760939"/>
            <a:ext cx="392736" cy="369332"/>
          </a:xfrm>
          <a:prstGeom prst="rect">
            <a:avLst/>
          </a:prstGeom>
          <a:noFill/>
        </p:spPr>
        <p:txBody>
          <a:bodyPr wrap="none" lIns="0" tIns="0" rIns="0" bIns="0" rtlCol="0">
            <a:spAutoFit/>
          </a:bodyPr>
          <a:lstStyle/>
          <a:p>
            <a:r>
              <a:rPr lang="en-US" sz="2400" b="1" dirty="0">
                <a:solidFill>
                  <a:schemeClr val="accent1"/>
                </a:solidFill>
              </a:rPr>
              <a:t>0.6</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3850D15-2275-A243-A3E9-55B3A0DCB7EB}"/>
                  </a:ext>
                </a:extLst>
              </p:cNvPr>
              <p:cNvSpPr txBox="1"/>
              <p:nvPr/>
            </p:nvSpPr>
            <p:spPr>
              <a:xfrm>
                <a:off x="6895999"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37" name="TextBox 36">
                <a:extLst>
                  <a:ext uri="{FF2B5EF4-FFF2-40B4-BE49-F238E27FC236}">
                    <a16:creationId xmlns:a16="http://schemas.microsoft.com/office/drawing/2014/main" id="{83850D15-2275-A243-A3E9-55B3A0DCB7EB}"/>
                  </a:ext>
                </a:extLst>
              </p:cNvPr>
              <p:cNvSpPr txBox="1">
                <a:spLocks noRot="1" noChangeAspect="1" noMove="1" noResize="1" noEditPoints="1" noAdjustHandles="1" noChangeArrowheads="1" noChangeShapeType="1" noTextEdit="1"/>
              </p:cNvSpPr>
              <p:nvPr/>
            </p:nvSpPr>
            <p:spPr>
              <a:xfrm>
                <a:off x="6895999" y="2681475"/>
                <a:ext cx="253274" cy="369332"/>
              </a:xfrm>
              <a:prstGeom prst="rect">
                <a:avLst/>
              </a:prstGeom>
              <a:blipFill>
                <a:blip r:embed="rId17"/>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336DD4C9-F47E-B647-9F0E-248684170C94}"/>
                  </a:ext>
                </a:extLst>
              </p:cNvPr>
              <p:cNvSpPr/>
              <p:nvPr/>
            </p:nvSpPr>
            <p:spPr>
              <a:xfrm>
                <a:off x="6769986"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𝟕</m:t>
                          </m:r>
                        </m:sub>
                      </m:sSub>
                    </m:oMath>
                  </m:oMathPara>
                </a14:m>
                <a:endParaRPr lang="en-US" sz="2400" dirty="0">
                  <a:solidFill>
                    <a:srgbClr val="FF0000"/>
                  </a:solidFill>
                </a:endParaRPr>
              </a:p>
            </p:txBody>
          </p:sp>
        </mc:Choice>
        <mc:Fallback xmlns="">
          <p:sp>
            <p:nvSpPr>
              <p:cNvPr id="38" name="Rectangle 37">
                <a:extLst>
                  <a:ext uri="{FF2B5EF4-FFF2-40B4-BE49-F238E27FC236}">
                    <a16:creationId xmlns:a16="http://schemas.microsoft.com/office/drawing/2014/main" id="{336DD4C9-F47E-B647-9F0E-248684170C94}"/>
                  </a:ext>
                </a:extLst>
              </p:cNvPr>
              <p:cNvSpPr>
                <a:spLocks noRot="1" noChangeAspect="1" noMove="1" noResize="1" noEditPoints="1" noAdjustHandles="1" noChangeArrowheads="1" noChangeShapeType="1" noTextEdit="1"/>
              </p:cNvSpPr>
              <p:nvPr/>
            </p:nvSpPr>
            <p:spPr>
              <a:xfrm>
                <a:off x="6769986" y="2064634"/>
                <a:ext cx="556499" cy="461665"/>
              </a:xfrm>
              <a:prstGeom prst="rect">
                <a:avLst/>
              </a:prstGeom>
              <a:blipFill>
                <a:blip r:embed="rId1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39B15B2-747C-3C4E-B30B-F299C262E51E}"/>
                  </a:ext>
                </a:extLst>
              </p:cNvPr>
              <p:cNvSpPr txBox="1"/>
              <p:nvPr/>
            </p:nvSpPr>
            <p:spPr>
              <a:xfrm>
                <a:off x="6892733"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39" name="TextBox 38">
                <a:extLst>
                  <a:ext uri="{FF2B5EF4-FFF2-40B4-BE49-F238E27FC236}">
                    <a16:creationId xmlns:a16="http://schemas.microsoft.com/office/drawing/2014/main" id="{D39B15B2-747C-3C4E-B30B-F299C262E51E}"/>
                  </a:ext>
                </a:extLst>
              </p:cNvPr>
              <p:cNvSpPr txBox="1">
                <a:spLocks noRot="1" noChangeAspect="1" noMove="1" noResize="1" noEditPoints="1" noAdjustHandles="1" noChangeArrowheads="1" noChangeShapeType="1" noTextEdit="1"/>
              </p:cNvSpPr>
              <p:nvPr/>
            </p:nvSpPr>
            <p:spPr>
              <a:xfrm>
                <a:off x="6892733" y="3760939"/>
                <a:ext cx="253274" cy="369332"/>
              </a:xfrm>
              <a:prstGeom prst="rect">
                <a:avLst/>
              </a:prstGeom>
              <a:blipFill>
                <a:blip r:embed="rId19"/>
                <a:stretch>
                  <a:fillRect l="-23810" r="-23810" b="-6667"/>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FE5DF42E-8FC0-174F-8287-65CAB4A47796}"/>
              </a:ext>
            </a:extLst>
          </p:cNvPr>
          <p:cNvSpPr/>
          <p:nvPr/>
        </p:nvSpPr>
        <p:spPr>
          <a:xfrm>
            <a:off x="6426539" y="5821259"/>
            <a:ext cx="572593" cy="461665"/>
          </a:xfrm>
          <a:prstGeom prst="rect">
            <a:avLst/>
          </a:prstGeom>
        </p:spPr>
        <p:txBody>
          <a:bodyPr wrap="none">
            <a:spAutoFit/>
          </a:bodyPr>
          <a:lstStyle/>
          <a:p>
            <a:r>
              <a:rPr lang="en-US" sz="2400" dirty="0"/>
              <a:t>0.7</a:t>
            </a:r>
          </a:p>
        </p:txBody>
      </p:sp>
      <p:sp>
        <p:nvSpPr>
          <p:cNvPr id="41" name="TextBox 40">
            <a:extLst>
              <a:ext uri="{FF2B5EF4-FFF2-40B4-BE49-F238E27FC236}">
                <a16:creationId xmlns:a16="http://schemas.microsoft.com/office/drawing/2014/main" id="{BD286FFA-9484-B04E-A1FC-63CCA3E7583D}"/>
              </a:ext>
            </a:extLst>
          </p:cNvPr>
          <p:cNvSpPr txBox="1"/>
          <p:nvPr/>
        </p:nvSpPr>
        <p:spPr>
          <a:xfrm>
            <a:off x="6235260" y="2682506"/>
            <a:ext cx="392736" cy="369332"/>
          </a:xfrm>
          <a:prstGeom prst="rect">
            <a:avLst/>
          </a:prstGeom>
          <a:noFill/>
        </p:spPr>
        <p:txBody>
          <a:bodyPr wrap="none" lIns="0" tIns="0" rIns="0" bIns="0" rtlCol="0">
            <a:spAutoFit/>
          </a:bodyPr>
          <a:lstStyle/>
          <a:p>
            <a:r>
              <a:rPr lang="en-US" sz="2400" b="1" dirty="0">
                <a:solidFill>
                  <a:schemeClr val="accent1"/>
                </a:solidFill>
              </a:rPr>
              <a:t>0.4</a:t>
            </a:r>
          </a:p>
        </p:txBody>
      </p:sp>
      <p:sp>
        <p:nvSpPr>
          <p:cNvPr id="42" name="Rectangle 41">
            <a:extLst>
              <a:ext uri="{FF2B5EF4-FFF2-40B4-BE49-F238E27FC236}">
                <a16:creationId xmlns:a16="http://schemas.microsoft.com/office/drawing/2014/main" id="{127D6379-6075-5F49-8750-2C9130477C10}"/>
              </a:ext>
            </a:extLst>
          </p:cNvPr>
          <p:cNvSpPr/>
          <p:nvPr/>
        </p:nvSpPr>
        <p:spPr>
          <a:xfrm>
            <a:off x="6426538" y="4738069"/>
            <a:ext cx="572593" cy="461665"/>
          </a:xfrm>
          <a:prstGeom prst="rect">
            <a:avLst/>
          </a:prstGeom>
        </p:spPr>
        <p:txBody>
          <a:bodyPr wrap="none">
            <a:spAutoFit/>
          </a:bodyPr>
          <a:lstStyle/>
          <a:p>
            <a:r>
              <a:rPr lang="en-US" sz="2400" dirty="0"/>
              <a:t>3.7</a:t>
            </a:r>
          </a:p>
        </p:txBody>
      </p:sp>
      <p:sp>
        <p:nvSpPr>
          <p:cNvPr id="44" name="Rectangle 43">
            <a:extLst>
              <a:ext uri="{FF2B5EF4-FFF2-40B4-BE49-F238E27FC236}">
                <a16:creationId xmlns:a16="http://schemas.microsoft.com/office/drawing/2014/main" id="{A8C7A125-E904-DF41-8367-6F954F2A294B}"/>
              </a:ext>
            </a:extLst>
          </p:cNvPr>
          <p:cNvSpPr/>
          <p:nvPr/>
        </p:nvSpPr>
        <p:spPr>
          <a:xfrm>
            <a:off x="6426537" y="5253105"/>
            <a:ext cx="340158" cy="461665"/>
          </a:xfrm>
          <a:prstGeom prst="rect">
            <a:avLst/>
          </a:prstGeom>
        </p:spPr>
        <p:txBody>
          <a:bodyPr wrap="none">
            <a:spAutoFit/>
          </a:bodyPr>
          <a:lstStyle/>
          <a:p>
            <a:r>
              <a:rPr lang="en-US" sz="2400" dirty="0"/>
              <a:t>3</a:t>
            </a:r>
          </a:p>
        </p:txBody>
      </p:sp>
      <p:pic>
        <p:nvPicPr>
          <p:cNvPr id="43" name="Picture 42">
            <a:extLst>
              <a:ext uri="{FF2B5EF4-FFF2-40B4-BE49-F238E27FC236}">
                <a16:creationId xmlns:a16="http://schemas.microsoft.com/office/drawing/2014/main" id="{E15E614E-97E0-604C-95FF-135B804EBB94}"/>
              </a:ext>
            </a:extLst>
          </p:cNvPr>
          <p:cNvPicPr>
            <a:picLocks noChangeAspect="1"/>
          </p:cNvPicPr>
          <p:nvPr/>
        </p:nvPicPr>
        <p:blipFill rotWithShape="1">
          <a:blip r:embed="rId20" cstate="screen">
            <a:extLst>
              <a:ext uri="{28A0092B-C50C-407E-A947-70E740481C1C}">
                <a14:useLocalDpi xmlns:a14="http://schemas.microsoft.com/office/drawing/2010/main"/>
              </a:ext>
            </a:extLst>
          </a:blip>
          <a:srcRect/>
          <a:stretch/>
        </p:blipFill>
        <p:spPr>
          <a:xfrm>
            <a:off x="950609" y="2149315"/>
            <a:ext cx="511656" cy="1281579"/>
          </a:xfrm>
          <a:prstGeom prst="rect">
            <a:avLst/>
          </a:prstGeom>
        </p:spPr>
      </p:pic>
      <p:pic>
        <p:nvPicPr>
          <p:cNvPr id="45" name="Picture 44">
            <a:extLst>
              <a:ext uri="{FF2B5EF4-FFF2-40B4-BE49-F238E27FC236}">
                <a16:creationId xmlns:a16="http://schemas.microsoft.com/office/drawing/2014/main" id="{A6C3E98F-E6A7-6C44-B43D-AF5CD08EF2FB}"/>
              </a:ext>
            </a:extLst>
          </p:cNvPr>
          <p:cNvPicPr>
            <a:picLocks noChangeAspect="1"/>
          </p:cNvPicPr>
          <p:nvPr/>
        </p:nvPicPr>
        <p:blipFill rotWithShape="1">
          <a:blip r:embed="rId21" cstate="screen">
            <a:extLst>
              <a:ext uri="{28A0092B-C50C-407E-A947-70E740481C1C}">
                <a14:useLocalDpi xmlns:a14="http://schemas.microsoft.com/office/drawing/2010/main"/>
              </a:ext>
            </a:extLst>
          </a:blip>
          <a:srcRect/>
          <a:stretch/>
        </p:blipFill>
        <p:spPr>
          <a:xfrm>
            <a:off x="886372" y="3298995"/>
            <a:ext cx="527006" cy="1293219"/>
          </a:xfrm>
          <a:prstGeom prst="rect">
            <a:avLst/>
          </a:prstGeom>
        </p:spPr>
      </p:pic>
      <p:grpSp>
        <p:nvGrpSpPr>
          <p:cNvPr id="46" name="Group 45">
            <a:extLst>
              <a:ext uri="{FF2B5EF4-FFF2-40B4-BE49-F238E27FC236}">
                <a16:creationId xmlns:a16="http://schemas.microsoft.com/office/drawing/2014/main" id="{A1DF748C-DC55-9549-871D-DD8FBB238E60}"/>
              </a:ext>
            </a:extLst>
          </p:cNvPr>
          <p:cNvGrpSpPr>
            <a:grpSpLocks noChangeAspect="1"/>
          </p:cNvGrpSpPr>
          <p:nvPr/>
        </p:nvGrpSpPr>
        <p:grpSpPr>
          <a:xfrm>
            <a:off x="886599" y="3297534"/>
            <a:ext cx="526779" cy="1292400"/>
            <a:chOff x="4580351" y="2629003"/>
            <a:chExt cx="1015288" cy="2491415"/>
          </a:xfrm>
        </p:grpSpPr>
        <p:pic>
          <p:nvPicPr>
            <p:cNvPr id="47" name="Picture 46">
              <a:extLst>
                <a:ext uri="{FF2B5EF4-FFF2-40B4-BE49-F238E27FC236}">
                  <a16:creationId xmlns:a16="http://schemas.microsoft.com/office/drawing/2014/main" id="{93AE601A-9BEB-CF41-9336-D11989F17289}"/>
                </a:ext>
              </a:extLst>
            </p:cNvPr>
            <p:cNvPicPr>
              <a:picLocks noChangeAspect="1"/>
            </p:cNvPicPr>
            <p:nvPr/>
          </p:nvPicPr>
          <p:blipFill rotWithShape="1">
            <a:blip r:embed="rId21" cstate="screen">
              <a:extLst>
                <a:ext uri="{28A0092B-C50C-407E-A947-70E740481C1C}">
                  <a14:useLocalDpi xmlns:a14="http://schemas.microsoft.com/office/drawing/2010/main"/>
                </a:ext>
              </a:extLst>
            </a:blip>
            <a:srcRect/>
            <a:stretch/>
          </p:blipFill>
          <p:spPr>
            <a:xfrm>
              <a:off x="4580351" y="2629003"/>
              <a:ext cx="1015288" cy="2491415"/>
            </a:xfrm>
            <a:prstGeom prst="rect">
              <a:avLst/>
            </a:prstGeom>
          </p:spPr>
        </p:pic>
        <p:pic>
          <p:nvPicPr>
            <p:cNvPr id="48" name="Picture 47">
              <a:extLst>
                <a:ext uri="{FF2B5EF4-FFF2-40B4-BE49-F238E27FC236}">
                  <a16:creationId xmlns:a16="http://schemas.microsoft.com/office/drawing/2014/main" id="{68C5B2AC-940B-6848-8F41-FE196CC45219}"/>
                </a:ext>
              </a:extLst>
            </p:cNvPr>
            <p:cNvPicPr>
              <a:picLocks noChangeAspect="1"/>
            </p:cNvPicPr>
            <p:nvPr/>
          </p:nvPicPr>
          <p:blipFill rotWithShape="1">
            <a:blip r:embed="rId22" cstate="screen">
              <a:extLst>
                <a:ext uri="{28A0092B-C50C-407E-A947-70E740481C1C}">
                  <a14:useLocalDpi xmlns:a14="http://schemas.microsoft.com/office/drawing/2010/main"/>
                </a:ext>
              </a:extLst>
            </a:blip>
            <a:srcRect/>
            <a:stretch/>
          </p:blipFill>
          <p:spPr>
            <a:xfrm>
              <a:off x="4733555" y="3681585"/>
              <a:ext cx="523875" cy="533400"/>
            </a:xfrm>
            <a:prstGeom prst="rect">
              <a:avLst/>
            </a:prstGeom>
          </p:spPr>
        </p:pic>
      </p:grpSp>
      <p:sp>
        <p:nvSpPr>
          <p:cNvPr id="49" name="Rectangle 48">
            <a:extLst>
              <a:ext uri="{FF2B5EF4-FFF2-40B4-BE49-F238E27FC236}">
                <a16:creationId xmlns:a16="http://schemas.microsoft.com/office/drawing/2014/main" id="{E2E7693B-5002-BE47-B4AC-6674E5B2965C}"/>
              </a:ext>
            </a:extLst>
          </p:cNvPr>
          <p:cNvSpPr/>
          <p:nvPr/>
        </p:nvSpPr>
        <p:spPr>
          <a:xfrm>
            <a:off x="665483" y="5821259"/>
            <a:ext cx="1002326" cy="461665"/>
          </a:xfrm>
          <a:prstGeom prst="rect">
            <a:avLst/>
          </a:prstGeom>
        </p:spPr>
        <p:txBody>
          <a:bodyPr wrap="none">
            <a:spAutoFit/>
          </a:bodyPr>
          <a:lstStyle/>
          <a:p>
            <a:r>
              <a:rPr lang="en-US" sz="2400" dirty="0"/>
              <a:t>Regret</a:t>
            </a:r>
          </a:p>
        </p:txBody>
      </p:sp>
      <p:sp>
        <p:nvSpPr>
          <p:cNvPr id="50" name="Content Placeholder 2">
            <a:extLst>
              <a:ext uri="{FF2B5EF4-FFF2-40B4-BE49-F238E27FC236}">
                <a16:creationId xmlns:a16="http://schemas.microsoft.com/office/drawing/2014/main" id="{E2A9001F-BC74-E244-BE41-02C989411DBF}"/>
              </a:ext>
            </a:extLst>
          </p:cNvPr>
          <p:cNvSpPr txBox="1">
            <a:spLocks/>
          </p:cNvSpPr>
          <p:nvPr/>
        </p:nvSpPr>
        <p:spPr>
          <a:xfrm>
            <a:off x="838199" y="1073889"/>
            <a:ext cx="10898689" cy="2318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A little hedging…</a:t>
            </a:r>
          </a:p>
        </p:txBody>
      </p:sp>
    </p:spTree>
    <p:extLst>
      <p:ext uri="{BB962C8B-B14F-4D97-AF65-F5344CB8AC3E}">
        <p14:creationId xmlns:p14="http://schemas.microsoft.com/office/powerpoint/2010/main" val="147846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4" grpId="0"/>
      <p:bldP spid="25" grpId="0"/>
      <p:bldP spid="26" grpId="0"/>
      <p:bldP spid="28" grpId="0"/>
      <p:bldP spid="29" grpId="0"/>
      <p:bldP spid="30" grpId="0"/>
      <p:bldP spid="31" grpId="0"/>
      <p:bldP spid="32" grpId="0"/>
      <p:bldP spid="33" grpId="0" animBg="1"/>
      <p:bldP spid="34" grpId="0" animBg="1"/>
      <p:bldP spid="35" grpId="0"/>
      <p:bldP spid="36" grpId="0"/>
      <p:bldP spid="37" grpId="0"/>
      <p:bldP spid="38" grpId="0"/>
      <p:bldP spid="39" grpId="0"/>
      <p:bldP spid="40" grpId="0"/>
      <p:bldP spid="41" grpId="0"/>
      <p:bldP spid="42" grpId="0"/>
      <p:bldP spid="44"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43.8"/>
</p:tagLst>
</file>

<file path=ppt/tags/tag10.xml><?xml version="1.0" encoding="utf-8"?>
<p:tagLst xmlns:a="http://schemas.openxmlformats.org/drawingml/2006/main" xmlns:r="http://schemas.openxmlformats.org/officeDocument/2006/relationships" xmlns:p="http://schemas.openxmlformats.org/presentationml/2006/main">
  <p:tag name="TIMING" val="|64.1|1.7"/>
</p:tagLst>
</file>

<file path=ppt/tags/tag11.xml><?xml version="1.0" encoding="utf-8"?>
<p:tagLst xmlns:a="http://schemas.openxmlformats.org/drawingml/2006/main" xmlns:r="http://schemas.openxmlformats.org/officeDocument/2006/relationships" xmlns:p="http://schemas.openxmlformats.org/presentationml/2006/main">
  <p:tag name="TIMING" val="|28.3"/>
</p:tagLst>
</file>

<file path=ppt/tags/tag12.xml><?xml version="1.0" encoding="utf-8"?>
<p:tagLst xmlns:a="http://schemas.openxmlformats.org/drawingml/2006/main" xmlns:r="http://schemas.openxmlformats.org/officeDocument/2006/relationships" xmlns:p="http://schemas.openxmlformats.org/presentationml/2006/main">
  <p:tag name="TIMING" val="|35.4|6.2|21|6.5"/>
</p:tagLst>
</file>

<file path=ppt/tags/tag13.xml><?xml version="1.0" encoding="utf-8"?>
<p:tagLst xmlns:a="http://schemas.openxmlformats.org/drawingml/2006/main" xmlns:r="http://schemas.openxmlformats.org/officeDocument/2006/relationships" xmlns:p="http://schemas.openxmlformats.org/presentationml/2006/main">
  <p:tag name="TIMING" val="|38.8"/>
</p:tagLst>
</file>

<file path=ppt/tags/tag14.xml><?xml version="1.0" encoding="utf-8"?>
<p:tagLst xmlns:a="http://schemas.openxmlformats.org/drawingml/2006/main" xmlns:r="http://schemas.openxmlformats.org/officeDocument/2006/relationships" xmlns:p="http://schemas.openxmlformats.org/presentationml/2006/main">
  <p:tag name="TIMING" val="|17.6"/>
</p:tagLst>
</file>

<file path=ppt/tags/tag15.xml><?xml version="1.0" encoding="utf-8"?>
<p:tagLst xmlns:a="http://schemas.openxmlformats.org/drawingml/2006/main" xmlns:r="http://schemas.openxmlformats.org/officeDocument/2006/relationships" xmlns:p="http://schemas.openxmlformats.org/presentationml/2006/main">
  <p:tag name="TIMING" val="|0.4|0.4|0.1"/>
</p:tagLst>
</file>

<file path=ppt/tags/tag16.xml><?xml version="1.0" encoding="utf-8"?>
<p:tagLst xmlns:a="http://schemas.openxmlformats.org/drawingml/2006/main" xmlns:r="http://schemas.openxmlformats.org/officeDocument/2006/relationships" xmlns:p="http://schemas.openxmlformats.org/presentationml/2006/main">
  <p:tag name="TIMING" val="|2.3"/>
</p:tagLst>
</file>

<file path=ppt/tags/tag17.xml><?xml version="1.0" encoding="utf-8"?>
<p:tagLst xmlns:a="http://schemas.openxmlformats.org/drawingml/2006/main" xmlns:r="http://schemas.openxmlformats.org/officeDocument/2006/relationships" xmlns:p="http://schemas.openxmlformats.org/presentationml/2006/main">
  <p:tag name="TIMING" val="|1.3"/>
</p:tagLst>
</file>

<file path=ppt/tags/tag2.xml><?xml version="1.0" encoding="utf-8"?>
<p:tagLst xmlns:a="http://schemas.openxmlformats.org/drawingml/2006/main" xmlns:r="http://schemas.openxmlformats.org/officeDocument/2006/relationships" xmlns:p="http://schemas.openxmlformats.org/presentationml/2006/main">
  <p:tag name="TIMING" val="|143.8"/>
</p:tagLst>
</file>

<file path=ppt/tags/tag3.xml><?xml version="1.0" encoding="utf-8"?>
<p:tagLst xmlns:a="http://schemas.openxmlformats.org/drawingml/2006/main" xmlns:r="http://schemas.openxmlformats.org/officeDocument/2006/relationships" xmlns:p="http://schemas.openxmlformats.org/presentationml/2006/main">
  <p:tag name="TIMING" val="|24|14.1|36.2"/>
</p:tagLst>
</file>

<file path=ppt/tags/tag4.xml><?xml version="1.0" encoding="utf-8"?>
<p:tagLst xmlns:a="http://schemas.openxmlformats.org/drawingml/2006/main" xmlns:r="http://schemas.openxmlformats.org/officeDocument/2006/relationships" xmlns:p="http://schemas.openxmlformats.org/presentationml/2006/main">
  <p:tag name="TIMING" val="|24|14.1|36.2"/>
</p:tagLst>
</file>

<file path=ppt/tags/tag5.xml><?xml version="1.0" encoding="utf-8"?>
<p:tagLst xmlns:a="http://schemas.openxmlformats.org/drawingml/2006/main" xmlns:r="http://schemas.openxmlformats.org/officeDocument/2006/relationships" xmlns:p="http://schemas.openxmlformats.org/presentationml/2006/main">
  <p:tag name="TIMING" val="|24|14.1|36.2"/>
</p:tagLst>
</file>

<file path=ppt/tags/tag6.xml><?xml version="1.0" encoding="utf-8"?>
<p:tagLst xmlns:a="http://schemas.openxmlformats.org/drawingml/2006/main" xmlns:r="http://schemas.openxmlformats.org/officeDocument/2006/relationships" xmlns:p="http://schemas.openxmlformats.org/presentationml/2006/main">
  <p:tag name="TIMING" val="|46.8|12.9|10|9.4"/>
</p:tagLst>
</file>

<file path=ppt/tags/tag7.xml><?xml version="1.0" encoding="utf-8"?>
<p:tagLst xmlns:a="http://schemas.openxmlformats.org/drawingml/2006/main" xmlns:r="http://schemas.openxmlformats.org/officeDocument/2006/relationships" xmlns:p="http://schemas.openxmlformats.org/presentationml/2006/main">
  <p:tag name="TIMING" val="|14.4"/>
</p:tagLst>
</file>

<file path=ppt/tags/tag8.xml><?xml version="1.0" encoding="utf-8"?>
<p:tagLst xmlns:a="http://schemas.openxmlformats.org/drawingml/2006/main" xmlns:r="http://schemas.openxmlformats.org/officeDocument/2006/relationships" xmlns:p="http://schemas.openxmlformats.org/presentationml/2006/main">
  <p:tag name="TIMING" val="|64.1|1.7"/>
</p:tagLst>
</file>

<file path=ppt/tags/tag9.xml><?xml version="1.0" encoding="utf-8"?>
<p:tagLst xmlns:a="http://schemas.openxmlformats.org/drawingml/2006/main" xmlns:r="http://schemas.openxmlformats.org/officeDocument/2006/relationships" xmlns:p="http://schemas.openxmlformats.org/presentationml/2006/main">
  <p:tag name="TIMING" val="|64.1|1.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14596</TotalTime>
  <Words>7135</Words>
  <Application>Microsoft Macintosh PowerPoint</Application>
  <PresentationFormat>Widescreen</PresentationFormat>
  <Paragraphs>1097</Paragraphs>
  <Slides>88</Slides>
  <Notes>87</Notes>
  <HiddenSlides>13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88</vt:i4>
      </vt:variant>
    </vt:vector>
  </HeadingPairs>
  <TitlesOfParts>
    <vt:vector size="96" baseType="lpstr">
      <vt:lpstr>Apple Chancery</vt:lpstr>
      <vt:lpstr>Arial</vt:lpstr>
      <vt:lpstr>Calibri</vt:lpstr>
      <vt:lpstr>Calibri Light</vt:lpstr>
      <vt:lpstr>Cambria Math</vt:lpstr>
      <vt:lpstr>Mangal</vt:lpstr>
      <vt:lpstr>Palatino</vt:lpstr>
      <vt:lpstr>Office Theme</vt:lpstr>
      <vt:lpstr>Optimal algorithms for experts and mixtures of Gaussians</vt:lpstr>
      <vt:lpstr>Research overview</vt:lpstr>
      <vt:lpstr>Part 1. Optimal anytime regret with two experts.</vt:lpstr>
      <vt:lpstr>Prediction with expert advice</vt:lpstr>
      <vt:lpstr>Prediction with expert advice</vt:lpstr>
      <vt:lpstr>Example</vt:lpstr>
      <vt:lpstr>Example</vt:lpstr>
      <vt:lpstr>Example</vt:lpstr>
      <vt:lpstr>Example</vt:lpstr>
      <vt:lpstr>An abridged history</vt:lpstr>
      <vt:lpstr>Known results</vt:lpstr>
      <vt:lpstr>Known results</vt:lpstr>
      <vt:lpstr>Known results</vt:lpstr>
      <vt:lpstr>Known results</vt:lpstr>
      <vt:lpstr>Our result</vt:lpstr>
      <vt:lpstr>Regret for 2 experts</vt:lpstr>
      <vt:lpstr>Regret for 2 experts</vt:lpstr>
      <vt:lpstr>Regret for 2 experts</vt:lpstr>
      <vt:lpstr>Regret for 2 experts</vt:lpstr>
      <vt:lpstr>Regret for 2 experts</vt:lpstr>
      <vt:lpstr>Regret for 2 experts</vt:lpstr>
      <vt:lpstr>Regret as a stochastic integral</vt:lpstr>
      <vt:lpstr>Itô and the Backwards Heat Equation</vt:lpstr>
      <vt:lpstr>Itô and the Backwards Heat Equation</vt:lpstr>
      <vt:lpstr>Itô and the Backwards Heat Equation</vt:lpstr>
      <vt:lpstr>Itô and the Backwards Heat Equation</vt:lpstr>
      <vt:lpstr>Summary</vt:lpstr>
      <vt:lpstr>Part 2. Sample-optimal algorithms for learning mixtures of Gaussians.</vt:lpstr>
      <vt:lpstr>Density estimation</vt:lpstr>
      <vt:lpstr>Density estimation</vt:lpstr>
      <vt:lpstr>Learning Gaussians</vt:lpstr>
      <vt:lpstr>Learning Gaussians</vt:lpstr>
      <vt:lpstr>Main contribution</vt:lpstr>
      <vt:lpstr>Main contribution</vt:lpstr>
      <vt:lpstr>Main contribution</vt:lpstr>
      <vt:lpstr>Compression Gaussians in R</vt:lpstr>
      <vt:lpstr>Compression Gaussians in R</vt:lpstr>
      <vt:lpstr>Compression Gaussians in R</vt:lpstr>
      <vt:lpstr>Compression framework</vt:lpstr>
      <vt:lpstr>Compression framework</vt:lpstr>
      <vt:lpstr>Compression Theorem</vt:lpstr>
      <vt:lpstr>Compression of mixtures</vt:lpstr>
      <vt:lpstr>Compression of mixtures</vt:lpstr>
      <vt:lpstr>Compression of mixtures</vt:lpstr>
      <vt:lpstr>Compression of mixtures</vt:lpstr>
      <vt:lpstr>Compression Theorem for mixtures</vt:lpstr>
      <vt:lpstr>Compression scheme for Gaussians</vt:lpstr>
      <vt:lpstr>Application: Learning mixtures of Gaussians</vt:lpstr>
      <vt:lpstr>Summary</vt:lpstr>
      <vt:lpstr>Future Work</vt:lpstr>
      <vt:lpstr>Amazing co-authors &amp; friends…</vt:lpstr>
      <vt:lpstr>&amp; amazing committee</vt:lpstr>
      <vt:lpstr>PowerPoint Presentation</vt:lpstr>
      <vt:lpstr>Backup slides for prediction with expert advice</vt:lpstr>
      <vt:lpstr>Lower Bound</vt:lpstr>
      <vt:lpstr>Proof of Lower Bound</vt:lpstr>
      <vt:lpstr>Proof of Lower Bound</vt:lpstr>
      <vt:lpstr>Proof of Lower Bound</vt:lpstr>
      <vt:lpstr>Proof of Lower Bound</vt:lpstr>
      <vt:lpstr>Proof of Lower Bound</vt:lpstr>
      <vt:lpstr>An optional stopping theorem</vt:lpstr>
      <vt:lpstr>An optional stopping theorem</vt:lpstr>
      <vt:lpstr>Upper Bound</vt:lpstr>
      <vt:lpstr>Proof of upper bound</vt:lpstr>
      <vt:lpstr>Davis’ Theorem</vt:lpstr>
      <vt:lpstr>Backup slides for learning mixtures of Gaussians</vt:lpstr>
      <vt:lpstr>Compression Theorem</vt:lpstr>
      <vt:lpstr>Proof of Compression Theorem</vt:lpstr>
      <vt:lpstr>Proof of Compression Theorem</vt:lpstr>
      <vt:lpstr>Proof of Compression Theorem</vt:lpstr>
      <vt:lpstr>Proof of Compression Theorem</vt:lpstr>
      <vt:lpstr>Proof of Compression Theorem</vt:lpstr>
      <vt:lpstr>Proof of Compression Theorem</vt:lpstr>
      <vt:lpstr>Proof of Compression Theorem</vt:lpstr>
      <vt:lpstr>Why total variation?</vt:lpstr>
      <vt:lpstr>Why total variation?</vt:lpstr>
      <vt:lpstr>Our result</vt:lpstr>
      <vt:lpstr>Outline</vt:lpstr>
      <vt:lpstr>Itô and the Backwards Heat Equation</vt:lpstr>
      <vt:lpstr>PowerPoint Presentation</vt:lpstr>
      <vt:lpstr>Regret as a stochastic integral</vt:lpstr>
      <vt:lpstr>Itô and the Backwards Heat Equation</vt:lpstr>
      <vt:lpstr>Itô and the Backwards Heat Equation</vt:lpstr>
      <vt:lpstr>Itô and the Backwards Heat Equation</vt:lpstr>
      <vt:lpstr>Regret as a stochastic integral</vt:lpstr>
      <vt:lpstr>Itô and the Backwards Heat Equation</vt:lpstr>
      <vt:lpstr>Itô and the Backwards Heat Equation</vt:lpstr>
      <vt:lpstr>Itô and the Backwards Heat Equation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Optimal algorithms for experts and mixtures of Gaussians</dc:title>
  <dc:creator>Microsoft Office User</dc:creator>
  <cp:lastModifiedBy>cvliaw</cp:lastModifiedBy>
  <cp:revision>111</cp:revision>
  <dcterms:created xsi:type="dcterms:W3CDTF">2020-07-21T18:45:05Z</dcterms:created>
  <dcterms:modified xsi:type="dcterms:W3CDTF">2020-07-31T22:06:18Z</dcterms:modified>
</cp:coreProperties>
</file>